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329" r:id="rId3"/>
    <p:sldId id="330" r:id="rId4"/>
    <p:sldId id="331" r:id="rId5"/>
    <p:sldId id="332" r:id="rId6"/>
    <p:sldId id="333" r:id="rId7"/>
    <p:sldId id="334" r:id="rId8"/>
    <p:sldId id="336" r:id="rId9"/>
    <p:sldId id="335" r:id="rId10"/>
    <p:sldId id="337" r:id="rId11"/>
    <p:sldId id="257" r:id="rId12"/>
    <p:sldId id="266" r:id="rId13"/>
    <p:sldId id="267" r:id="rId14"/>
    <p:sldId id="279" r:id="rId15"/>
    <p:sldId id="281" r:id="rId16"/>
    <p:sldId id="283" r:id="rId17"/>
    <p:sldId id="340" r:id="rId18"/>
    <p:sldId id="338" r:id="rId19"/>
    <p:sldId id="343" r:id="rId20"/>
    <p:sldId id="345" r:id="rId21"/>
    <p:sldId id="346" r:id="rId22"/>
    <p:sldId id="344" r:id="rId23"/>
    <p:sldId id="347" r:id="rId24"/>
    <p:sldId id="301" r:id="rId25"/>
    <p:sldId id="302" r:id="rId26"/>
    <p:sldId id="309" r:id="rId27"/>
    <p:sldId id="310" r:id="rId28"/>
    <p:sldId id="312" r:id="rId29"/>
    <p:sldId id="313" r:id="rId30"/>
    <p:sldId id="317" r:id="rId31"/>
    <p:sldId id="350" r:id="rId32"/>
    <p:sldId id="348" r:id="rId33"/>
    <p:sldId id="324" r:id="rId34"/>
  </p:sldIdLst>
  <p:sldSz cx="9144000" cy="6858000" type="screen4x3"/>
  <p:notesSz cx="6797675" cy="9928225"/>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8" autoAdjust="0"/>
    <p:restoredTop sz="81997" autoAdjust="0"/>
  </p:normalViewPr>
  <p:slideViewPr>
    <p:cSldViewPr>
      <p:cViewPr varScale="1">
        <p:scale>
          <a:sx n="95" d="100"/>
          <a:sy n="95" d="100"/>
        </p:scale>
        <p:origin x="-209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13"/>
            </a:pPr>
            <a:r>
              <a:rPr lang="en-US" sz="1813"/>
              <a:t>Darb</a:t>
            </a:r>
            <a:r>
              <a:rPr lang="lt-LT" sz="1813"/>
              <a:t>ų</a:t>
            </a:r>
            <a:r>
              <a:rPr lang="lt-LT" sz="1813" baseline="0"/>
              <a:t> eiga</a:t>
            </a:r>
            <a:endParaRPr lang="en-US" sz="2000"/>
          </a:p>
        </c:rich>
      </c:tx>
      <c:layout/>
      <c:overlay val="0"/>
    </c:title>
    <c:autoTitleDeleted val="0"/>
    <c:plotArea>
      <c:layout/>
      <c:barChart>
        <c:barDir val="col"/>
        <c:grouping val="clustered"/>
        <c:varyColors val="0"/>
        <c:ser>
          <c:idx val="0"/>
          <c:order val="0"/>
          <c:tx>
            <c:strRef>
              <c:f>Sheet1!$D$8</c:f>
              <c:strCache>
                <c:ptCount val="1"/>
                <c:pt idx="0">
                  <c:v>mmetai</c:v>
                </c:pt>
              </c:strCache>
            </c:strRef>
          </c:tx>
          <c:invertIfNegative val="0"/>
          <c:dLbls>
            <c:dLbl>
              <c:idx val="2"/>
              <c:layout/>
              <c:tx>
                <c:rich>
                  <a:bodyPr/>
                  <a:lstStyle/>
                  <a:p>
                    <a:r>
                      <a:rPr lang="lt-LT" smtClean="0"/>
                      <a:t>247</a:t>
                    </a:r>
                    <a:endParaRPr lang="en-US" dirty="0"/>
                  </a:p>
                </c:rich>
              </c:tx>
              <c:showLegendKey val="0"/>
              <c:showVal val="1"/>
              <c:showCatName val="0"/>
              <c:showSerName val="0"/>
              <c:showPercent val="0"/>
              <c:showBubbleSize val="0"/>
            </c:dLbl>
            <c:txPr>
              <a:bodyPr/>
              <a:lstStyle/>
              <a:p>
                <a:pPr>
                  <a:defRPr sz="1451"/>
                </a:pPr>
                <a:endParaRPr lang="lt-LT"/>
              </a:p>
            </c:txPr>
            <c:showLegendKey val="0"/>
            <c:showVal val="1"/>
            <c:showCatName val="0"/>
            <c:showSerName val="0"/>
            <c:showPercent val="0"/>
            <c:showBubbleSize val="0"/>
            <c:showLeaderLines val="0"/>
          </c:dLbls>
          <c:cat>
            <c:strRef>
              <c:f>Sheet1!$E$7:$G$7</c:f>
              <c:strCache>
                <c:ptCount val="3"/>
                <c:pt idx="0">
                  <c:v>2012</c:v>
                </c:pt>
                <c:pt idx="1">
                  <c:v>2013</c:v>
                </c:pt>
                <c:pt idx="2">
                  <c:v>2014 BIRŽELĮ</c:v>
                </c:pt>
              </c:strCache>
            </c:strRef>
          </c:cat>
          <c:val>
            <c:numRef>
              <c:f>Sheet1!$E$8:$G$8</c:f>
              <c:numCache>
                <c:formatCode>General</c:formatCode>
                <c:ptCount val="3"/>
                <c:pt idx="0">
                  <c:v>32</c:v>
                </c:pt>
                <c:pt idx="1">
                  <c:v>166</c:v>
                </c:pt>
                <c:pt idx="2">
                  <c:v>220</c:v>
                </c:pt>
              </c:numCache>
            </c:numRef>
          </c:val>
        </c:ser>
        <c:dLbls>
          <c:showLegendKey val="0"/>
          <c:showVal val="0"/>
          <c:showCatName val="0"/>
          <c:showSerName val="0"/>
          <c:showPercent val="0"/>
          <c:showBubbleSize val="0"/>
        </c:dLbls>
        <c:gapWidth val="150"/>
        <c:axId val="139709952"/>
        <c:axId val="32765568"/>
      </c:barChart>
      <c:catAx>
        <c:axId val="139709952"/>
        <c:scaling>
          <c:orientation val="minMax"/>
        </c:scaling>
        <c:delete val="0"/>
        <c:axPos val="b"/>
        <c:numFmt formatCode="General" sourceLinked="1"/>
        <c:majorTickMark val="out"/>
        <c:minorTickMark val="none"/>
        <c:tickLblPos val="nextTo"/>
        <c:txPr>
          <a:bodyPr/>
          <a:lstStyle/>
          <a:p>
            <a:pPr>
              <a:defRPr sz="1632"/>
            </a:pPr>
            <a:endParaRPr lang="lt-LT"/>
          </a:p>
        </c:txPr>
        <c:crossAx val="32765568"/>
        <c:crosses val="autoZero"/>
        <c:auto val="1"/>
        <c:lblAlgn val="ctr"/>
        <c:lblOffset val="100"/>
        <c:noMultiLvlLbl val="0"/>
      </c:catAx>
      <c:valAx>
        <c:axId val="32765568"/>
        <c:scaling>
          <c:orientation val="minMax"/>
        </c:scaling>
        <c:delete val="0"/>
        <c:axPos val="l"/>
        <c:majorGridlines/>
        <c:numFmt formatCode="General" sourceLinked="1"/>
        <c:majorTickMark val="out"/>
        <c:minorTickMark val="none"/>
        <c:tickLblPos val="nextTo"/>
        <c:txPr>
          <a:bodyPr/>
          <a:lstStyle/>
          <a:p>
            <a:pPr>
              <a:defRPr sz="1632"/>
            </a:pPr>
            <a:endParaRPr lang="lt-LT"/>
          </a:p>
        </c:txPr>
        <c:crossAx val="139709952"/>
        <c:crosses val="autoZero"/>
        <c:crossBetween val="between"/>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7303AAA1-DB93-4520-94D4-9AE12EA04D7F}" type="datetimeFigureOut">
              <a:rPr lang="lt-LT" smtClean="0"/>
              <a:t>2014.07.08</a:t>
            </a:fld>
            <a:endParaRPr lang="lt-LT"/>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DC331F5C-7081-472B-B32C-9D0064F9FA3C}" type="slidenum">
              <a:rPr lang="lt-LT" smtClean="0"/>
              <a:t>‹#›</a:t>
            </a:fld>
            <a:endParaRPr lang="lt-LT"/>
          </a:p>
        </p:txBody>
      </p:sp>
    </p:spTree>
    <p:extLst>
      <p:ext uri="{BB962C8B-B14F-4D97-AF65-F5344CB8AC3E}">
        <p14:creationId xmlns:p14="http://schemas.microsoft.com/office/powerpoint/2010/main" val="2191938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DC331F5C-7081-472B-B32C-9D0064F9FA3C}" type="slidenum">
              <a:rPr lang="lt-LT" smtClean="0"/>
              <a:t>11</a:t>
            </a:fld>
            <a:endParaRPr lang="lt-LT"/>
          </a:p>
        </p:txBody>
      </p:sp>
    </p:spTree>
    <p:extLst>
      <p:ext uri="{BB962C8B-B14F-4D97-AF65-F5344CB8AC3E}">
        <p14:creationId xmlns:p14="http://schemas.microsoft.com/office/powerpoint/2010/main" val="1140937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spcBef>
                <a:spcPct val="30000"/>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1pPr>
            <a:lvl2pPr marL="651344" indent="-250517" eaLnBrk="0">
              <a:spcBef>
                <a:spcPct val="30000"/>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2pPr>
            <a:lvl3pPr marL="1002068" indent="-200414" eaLnBrk="0">
              <a:spcBef>
                <a:spcPct val="30000"/>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3pPr>
            <a:lvl4pPr marL="1402895" indent="-200414" eaLnBrk="0">
              <a:spcBef>
                <a:spcPct val="30000"/>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4pPr>
            <a:lvl5pPr marL="1803723" indent="-200414" eaLnBrk="0">
              <a:spcBef>
                <a:spcPct val="30000"/>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5pPr>
            <a:lvl6pPr marL="2204550" indent="-200414" defTabSz="392477" eaLnBrk="0" fontAlgn="base" hangingPunct="0">
              <a:spcBef>
                <a:spcPct val="30000"/>
              </a:spcBef>
              <a:spcAft>
                <a:spcPct val="0"/>
              </a:spcAft>
              <a:buClr>
                <a:srgbClr val="000000"/>
              </a:buClr>
              <a:buSzPct val="100000"/>
              <a:buFont typeface="Times New Roman" pitchFamily="16"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6pPr>
            <a:lvl7pPr marL="2605377" indent="-200414" defTabSz="392477" eaLnBrk="0" fontAlgn="base" hangingPunct="0">
              <a:spcBef>
                <a:spcPct val="30000"/>
              </a:spcBef>
              <a:spcAft>
                <a:spcPct val="0"/>
              </a:spcAft>
              <a:buClr>
                <a:srgbClr val="000000"/>
              </a:buClr>
              <a:buSzPct val="100000"/>
              <a:buFont typeface="Times New Roman" pitchFamily="16"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7pPr>
            <a:lvl8pPr marL="3006204" indent="-200414" defTabSz="392477" eaLnBrk="0" fontAlgn="base" hangingPunct="0">
              <a:spcBef>
                <a:spcPct val="30000"/>
              </a:spcBef>
              <a:spcAft>
                <a:spcPct val="0"/>
              </a:spcAft>
              <a:buClr>
                <a:srgbClr val="000000"/>
              </a:buClr>
              <a:buSzPct val="100000"/>
              <a:buFont typeface="Times New Roman" pitchFamily="16"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8pPr>
            <a:lvl9pPr marL="3407032" indent="-200414" defTabSz="392477" eaLnBrk="0" fontAlgn="base" hangingPunct="0">
              <a:spcBef>
                <a:spcPct val="30000"/>
              </a:spcBef>
              <a:spcAft>
                <a:spcPct val="0"/>
              </a:spcAft>
              <a:buClr>
                <a:srgbClr val="000000"/>
              </a:buClr>
              <a:buSzPct val="100000"/>
              <a:buFont typeface="Times New Roman" pitchFamily="16"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9pPr>
          </a:lstStyle>
          <a:p>
            <a:pPr eaLnBrk="1">
              <a:spcBef>
                <a:spcPct val="0"/>
              </a:spcBef>
            </a:pPr>
            <a:fld id="{99519AF7-7B62-43A0-AD31-13EEE0C45A80}" type="slidenum">
              <a:rPr lang="en-GB" altLang="lt-LT" sz="1200">
                <a:solidFill>
                  <a:srgbClr val="FFFFFF"/>
                </a:solidFill>
              </a:rPr>
              <a:pPr eaLnBrk="1">
                <a:spcBef>
                  <a:spcPct val="0"/>
                </a:spcBef>
              </a:pPr>
              <a:t>17</a:t>
            </a:fld>
            <a:endParaRPr lang="en-GB" altLang="lt-LT" sz="1200">
              <a:solidFill>
                <a:srgbClr val="FFFFFF"/>
              </a:solidFill>
            </a:endParaRPr>
          </a:p>
        </p:txBody>
      </p:sp>
      <p:sp>
        <p:nvSpPr>
          <p:cNvPr id="5123" name="Text Box 1"/>
          <p:cNvSpPr txBox="1">
            <a:spLocks noChangeArrowheads="1"/>
          </p:cNvSpPr>
          <p:nvPr/>
        </p:nvSpPr>
        <p:spPr bwMode="auto">
          <a:xfrm>
            <a:off x="3847068" y="9429971"/>
            <a:ext cx="2940615" cy="486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marL="742950" indent="-28575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marL="11430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marL="16002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marL="20574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a:lnSpc>
                <a:spcPct val="95000"/>
              </a:lnSpc>
              <a:spcBef>
                <a:spcPct val="0"/>
              </a:spcBef>
              <a:buClr>
                <a:srgbClr val="FFFFFF"/>
              </a:buClr>
            </a:pPr>
            <a:fld id="{03558376-1344-4843-8C7F-1D52AD9FA2DE}" type="slidenum">
              <a:rPr lang="en-GB" altLang="lt-LT">
                <a:solidFill>
                  <a:srgbClr val="FFFFFF"/>
                </a:solidFill>
              </a:rPr>
              <a:pPr algn="r" eaLnBrk="1">
                <a:lnSpc>
                  <a:spcPct val="95000"/>
                </a:lnSpc>
                <a:spcBef>
                  <a:spcPct val="0"/>
                </a:spcBef>
                <a:buClr>
                  <a:srgbClr val="FFFFFF"/>
                </a:buClr>
              </a:pPr>
              <a:t>17</a:t>
            </a:fld>
            <a:endParaRPr lang="en-GB" altLang="lt-LT">
              <a:solidFill>
                <a:srgbClr val="FFFFFF"/>
              </a:solidFill>
            </a:endParaRPr>
          </a:p>
        </p:txBody>
      </p:sp>
      <p:sp>
        <p:nvSpPr>
          <p:cNvPr id="5124" name="Text Box 2"/>
          <p:cNvSpPr txBox="1">
            <a:spLocks noChangeArrowheads="1"/>
          </p:cNvSpPr>
          <p:nvPr/>
        </p:nvSpPr>
        <p:spPr bwMode="auto">
          <a:xfrm>
            <a:off x="3847068" y="9429972"/>
            <a:ext cx="2942042" cy="48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marL="742950" indent="-28575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marL="11430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marL="16002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marL="20574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a:lnSpc>
                <a:spcPct val="95000"/>
              </a:lnSpc>
              <a:spcBef>
                <a:spcPct val="0"/>
              </a:spcBef>
              <a:buClr>
                <a:srgbClr val="FFFFFF"/>
              </a:buClr>
            </a:pPr>
            <a:fld id="{611CE020-1AE3-47E4-B0CE-3F43C8086E5C}" type="slidenum">
              <a:rPr lang="en-GB" altLang="lt-LT">
                <a:solidFill>
                  <a:srgbClr val="FFFFFF"/>
                </a:solidFill>
              </a:rPr>
              <a:pPr algn="r" eaLnBrk="1">
                <a:lnSpc>
                  <a:spcPct val="95000"/>
                </a:lnSpc>
                <a:spcBef>
                  <a:spcPct val="0"/>
                </a:spcBef>
                <a:buClr>
                  <a:srgbClr val="FFFFFF"/>
                </a:buClr>
              </a:pPr>
              <a:t>17</a:t>
            </a:fld>
            <a:endParaRPr lang="en-GB" altLang="lt-LT">
              <a:solidFill>
                <a:srgbClr val="FFFFFF"/>
              </a:solidFill>
            </a:endParaRPr>
          </a:p>
        </p:txBody>
      </p:sp>
      <p:sp>
        <p:nvSpPr>
          <p:cNvPr id="5125" name="Text Box 3"/>
          <p:cNvSpPr txBox="1">
            <a:spLocks noChangeArrowheads="1"/>
          </p:cNvSpPr>
          <p:nvPr/>
        </p:nvSpPr>
        <p:spPr bwMode="auto">
          <a:xfrm>
            <a:off x="3847068" y="9429972"/>
            <a:ext cx="2943471" cy="489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marL="742950" indent="-28575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marL="11430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marL="16002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marL="20574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a:lnSpc>
                <a:spcPct val="95000"/>
              </a:lnSpc>
              <a:spcBef>
                <a:spcPct val="0"/>
              </a:spcBef>
              <a:buClr>
                <a:srgbClr val="FFFFFF"/>
              </a:buClr>
            </a:pPr>
            <a:fld id="{594E1D9B-F2A5-4A51-9B22-FE69C41C83BF}" type="slidenum">
              <a:rPr lang="en-GB" altLang="lt-LT">
                <a:solidFill>
                  <a:srgbClr val="FFFFFF"/>
                </a:solidFill>
              </a:rPr>
              <a:pPr algn="r" eaLnBrk="1">
                <a:lnSpc>
                  <a:spcPct val="95000"/>
                </a:lnSpc>
                <a:spcBef>
                  <a:spcPct val="0"/>
                </a:spcBef>
                <a:buClr>
                  <a:srgbClr val="FFFFFF"/>
                </a:buClr>
              </a:pPr>
              <a:t>17</a:t>
            </a:fld>
            <a:endParaRPr lang="en-GB" altLang="lt-LT">
              <a:solidFill>
                <a:srgbClr val="FFFFFF"/>
              </a:solidFill>
            </a:endParaRPr>
          </a:p>
        </p:txBody>
      </p:sp>
      <p:sp>
        <p:nvSpPr>
          <p:cNvPr id="5126" name="Text Box 4"/>
          <p:cNvSpPr txBox="1">
            <a:spLocks noChangeArrowheads="1"/>
          </p:cNvSpPr>
          <p:nvPr/>
        </p:nvSpPr>
        <p:spPr bwMode="auto">
          <a:xfrm>
            <a:off x="3847068" y="9429971"/>
            <a:ext cx="2944897" cy="49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marL="742950" indent="-28575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marL="11430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marL="16002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marL="20574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a:lnSpc>
                <a:spcPct val="95000"/>
              </a:lnSpc>
              <a:spcBef>
                <a:spcPct val="0"/>
              </a:spcBef>
              <a:buClr>
                <a:srgbClr val="FFFFFF"/>
              </a:buClr>
            </a:pPr>
            <a:fld id="{63790DAB-DEA4-4596-83FC-3B1621EEBCDA}" type="slidenum">
              <a:rPr lang="en-GB" altLang="lt-LT">
                <a:solidFill>
                  <a:srgbClr val="FFFFFF"/>
                </a:solidFill>
              </a:rPr>
              <a:pPr algn="r" eaLnBrk="1">
                <a:lnSpc>
                  <a:spcPct val="95000"/>
                </a:lnSpc>
                <a:spcBef>
                  <a:spcPct val="0"/>
                </a:spcBef>
                <a:buClr>
                  <a:srgbClr val="FFFFFF"/>
                </a:buClr>
              </a:pPr>
              <a:t>17</a:t>
            </a:fld>
            <a:endParaRPr lang="en-GB" altLang="lt-LT">
              <a:solidFill>
                <a:srgbClr val="FFFFFF"/>
              </a:solidFill>
            </a:endParaRPr>
          </a:p>
        </p:txBody>
      </p:sp>
      <p:sp>
        <p:nvSpPr>
          <p:cNvPr id="5127" name="Text Box 5"/>
          <p:cNvSpPr txBox="1">
            <a:spLocks noChangeArrowheads="1"/>
          </p:cNvSpPr>
          <p:nvPr/>
        </p:nvSpPr>
        <p:spPr bwMode="auto">
          <a:xfrm>
            <a:off x="3847068" y="9431446"/>
            <a:ext cx="2946325" cy="49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marL="742950" indent="-28575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marL="11430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marL="16002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marL="20574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a:lnSpc>
                <a:spcPct val="95000"/>
              </a:lnSpc>
              <a:spcBef>
                <a:spcPct val="0"/>
              </a:spcBef>
              <a:buClr>
                <a:srgbClr val="FFFFFF"/>
              </a:buClr>
            </a:pPr>
            <a:fld id="{AAA4D575-62C2-4D4A-BFF4-2F11521578AB}" type="slidenum">
              <a:rPr lang="en-GB" altLang="lt-LT">
                <a:solidFill>
                  <a:srgbClr val="FFFFFF"/>
                </a:solidFill>
              </a:rPr>
              <a:pPr algn="r" eaLnBrk="1">
                <a:lnSpc>
                  <a:spcPct val="95000"/>
                </a:lnSpc>
                <a:spcBef>
                  <a:spcPct val="0"/>
                </a:spcBef>
                <a:buClr>
                  <a:srgbClr val="FFFFFF"/>
                </a:buClr>
              </a:pPr>
              <a:t>17</a:t>
            </a:fld>
            <a:endParaRPr lang="en-GB" altLang="lt-LT">
              <a:solidFill>
                <a:srgbClr val="FFFFFF"/>
              </a:solidFill>
            </a:endParaRPr>
          </a:p>
        </p:txBody>
      </p:sp>
      <p:sp>
        <p:nvSpPr>
          <p:cNvPr id="5128" name="Text Box 6"/>
          <p:cNvSpPr txBox="1">
            <a:spLocks noChangeArrowheads="1"/>
          </p:cNvSpPr>
          <p:nvPr/>
        </p:nvSpPr>
        <p:spPr bwMode="auto">
          <a:xfrm>
            <a:off x="994957" y="754751"/>
            <a:ext cx="4806336" cy="3722164"/>
          </a:xfrm>
          <a:prstGeom prst="rect">
            <a:avLst/>
          </a:prstGeom>
          <a:solidFill>
            <a:srgbClr val="FFFFFF"/>
          </a:solidFill>
          <a:ln w="9360">
            <a:solidFill>
              <a:srgbClr val="000000"/>
            </a:solidFill>
            <a:miter lim="800000"/>
            <a:headEnd/>
            <a:tailEnd/>
          </a:ln>
        </p:spPr>
        <p:txBody>
          <a:bodyPr wrap="none" lIns="80165" tIns="40083" rIns="80165" bIns="40083" anchor="ctr"/>
          <a:lstStyle>
            <a:lvl1pPr eaLnBrk="0">
              <a:spcBef>
                <a:spcPct val="30000"/>
              </a:spcBef>
              <a:defRPr sz="1200">
                <a:solidFill>
                  <a:srgbClr val="000000"/>
                </a:solidFill>
                <a:latin typeface="Times New Roman" pitchFamily="16" charset="0"/>
              </a:defRPr>
            </a:lvl1pPr>
            <a:lvl2pPr marL="742950" indent="-285750" eaLnBrk="0">
              <a:spcBef>
                <a:spcPct val="30000"/>
              </a:spcBef>
              <a:defRPr sz="1200">
                <a:solidFill>
                  <a:srgbClr val="000000"/>
                </a:solidFill>
                <a:latin typeface="Times New Roman" pitchFamily="16" charset="0"/>
              </a:defRPr>
            </a:lvl2pPr>
            <a:lvl3pPr marL="1143000" indent="-228600" eaLnBrk="0">
              <a:spcBef>
                <a:spcPct val="30000"/>
              </a:spcBef>
              <a:defRPr sz="1200">
                <a:solidFill>
                  <a:srgbClr val="000000"/>
                </a:solidFill>
                <a:latin typeface="Times New Roman" pitchFamily="16" charset="0"/>
              </a:defRPr>
            </a:lvl3pPr>
            <a:lvl4pPr marL="1600200" indent="-228600" eaLnBrk="0">
              <a:spcBef>
                <a:spcPct val="30000"/>
              </a:spcBef>
              <a:defRPr sz="1200">
                <a:solidFill>
                  <a:srgbClr val="000000"/>
                </a:solidFill>
                <a:latin typeface="Times New Roman" pitchFamily="16" charset="0"/>
              </a:defRPr>
            </a:lvl4pPr>
            <a:lvl5pPr marL="2057400" indent="-228600" eaLnBrk="0">
              <a:spcBef>
                <a:spcPct val="30000"/>
              </a:spcBef>
              <a:defRPr sz="1200">
                <a:solidFill>
                  <a:srgbClr val="000000"/>
                </a:solidFill>
                <a:latin typeface="Times New Roman" pitchFamily="16" charset="0"/>
              </a:defRPr>
            </a:lvl5pPr>
            <a:lvl6pPr marL="2514600" indent="-228600" defTabSz="447675" eaLnBrk="0" fontAlgn="base" hangingPunct="0">
              <a:spcBef>
                <a:spcPct val="30000"/>
              </a:spcBef>
              <a:spcAft>
                <a:spcPct val="0"/>
              </a:spcAft>
              <a:buClr>
                <a:srgbClr val="000000"/>
              </a:buClr>
              <a:buSzPct val="100000"/>
              <a:buFont typeface="Times New Roman" pitchFamily="16" charset="0"/>
              <a:defRPr sz="1200">
                <a:solidFill>
                  <a:srgbClr val="000000"/>
                </a:solidFill>
                <a:latin typeface="Times New Roman" pitchFamily="16" charset="0"/>
              </a:defRPr>
            </a:lvl6pPr>
            <a:lvl7pPr marL="2971800" indent="-228600" defTabSz="447675" eaLnBrk="0" fontAlgn="base" hangingPunct="0">
              <a:spcBef>
                <a:spcPct val="30000"/>
              </a:spcBef>
              <a:spcAft>
                <a:spcPct val="0"/>
              </a:spcAft>
              <a:buClr>
                <a:srgbClr val="000000"/>
              </a:buClr>
              <a:buSzPct val="100000"/>
              <a:buFont typeface="Times New Roman" pitchFamily="16" charset="0"/>
              <a:defRPr sz="1200">
                <a:solidFill>
                  <a:srgbClr val="000000"/>
                </a:solidFill>
                <a:latin typeface="Times New Roman" pitchFamily="16" charset="0"/>
              </a:defRPr>
            </a:lvl7pPr>
            <a:lvl8pPr marL="3429000" indent="-228600" defTabSz="447675" eaLnBrk="0" fontAlgn="base" hangingPunct="0">
              <a:spcBef>
                <a:spcPct val="30000"/>
              </a:spcBef>
              <a:spcAft>
                <a:spcPct val="0"/>
              </a:spcAft>
              <a:buClr>
                <a:srgbClr val="000000"/>
              </a:buClr>
              <a:buSzPct val="100000"/>
              <a:buFont typeface="Times New Roman" pitchFamily="16" charset="0"/>
              <a:defRPr sz="1200">
                <a:solidFill>
                  <a:srgbClr val="000000"/>
                </a:solidFill>
                <a:latin typeface="Times New Roman" pitchFamily="16" charset="0"/>
              </a:defRPr>
            </a:lvl8pPr>
            <a:lvl9pPr marL="3886200" indent="-228600" defTabSz="447675" eaLnBrk="0" fontAlgn="base" hangingPunct="0">
              <a:spcBef>
                <a:spcPct val="30000"/>
              </a:spcBef>
              <a:spcAft>
                <a:spcPct val="0"/>
              </a:spcAft>
              <a:buClr>
                <a:srgbClr val="000000"/>
              </a:buClr>
              <a:buSzPct val="100000"/>
              <a:buFont typeface="Times New Roman" pitchFamily="16" charset="0"/>
              <a:defRPr sz="1200">
                <a:solidFill>
                  <a:srgbClr val="000000"/>
                </a:solidFill>
                <a:latin typeface="Times New Roman" pitchFamily="16" charset="0"/>
              </a:defRPr>
            </a:lvl9pPr>
          </a:lstStyle>
          <a:p>
            <a:pPr eaLnBrk="1">
              <a:spcBef>
                <a:spcPct val="0"/>
              </a:spcBef>
            </a:pPr>
            <a:endParaRPr lang="lt-LT" altLang="lt-LT" sz="1600">
              <a:solidFill>
                <a:schemeClr val="bg1"/>
              </a:solidFill>
              <a:latin typeface="Arial" charset="0"/>
            </a:endParaRPr>
          </a:p>
        </p:txBody>
      </p:sp>
      <p:sp>
        <p:nvSpPr>
          <p:cNvPr id="5129" name="Rectangle 7"/>
          <p:cNvSpPr>
            <a:spLocks noGrp="1" noChangeArrowheads="1"/>
          </p:cNvSpPr>
          <p:nvPr>
            <p:ph type="body"/>
          </p:nvPr>
        </p:nvSpPr>
        <p:spPr>
          <a:xfrm>
            <a:off x="679483" y="4715724"/>
            <a:ext cx="5428719" cy="4459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t-LT" altLang="lt-L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2014-06   Šlaitinio stogo „renovacija“</a:t>
            </a:r>
            <a:endParaRPr lang="en-US" dirty="0"/>
          </a:p>
        </p:txBody>
      </p:sp>
      <p:sp>
        <p:nvSpPr>
          <p:cNvPr id="4" name="Slide Number Placeholder 3"/>
          <p:cNvSpPr>
            <a:spLocks noGrp="1"/>
          </p:cNvSpPr>
          <p:nvPr>
            <p:ph type="sldNum" sz="quarter" idx="10"/>
          </p:nvPr>
        </p:nvSpPr>
        <p:spPr/>
        <p:txBody>
          <a:bodyPr/>
          <a:lstStyle/>
          <a:p>
            <a:fld id="{750B7128-DB76-4DB1-B4C4-FA2DC40AC007}" type="slidenum">
              <a:rPr lang="en-US" smtClean="0"/>
              <a:t>20</a:t>
            </a:fld>
            <a:endParaRPr lang="en-US"/>
          </a:p>
        </p:txBody>
      </p:sp>
    </p:spTree>
    <p:extLst>
      <p:ext uri="{BB962C8B-B14F-4D97-AF65-F5344CB8AC3E}">
        <p14:creationId xmlns:p14="http://schemas.microsoft.com/office/powerpoint/2010/main" val="3507603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2014-06   </a:t>
            </a:r>
            <a:r>
              <a:rPr lang="en-US" dirty="0" err="1" smtClean="0"/>
              <a:t>Šlaitinio</a:t>
            </a:r>
            <a:r>
              <a:rPr lang="en-US" dirty="0" smtClean="0"/>
              <a:t> </a:t>
            </a:r>
            <a:r>
              <a:rPr lang="en-US" dirty="0" err="1" smtClean="0"/>
              <a:t>stogo</a:t>
            </a:r>
            <a:r>
              <a:rPr lang="en-US" dirty="0" smtClean="0"/>
              <a:t> „</a:t>
            </a:r>
            <a:r>
              <a:rPr lang="en-US" dirty="0" err="1" smtClean="0"/>
              <a:t>renovacija</a:t>
            </a:r>
            <a:r>
              <a:rPr lang="lt-LT" dirty="0" smtClean="0"/>
              <a:t>“</a:t>
            </a:r>
            <a:endParaRPr lang="en-US" dirty="0"/>
          </a:p>
        </p:txBody>
      </p:sp>
      <p:sp>
        <p:nvSpPr>
          <p:cNvPr id="4" name="Slide Number Placeholder 3"/>
          <p:cNvSpPr>
            <a:spLocks noGrp="1"/>
          </p:cNvSpPr>
          <p:nvPr>
            <p:ph type="sldNum" sz="quarter" idx="10"/>
          </p:nvPr>
        </p:nvSpPr>
        <p:spPr/>
        <p:txBody>
          <a:bodyPr/>
          <a:lstStyle/>
          <a:p>
            <a:fld id="{750B7128-DB76-4DB1-B4C4-FA2DC40AC007}" type="slidenum">
              <a:rPr lang="en-US" smtClean="0"/>
              <a:t>21</a:t>
            </a:fld>
            <a:endParaRPr lang="en-US"/>
          </a:p>
        </p:txBody>
      </p:sp>
    </p:spTree>
    <p:extLst>
      <p:ext uri="{BB962C8B-B14F-4D97-AF65-F5344CB8AC3E}">
        <p14:creationId xmlns:p14="http://schemas.microsoft.com/office/powerpoint/2010/main" val="1767670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STR</a:t>
            </a:r>
            <a:endParaRPr lang="en-US" dirty="0"/>
          </a:p>
        </p:txBody>
      </p:sp>
      <p:sp>
        <p:nvSpPr>
          <p:cNvPr id="4" name="Slide Number Placeholder 3"/>
          <p:cNvSpPr>
            <a:spLocks noGrp="1"/>
          </p:cNvSpPr>
          <p:nvPr>
            <p:ph type="sldNum" sz="quarter" idx="10"/>
          </p:nvPr>
        </p:nvSpPr>
        <p:spPr/>
        <p:txBody>
          <a:bodyPr/>
          <a:lstStyle/>
          <a:p>
            <a:fld id="{750B7128-DB76-4DB1-B4C4-FA2DC40AC007}" type="slidenum">
              <a:rPr lang="en-US" smtClean="0"/>
              <a:t>24</a:t>
            </a:fld>
            <a:endParaRPr lang="en-US"/>
          </a:p>
        </p:txBody>
      </p:sp>
    </p:spTree>
    <p:extLst>
      <p:ext uri="{BB962C8B-B14F-4D97-AF65-F5344CB8AC3E}">
        <p14:creationId xmlns:p14="http://schemas.microsoft.com/office/powerpoint/2010/main" val="1268313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2014-06</a:t>
            </a:r>
            <a:r>
              <a:rPr lang="lt-LT" baseline="0" dirty="0" smtClean="0"/>
              <a:t>  Šiltinant cokolį, šiltinimo sluoksnis turi būti įgilinamas į gruntą ne mažiau kaip 50 cm. Atsikasta apie 40 cm.</a:t>
            </a:r>
          </a:p>
          <a:p>
            <a:endParaRPr lang="en-US" dirty="0"/>
          </a:p>
        </p:txBody>
      </p:sp>
      <p:sp>
        <p:nvSpPr>
          <p:cNvPr id="4" name="Slide Number Placeholder 3"/>
          <p:cNvSpPr>
            <a:spLocks noGrp="1"/>
          </p:cNvSpPr>
          <p:nvPr>
            <p:ph type="sldNum" sz="quarter" idx="10"/>
          </p:nvPr>
        </p:nvSpPr>
        <p:spPr/>
        <p:txBody>
          <a:bodyPr/>
          <a:lstStyle/>
          <a:p>
            <a:fld id="{750B7128-DB76-4DB1-B4C4-FA2DC40AC007}" type="slidenum">
              <a:rPr lang="en-US" smtClean="0"/>
              <a:t>25</a:t>
            </a:fld>
            <a:endParaRPr lang="en-US"/>
          </a:p>
        </p:txBody>
      </p:sp>
    </p:spTree>
    <p:extLst>
      <p:ext uri="{BB962C8B-B14F-4D97-AF65-F5344CB8AC3E}">
        <p14:creationId xmlns:p14="http://schemas.microsoft.com/office/powerpoint/2010/main" val="249305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STR</a:t>
            </a:r>
            <a:endParaRPr lang="en-US" dirty="0"/>
          </a:p>
        </p:txBody>
      </p:sp>
      <p:sp>
        <p:nvSpPr>
          <p:cNvPr id="4" name="Slide Number Placeholder 3"/>
          <p:cNvSpPr>
            <a:spLocks noGrp="1"/>
          </p:cNvSpPr>
          <p:nvPr>
            <p:ph type="sldNum" sz="quarter" idx="10"/>
          </p:nvPr>
        </p:nvSpPr>
        <p:spPr/>
        <p:txBody>
          <a:bodyPr/>
          <a:lstStyle/>
          <a:p>
            <a:fld id="{750B7128-DB76-4DB1-B4C4-FA2DC40AC007}" type="slidenum">
              <a:rPr lang="en-US" smtClean="0"/>
              <a:t>26</a:t>
            </a:fld>
            <a:endParaRPr lang="en-US"/>
          </a:p>
        </p:txBody>
      </p:sp>
    </p:spTree>
    <p:extLst>
      <p:ext uri="{BB962C8B-B14F-4D97-AF65-F5344CB8AC3E}">
        <p14:creationId xmlns:p14="http://schemas.microsoft.com/office/powerpoint/2010/main" val="1548424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Skardinė palangė išlankstyta ir sumontuota ne pagal STR reikalavimus</a:t>
            </a:r>
            <a:endParaRPr lang="en-US" dirty="0"/>
          </a:p>
        </p:txBody>
      </p:sp>
      <p:sp>
        <p:nvSpPr>
          <p:cNvPr id="4" name="Slide Number Placeholder 3"/>
          <p:cNvSpPr>
            <a:spLocks noGrp="1"/>
          </p:cNvSpPr>
          <p:nvPr>
            <p:ph type="sldNum" sz="quarter" idx="10"/>
          </p:nvPr>
        </p:nvSpPr>
        <p:spPr/>
        <p:txBody>
          <a:bodyPr/>
          <a:lstStyle/>
          <a:p>
            <a:fld id="{750B7128-DB76-4DB1-B4C4-FA2DC40AC007}" type="slidenum">
              <a:rPr lang="en-US" smtClean="0"/>
              <a:t>27</a:t>
            </a:fld>
            <a:endParaRPr lang="en-US"/>
          </a:p>
        </p:txBody>
      </p:sp>
    </p:spTree>
    <p:extLst>
      <p:ext uri="{BB962C8B-B14F-4D97-AF65-F5344CB8AC3E}">
        <p14:creationId xmlns:p14="http://schemas.microsoft.com/office/powerpoint/2010/main" val="589484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STR</a:t>
            </a:r>
            <a:endParaRPr lang="en-US" dirty="0"/>
          </a:p>
        </p:txBody>
      </p:sp>
      <p:sp>
        <p:nvSpPr>
          <p:cNvPr id="4" name="Slide Number Placeholder 3"/>
          <p:cNvSpPr>
            <a:spLocks noGrp="1"/>
          </p:cNvSpPr>
          <p:nvPr>
            <p:ph type="sldNum" sz="quarter" idx="10"/>
          </p:nvPr>
        </p:nvSpPr>
        <p:spPr/>
        <p:txBody>
          <a:bodyPr/>
          <a:lstStyle/>
          <a:p>
            <a:fld id="{750B7128-DB76-4DB1-B4C4-FA2DC40AC007}" type="slidenum">
              <a:rPr lang="en-US" smtClean="0"/>
              <a:t>28</a:t>
            </a:fld>
            <a:endParaRPr lang="en-US"/>
          </a:p>
        </p:txBody>
      </p:sp>
    </p:spTree>
    <p:extLst>
      <p:ext uri="{BB962C8B-B14F-4D97-AF65-F5344CB8AC3E}">
        <p14:creationId xmlns:p14="http://schemas.microsoft.com/office/powerpoint/2010/main" val="726925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dirty="0" smtClean="0"/>
              <a:t>Hidroizoliacinė</a:t>
            </a:r>
            <a:r>
              <a:rPr lang="lt-LT" baseline="0" dirty="0" smtClean="0"/>
              <a:t> danga</a:t>
            </a:r>
            <a:r>
              <a:rPr lang="lt-LT" dirty="0" smtClean="0"/>
              <a:t> turi padengti besiribojančius</a:t>
            </a:r>
            <a:r>
              <a:rPr lang="lt-LT" baseline="0" dirty="0" smtClean="0"/>
              <a:t> vertikalius paviršius ne mažiau kaip 30 cm (STR). Nesilaikoma reikalavimo.</a:t>
            </a:r>
            <a:endParaRPr lang="en-US" dirty="0"/>
          </a:p>
        </p:txBody>
      </p:sp>
      <p:sp>
        <p:nvSpPr>
          <p:cNvPr id="4" name="Slide Number Placeholder 3"/>
          <p:cNvSpPr>
            <a:spLocks noGrp="1"/>
          </p:cNvSpPr>
          <p:nvPr>
            <p:ph type="sldNum" sz="quarter" idx="10"/>
          </p:nvPr>
        </p:nvSpPr>
        <p:spPr/>
        <p:txBody>
          <a:bodyPr/>
          <a:lstStyle/>
          <a:p>
            <a:fld id="{750B7128-DB76-4DB1-B4C4-FA2DC40AC007}" type="slidenum">
              <a:rPr lang="en-US" smtClean="0"/>
              <a:t>29</a:t>
            </a:fld>
            <a:endParaRPr lang="en-US"/>
          </a:p>
        </p:txBody>
      </p:sp>
    </p:spTree>
    <p:extLst>
      <p:ext uri="{BB962C8B-B14F-4D97-AF65-F5344CB8AC3E}">
        <p14:creationId xmlns:p14="http://schemas.microsoft.com/office/powerpoint/2010/main" val="4832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2014-06   </a:t>
            </a:r>
            <a:r>
              <a:rPr lang="en-US" dirty="0" err="1" smtClean="0"/>
              <a:t>Skardinimo</a:t>
            </a:r>
            <a:r>
              <a:rPr lang="en-US" dirty="0" smtClean="0"/>
              <a:t> </a:t>
            </a:r>
            <a:r>
              <a:rPr lang="en-US" dirty="0" err="1" smtClean="0"/>
              <a:t>brokas</a:t>
            </a:r>
            <a:endParaRPr lang="en-US" dirty="0" smtClean="0"/>
          </a:p>
          <a:p>
            <a:endParaRPr lang="en-US" dirty="0"/>
          </a:p>
        </p:txBody>
      </p:sp>
      <p:sp>
        <p:nvSpPr>
          <p:cNvPr id="4" name="Slide Number Placeholder 3"/>
          <p:cNvSpPr>
            <a:spLocks noGrp="1"/>
          </p:cNvSpPr>
          <p:nvPr>
            <p:ph type="sldNum" sz="quarter" idx="10"/>
          </p:nvPr>
        </p:nvSpPr>
        <p:spPr/>
        <p:txBody>
          <a:bodyPr/>
          <a:lstStyle/>
          <a:p>
            <a:fld id="{750B7128-DB76-4DB1-B4C4-FA2DC40AC007}" type="slidenum">
              <a:rPr lang="en-US" smtClean="0"/>
              <a:t>30</a:t>
            </a:fld>
            <a:endParaRPr lang="en-US"/>
          </a:p>
        </p:txBody>
      </p:sp>
    </p:spTree>
    <p:extLst>
      <p:ext uri="{BB962C8B-B14F-4D97-AF65-F5344CB8AC3E}">
        <p14:creationId xmlns:p14="http://schemas.microsoft.com/office/powerpoint/2010/main" val="26933225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13"/>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spcBef>
                <a:spcPct val="30000"/>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1pPr>
            <a:lvl2pPr marL="651344" indent="-250517" eaLnBrk="0">
              <a:spcBef>
                <a:spcPct val="30000"/>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2pPr>
            <a:lvl3pPr marL="1002068" indent="-200414" eaLnBrk="0">
              <a:spcBef>
                <a:spcPct val="30000"/>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3pPr>
            <a:lvl4pPr marL="1402895" indent="-200414" eaLnBrk="0">
              <a:spcBef>
                <a:spcPct val="30000"/>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4pPr>
            <a:lvl5pPr marL="1803723" indent="-200414" eaLnBrk="0">
              <a:spcBef>
                <a:spcPct val="30000"/>
              </a:spcBef>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5pPr>
            <a:lvl6pPr marL="2204550" indent="-200414" defTabSz="392477" eaLnBrk="0" fontAlgn="base" hangingPunct="0">
              <a:spcBef>
                <a:spcPct val="30000"/>
              </a:spcBef>
              <a:spcAft>
                <a:spcPct val="0"/>
              </a:spcAft>
              <a:buClr>
                <a:srgbClr val="000000"/>
              </a:buClr>
              <a:buSzPct val="100000"/>
              <a:buFont typeface="Times New Roman" pitchFamily="16"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6pPr>
            <a:lvl7pPr marL="2605377" indent="-200414" defTabSz="392477" eaLnBrk="0" fontAlgn="base" hangingPunct="0">
              <a:spcBef>
                <a:spcPct val="30000"/>
              </a:spcBef>
              <a:spcAft>
                <a:spcPct val="0"/>
              </a:spcAft>
              <a:buClr>
                <a:srgbClr val="000000"/>
              </a:buClr>
              <a:buSzPct val="100000"/>
              <a:buFont typeface="Times New Roman" pitchFamily="16"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7pPr>
            <a:lvl8pPr marL="3006204" indent="-200414" defTabSz="392477" eaLnBrk="0" fontAlgn="base" hangingPunct="0">
              <a:spcBef>
                <a:spcPct val="30000"/>
              </a:spcBef>
              <a:spcAft>
                <a:spcPct val="0"/>
              </a:spcAft>
              <a:buClr>
                <a:srgbClr val="000000"/>
              </a:buClr>
              <a:buSzPct val="100000"/>
              <a:buFont typeface="Times New Roman" pitchFamily="16"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8pPr>
            <a:lvl9pPr marL="3407032" indent="-200414" defTabSz="392477" eaLnBrk="0" fontAlgn="base" hangingPunct="0">
              <a:spcBef>
                <a:spcPct val="30000"/>
              </a:spcBef>
              <a:spcAft>
                <a:spcPct val="0"/>
              </a:spcAft>
              <a:buClr>
                <a:srgbClr val="000000"/>
              </a:buClr>
              <a:buSzPct val="100000"/>
              <a:buFont typeface="Times New Roman" pitchFamily="16"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sz="1100">
                <a:solidFill>
                  <a:srgbClr val="000000"/>
                </a:solidFill>
                <a:latin typeface="Times New Roman" pitchFamily="16" charset="0"/>
              </a:defRPr>
            </a:lvl9pPr>
          </a:lstStyle>
          <a:p>
            <a:pPr eaLnBrk="1">
              <a:spcBef>
                <a:spcPct val="0"/>
              </a:spcBef>
            </a:pPr>
            <a:fld id="{C12A954A-979A-4D7E-BB57-5461C93DA765}" type="slidenum">
              <a:rPr lang="en-GB" altLang="lt-LT" sz="1200">
                <a:solidFill>
                  <a:srgbClr val="FFFFFF"/>
                </a:solidFill>
              </a:rPr>
              <a:pPr eaLnBrk="1">
                <a:spcBef>
                  <a:spcPct val="0"/>
                </a:spcBef>
              </a:pPr>
              <a:t>33</a:t>
            </a:fld>
            <a:endParaRPr lang="en-GB" altLang="lt-LT" sz="1200">
              <a:solidFill>
                <a:srgbClr val="FFFFFF"/>
              </a:solidFill>
            </a:endParaRPr>
          </a:p>
        </p:txBody>
      </p:sp>
      <p:sp>
        <p:nvSpPr>
          <p:cNvPr id="6147" name="Text Box 1"/>
          <p:cNvSpPr txBox="1">
            <a:spLocks noChangeArrowheads="1"/>
          </p:cNvSpPr>
          <p:nvPr/>
        </p:nvSpPr>
        <p:spPr bwMode="auto">
          <a:xfrm>
            <a:off x="3847068" y="9429971"/>
            <a:ext cx="2940615" cy="486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marL="742950" indent="-28575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marL="11430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marL="16002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marL="20574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a:lnSpc>
                <a:spcPct val="95000"/>
              </a:lnSpc>
              <a:spcBef>
                <a:spcPct val="0"/>
              </a:spcBef>
              <a:buClr>
                <a:srgbClr val="FFFFFF"/>
              </a:buClr>
            </a:pPr>
            <a:fld id="{5C698B4A-8B89-460E-8D27-780FD3A9EB66}" type="slidenum">
              <a:rPr lang="en-GB" altLang="lt-LT">
                <a:solidFill>
                  <a:srgbClr val="FFFFFF"/>
                </a:solidFill>
              </a:rPr>
              <a:pPr algn="r" eaLnBrk="1">
                <a:lnSpc>
                  <a:spcPct val="95000"/>
                </a:lnSpc>
                <a:spcBef>
                  <a:spcPct val="0"/>
                </a:spcBef>
                <a:buClr>
                  <a:srgbClr val="FFFFFF"/>
                </a:buClr>
              </a:pPr>
              <a:t>33</a:t>
            </a:fld>
            <a:endParaRPr lang="en-GB" altLang="lt-LT">
              <a:solidFill>
                <a:srgbClr val="FFFFFF"/>
              </a:solidFill>
            </a:endParaRPr>
          </a:p>
        </p:txBody>
      </p:sp>
      <p:sp>
        <p:nvSpPr>
          <p:cNvPr id="6148" name="Text Box 2"/>
          <p:cNvSpPr txBox="1">
            <a:spLocks noChangeArrowheads="1"/>
          </p:cNvSpPr>
          <p:nvPr/>
        </p:nvSpPr>
        <p:spPr bwMode="auto">
          <a:xfrm>
            <a:off x="3847068" y="9429972"/>
            <a:ext cx="2942042" cy="487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marL="742950" indent="-28575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marL="11430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marL="16002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marL="20574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a:lnSpc>
                <a:spcPct val="95000"/>
              </a:lnSpc>
              <a:spcBef>
                <a:spcPct val="0"/>
              </a:spcBef>
              <a:buClr>
                <a:srgbClr val="FFFFFF"/>
              </a:buClr>
            </a:pPr>
            <a:fld id="{1D1E235B-3FDB-411D-985F-E1C5976EF201}" type="slidenum">
              <a:rPr lang="en-GB" altLang="lt-LT">
                <a:solidFill>
                  <a:srgbClr val="FFFFFF"/>
                </a:solidFill>
              </a:rPr>
              <a:pPr algn="r" eaLnBrk="1">
                <a:lnSpc>
                  <a:spcPct val="95000"/>
                </a:lnSpc>
                <a:spcBef>
                  <a:spcPct val="0"/>
                </a:spcBef>
                <a:buClr>
                  <a:srgbClr val="FFFFFF"/>
                </a:buClr>
              </a:pPr>
              <a:t>33</a:t>
            </a:fld>
            <a:endParaRPr lang="en-GB" altLang="lt-LT">
              <a:solidFill>
                <a:srgbClr val="FFFFFF"/>
              </a:solidFill>
            </a:endParaRPr>
          </a:p>
        </p:txBody>
      </p:sp>
      <p:sp>
        <p:nvSpPr>
          <p:cNvPr id="6149" name="Text Box 3"/>
          <p:cNvSpPr txBox="1">
            <a:spLocks noChangeArrowheads="1"/>
          </p:cNvSpPr>
          <p:nvPr/>
        </p:nvSpPr>
        <p:spPr bwMode="auto">
          <a:xfrm>
            <a:off x="3847068" y="9429972"/>
            <a:ext cx="2943471" cy="489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marL="742950" indent="-28575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marL="11430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marL="16002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marL="20574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a:lnSpc>
                <a:spcPct val="95000"/>
              </a:lnSpc>
              <a:spcBef>
                <a:spcPct val="0"/>
              </a:spcBef>
              <a:buClr>
                <a:srgbClr val="FFFFFF"/>
              </a:buClr>
            </a:pPr>
            <a:fld id="{6C4AFF33-962B-4498-A546-049DC525BA4F}" type="slidenum">
              <a:rPr lang="en-GB" altLang="lt-LT">
                <a:solidFill>
                  <a:srgbClr val="FFFFFF"/>
                </a:solidFill>
              </a:rPr>
              <a:pPr algn="r" eaLnBrk="1">
                <a:lnSpc>
                  <a:spcPct val="95000"/>
                </a:lnSpc>
                <a:spcBef>
                  <a:spcPct val="0"/>
                </a:spcBef>
                <a:buClr>
                  <a:srgbClr val="FFFFFF"/>
                </a:buClr>
              </a:pPr>
              <a:t>33</a:t>
            </a:fld>
            <a:endParaRPr lang="en-GB" altLang="lt-LT">
              <a:solidFill>
                <a:srgbClr val="FFFFFF"/>
              </a:solidFill>
            </a:endParaRPr>
          </a:p>
        </p:txBody>
      </p:sp>
      <p:sp>
        <p:nvSpPr>
          <p:cNvPr id="6150" name="Text Box 4"/>
          <p:cNvSpPr txBox="1">
            <a:spLocks noChangeArrowheads="1"/>
          </p:cNvSpPr>
          <p:nvPr/>
        </p:nvSpPr>
        <p:spPr bwMode="auto">
          <a:xfrm>
            <a:off x="3847068" y="9429971"/>
            <a:ext cx="2944897" cy="490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marL="742950" indent="-28575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marL="11430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marL="16002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marL="20574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a:lnSpc>
                <a:spcPct val="95000"/>
              </a:lnSpc>
              <a:spcBef>
                <a:spcPct val="0"/>
              </a:spcBef>
              <a:buClr>
                <a:srgbClr val="FFFFFF"/>
              </a:buClr>
            </a:pPr>
            <a:fld id="{543C9834-8847-451C-9054-8598B704C894}" type="slidenum">
              <a:rPr lang="en-GB" altLang="lt-LT">
                <a:solidFill>
                  <a:srgbClr val="FFFFFF"/>
                </a:solidFill>
              </a:rPr>
              <a:pPr algn="r" eaLnBrk="1">
                <a:lnSpc>
                  <a:spcPct val="95000"/>
                </a:lnSpc>
                <a:spcBef>
                  <a:spcPct val="0"/>
                </a:spcBef>
                <a:buClr>
                  <a:srgbClr val="FFFFFF"/>
                </a:buClr>
              </a:pPr>
              <a:t>33</a:t>
            </a:fld>
            <a:endParaRPr lang="en-GB" altLang="lt-LT">
              <a:solidFill>
                <a:srgbClr val="FFFFFF"/>
              </a:solidFill>
            </a:endParaRPr>
          </a:p>
        </p:txBody>
      </p:sp>
      <p:sp>
        <p:nvSpPr>
          <p:cNvPr id="6151" name="Text Box 5"/>
          <p:cNvSpPr txBox="1">
            <a:spLocks noChangeArrowheads="1"/>
          </p:cNvSpPr>
          <p:nvPr/>
        </p:nvSpPr>
        <p:spPr bwMode="auto">
          <a:xfrm>
            <a:off x="3847068" y="9431446"/>
            <a:ext cx="2946325" cy="492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b"/>
          <a:lstStyle>
            <a:lvl1pPr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1pPr>
            <a:lvl2pPr marL="742950" indent="-28575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2pPr>
            <a:lvl3pPr marL="11430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3pPr>
            <a:lvl4pPr marL="16002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4pPr>
            <a:lvl5pPr marL="2057400" indent="-228600" eaLnBrk="0">
              <a:spcBef>
                <a:spcPct val="3000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5pPr>
            <a:lvl6pPr marL="25146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6pPr>
            <a:lvl7pPr marL="29718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7pPr>
            <a:lvl8pPr marL="34290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8pPr>
            <a:lvl9pPr marL="3886200" indent="-228600" defTabSz="447675" eaLnBrk="0" fontAlgn="base" hangingPunct="0">
              <a:spcBef>
                <a:spcPct val="3000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itchFamily="16" charset="0"/>
              </a:defRPr>
            </a:lvl9pPr>
          </a:lstStyle>
          <a:p>
            <a:pPr algn="r" eaLnBrk="1">
              <a:lnSpc>
                <a:spcPct val="95000"/>
              </a:lnSpc>
              <a:spcBef>
                <a:spcPct val="0"/>
              </a:spcBef>
              <a:buClr>
                <a:srgbClr val="FFFFFF"/>
              </a:buClr>
            </a:pPr>
            <a:fld id="{E351EE27-0CA1-436A-8263-AC81EEDF5EF8}" type="slidenum">
              <a:rPr lang="en-GB" altLang="lt-LT">
                <a:solidFill>
                  <a:srgbClr val="FFFFFF"/>
                </a:solidFill>
              </a:rPr>
              <a:pPr algn="r" eaLnBrk="1">
                <a:lnSpc>
                  <a:spcPct val="95000"/>
                </a:lnSpc>
                <a:spcBef>
                  <a:spcPct val="0"/>
                </a:spcBef>
                <a:buClr>
                  <a:srgbClr val="FFFFFF"/>
                </a:buClr>
              </a:pPr>
              <a:t>33</a:t>
            </a:fld>
            <a:endParaRPr lang="en-GB" altLang="lt-LT">
              <a:solidFill>
                <a:srgbClr val="FFFFFF"/>
              </a:solidFill>
            </a:endParaRPr>
          </a:p>
        </p:txBody>
      </p:sp>
      <p:sp>
        <p:nvSpPr>
          <p:cNvPr id="6152" name="Text Box 6"/>
          <p:cNvSpPr txBox="1">
            <a:spLocks noChangeArrowheads="1"/>
          </p:cNvSpPr>
          <p:nvPr/>
        </p:nvSpPr>
        <p:spPr bwMode="auto">
          <a:xfrm>
            <a:off x="994957" y="754751"/>
            <a:ext cx="4806336" cy="3722164"/>
          </a:xfrm>
          <a:prstGeom prst="rect">
            <a:avLst/>
          </a:prstGeom>
          <a:solidFill>
            <a:srgbClr val="FFFFFF"/>
          </a:solidFill>
          <a:ln w="9360">
            <a:solidFill>
              <a:srgbClr val="000000"/>
            </a:solidFill>
            <a:miter lim="800000"/>
            <a:headEnd/>
            <a:tailEnd/>
          </a:ln>
        </p:spPr>
        <p:txBody>
          <a:bodyPr wrap="none" lIns="80165" tIns="40083" rIns="80165" bIns="40083" anchor="ctr"/>
          <a:lstStyle>
            <a:lvl1pPr eaLnBrk="0">
              <a:spcBef>
                <a:spcPct val="30000"/>
              </a:spcBef>
              <a:defRPr sz="1200">
                <a:solidFill>
                  <a:srgbClr val="000000"/>
                </a:solidFill>
                <a:latin typeface="Times New Roman" pitchFamily="16" charset="0"/>
              </a:defRPr>
            </a:lvl1pPr>
            <a:lvl2pPr marL="742950" indent="-285750" eaLnBrk="0">
              <a:spcBef>
                <a:spcPct val="30000"/>
              </a:spcBef>
              <a:defRPr sz="1200">
                <a:solidFill>
                  <a:srgbClr val="000000"/>
                </a:solidFill>
                <a:latin typeface="Times New Roman" pitchFamily="16" charset="0"/>
              </a:defRPr>
            </a:lvl2pPr>
            <a:lvl3pPr marL="1143000" indent="-228600" eaLnBrk="0">
              <a:spcBef>
                <a:spcPct val="30000"/>
              </a:spcBef>
              <a:defRPr sz="1200">
                <a:solidFill>
                  <a:srgbClr val="000000"/>
                </a:solidFill>
                <a:latin typeface="Times New Roman" pitchFamily="16" charset="0"/>
              </a:defRPr>
            </a:lvl3pPr>
            <a:lvl4pPr marL="1600200" indent="-228600" eaLnBrk="0">
              <a:spcBef>
                <a:spcPct val="30000"/>
              </a:spcBef>
              <a:defRPr sz="1200">
                <a:solidFill>
                  <a:srgbClr val="000000"/>
                </a:solidFill>
                <a:latin typeface="Times New Roman" pitchFamily="16" charset="0"/>
              </a:defRPr>
            </a:lvl4pPr>
            <a:lvl5pPr marL="2057400" indent="-228600" eaLnBrk="0">
              <a:spcBef>
                <a:spcPct val="30000"/>
              </a:spcBef>
              <a:defRPr sz="1200">
                <a:solidFill>
                  <a:srgbClr val="000000"/>
                </a:solidFill>
                <a:latin typeface="Times New Roman" pitchFamily="16" charset="0"/>
              </a:defRPr>
            </a:lvl5pPr>
            <a:lvl6pPr marL="2514600" indent="-228600" defTabSz="447675" eaLnBrk="0" fontAlgn="base" hangingPunct="0">
              <a:spcBef>
                <a:spcPct val="30000"/>
              </a:spcBef>
              <a:spcAft>
                <a:spcPct val="0"/>
              </a:spcAft>
              <a:buClr>
                <a:srgbClr val="000000"/>
              </a:buClr>
              <a:buSzPct val="100000"/>
              <a:buFont typeface="Times New Roman" pitchFamily="16" charset="0"/>
              <a:defRPr sz="1200">
                <a:solidFill>
                  <a:srgbClr val="000000"/>
                </a:solidFill>
                <a:latin typeface="Times New Roman" pitchFamily="16" charset="0"/>
              </a:defRPr>
            </a:lvl6pPr>
            <a:lvl7pPr marL="2971800" indent="-228600" defTabSz="447675" eaLnBrk="0" fontAlgn="base" hangingPunct="0">
              <a:spcBef>
                <a:spcPct val="30000"/>
              </a:spcBef>
              <a:spcAft>
                <a:spcPct val="0"/>
              </a:spcAft>
              <a:buClr>
                <a:srgbClr val="000000"/>
              </a:buClr>
              <a:buSzPct val="100000"/>
              <a:buFont typeface="Times New Roman" pitchFamily="16" charset="0"/>
              <a:defRPr sz="1200">
                <a:solidFill>
                  <a:srgbClr val="000000"/>
                </a:solidFill>
                <a:latin typeface="Times New Roman" pitchFamily="16" charset="0"/>
              </a:defRPr>
            </a:lvl7pPr>
            <a:lvl8pPr marL="3429000" indent="-228600" defTabSz="447675" eaLnBrk="0" fontAlgn="base" hangingPunct="0">
              <a:spcBef>
                <a:spcPct val="30000"/>
              </a:spcBef>
              <a:spcAft>
                <a:spcPct val="0"/>
              </a:spcAft>
              <a:buClr>
                <a:srgbClr val="000000"/>
              </a:buClr>
              <a:buSzPct val="100000"/>
              <a:buFont typeface="Times New Roman" pitchFamily="16" charset="0"/>
              <a:defRPr sz="1200">
                <a:solidFill>
                  <a:srgbClr val="000000"/>
                </a:solidFill>
                <a:latin typeface="Times New Roman" pitchFamily="16" charset="0"/>
              </a:defRPr>
            </a:lvl8pPr>
            <a:lvl9pPr marL="3886200" indent="-228600" defTabSz="447675" eaLnBrk="0" fontAlgn="base" hangingPunct="0">
              <a:spcBef>
                <a:spcPct val="30000"/>
              </a:spcBef>
              <a:spcAft>
                <a:spcPct val="0"/>
              </a:spcAft>
              <a:buClr>
                <a:srgbClr val="000000"/>
              </a:buClr>
              <a:buSzPct val="100000"/>
              <a:buFont typeface="Times New Roman" pitchFamily="16" charset="0"/>
              <a:defRPr sz="1200">
                <a:solidFill>
                  <a:srgbClr val="000000"/>
                </a:solidFill>
                <a:latin typeface="Times New Roman" pitchFamily="16" charset="0"/>
              </a:defRPr>
            </a:lvl9pPr>
          </a:lstStyle>
          <a:p>
            <a:pPr eaLnBrk="1">
              <a:spcBef>
                <a:spcPct val="0"/>
              </a:spcBef>
            </a:pPr>
            <a:endParaRPr lang="lt-LT" altLang="lt-LT" sz="1600">
              <a:solidFill>
                <a:schemeClr val="bg1"/>
              </a:solidFill>
              <a:latin typeface="Arial" charset="0"/>
            </a:endParaRPr>
          </a:p>
        </p:txBody>
      </p:sp>
      <p:sp>
        <p:nvSpPr>
          <p:cNvPr id="6153" name="Rectangle 7"/>
          <p:cNvSpPr>
            <a:spLocks noGrp="1" noChangeArrowheads="1"/>
          </p:cNvSpPr>
          <p:nvPr>
            <p:ph type="body"/>
          </p:nvPr>
        </p:nvSpPr>
        <p:spPr>
          <a:xfrm>
            <a:off x="679483" y="4715724"/>
            <a:ext cx="5428719" cy="4459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t-LT" altLang="lt-L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Spustelėkite, jei norite keisite ruoš. pav. stilių</a:t>
            </a:r>
            <a:endParaRPr lang="lt-LT"/>
          </a:p>
        </p:txBody>
      </p:sp>
      <p:sp>
        <p:nvSpPr>
          <p:cNvPr id="3" name="Paantraštė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ruošinio paantraštės stiliui keisti</a:t>
            </a:r>
            <a:endParaRPr lang="lt-LT"/>
          </a:p>
        </p:txBody>
      </p:sp>
      <p:sp>
        <p:nvSpPr>
          <p:cNvPr id="4" name="Datos vietos rezervavimo ženklas 3"/>
          <p:cNvSpPr>
            <a:spLocks noGrp="1"/>
          </p:cNvSpPr>
          <p:nvPr>
            <p:ph type="dt" sz="half" idx="10"/>
          </p:nvPr>
        </p:nvSpPr>
        <p:spPr/>
        <p:txBody>
          <a:bodyPr/>
          <a:lstStyle/>
          <a:p>
            <a:fld id="{08726754-8246-412A-8127-7903BD93F44E}" type="datetimeFigureOut">
              <a:rPr lang="lt-LT" smtClean="0"/>
              <a:t>2014.07.08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CA6194AD-868F-4B71-8824-B312AAF700A8}" type="slidenum">
              <a:rPr lang="lt-LT" smtClean="0"/>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idx="1"/>
          </p:nvPr>
        </p:nvSpPr>
        <p:spPr/>
        <p:txBody>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08726754-8246-412A-8127-7903BD93F44E}" type="datetimeFigureOut">
              <a:rPr lang="lt-LT" smtClean="0"/>
              <a:t>2014.07.08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CA6194AD-868F-4B71-8824-B312AAF700A8}" type="slidenum">
              <a:rPr lang="lt-LT" smtClean="0"/>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Spustelėkite ruošinio teksto stiliams keisti</a:t>
            </a:r>
          </a:p>
        </p:txBody>
      </p:sp>
      <p:sp>
        <p:nvSpPr>
          <p:cNvPr id="4" name="Datos vietos rezervavimo ženklas 3"/>
          <p:cNvSpPr>
            <a:spLocks noGrp="1"/>
          </p:cNvSpPr>
          <p:nvPr>
            <p:ph type="dt" sz="half" idx="10"/>
          </p:nvPr>
        </p:nvSpPr>
        <p:spPr/>
        <p:txBody>
          <a:bodyPr/>
          <a:lstStyle/>
          <a:p>
            <a:fld id="{08726754-8246-412A-8127-7903BD93F44E}" type="datetimeFigureOut">
              <a:rPr lang="lt-LT" smtClean="0"/>
              <a:t>2014.07.08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CA6194AD-868F-4B71-8824-B312AAF700A8}"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08726754-8246-412A-8127-7903BD93F44E}" type="datetimeFigureOut">
              <a:rPr lang="lt-LT" smtClean="0"/>
              <a:t>2014.07.08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CA6194AD-868F-4B71-8824-B312AAF700A8}"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Spustelėkite ruošinio teksto stiliams keisti</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08726754-8246-412A-8127-7903BD93F44E}" type="datetimeFigureOut">
              <a:rPr lang="lt-LT" smtClean="0"/>
              <a:t>2014.07.08</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CA6194AD-868F-4B71-8824-B312AAF700A8}"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Datos vietos rezervavimo ženklas 2"/>
          <p:cNvSpPr>
            <a:spLocks noGrp="1"/>
          </p:cNvSpPr>
          <p:nvPr>
            <p:ph type="dt" sz="half" idx="10"/>
          </p:nvPr>
        </p:nvSpPr>
        <p:spPr/>
        <p:txBody>
          <a:bodyPr/>
          <a:lstStyle/>
          <a:p>
            <a:fld id="{08726754-8246-412A-8127-7903BD93F44E}" type="datetimeFigureOut">
              <a:rPr lang="lt-LT" smtClean="0"/>
              <a:t>2014.07.08</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CA6194AD-868F-4B71-8824-B312AAF700A8}"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08726754-8246-412A-8127-7903BD93F44E}" type="datetimeFigureOut">
              <a:rPr lang="lt-LT" smtClean="0"/>
              <a:t>2014.07.08</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CA6194AD-868F-4B71-8824-B312AAF700A8}"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Spustelėkite, jei norite keisite ruoš. pav.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08726754-8246-412A-8127-7903BD93F44E}" type="datetimeFigureOut">
              <a:rPr lang="lt-LT" smtClean="0"/>
              <a:t>2014.07.08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CA6194AD-868F-4B71-8824-B312AAF700A8}"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Spustelėkite, jei norite keisite ruoš. pav.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Spustelėkite ruošinio teksto stiliams keisti</a:t>
            </a:r>
          </a:p>
        </p:txBody>
      </p:sp>
      <p:sp>
        <p:nvSpPr>
          <p:cNvPr id="5" name="Datos vietos rezervavimo ženklas 4"/>
          <p:cNvSpPr>
            <a:spLocks noGrp="1"/>
          </p:cNvSpPr>
          <p:nvPr>
            <p:ph type="dt" sz="half" idx="10"/>
          </p:nvPr>
        </p:nvSpPr>
        <p:spPr/>
        <p:txBody>
          <a:bodyPr/>
          <a:lstStyle/>
          <a:p>
            <a:fld id="{08726754-8246-412A-8127-7903BD93F44E}" type="datetimeFigureOut">
              <a:rPr lang="lt-LT" smtClean="0"/>
              <a:t>2014.07.08</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CA6194AD-868F-4B71-8824-B312AAF700A8}"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08726754-8246-412A-8127-7903BD93F44E}" type="datetimeFigureOut">
              <a:rPr lang="lt-LT" smtClean="0"/>
              <a:t>2014.07.08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CA6194AD-868F-4B71-8824-B312AAF700A8}"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Spustelėkite, jei norite keisite ruoš. pav.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08726754-8246-412A-8127-7903BD93F44E}" type="datetimeFigureOut">
              <a:rPr lang="lt-LT" smtClean="0"/>
              <a:t>2014.07.08</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CA6194AD-868F-4B71-8824-B312AAF700A8}"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Spustelėkite, jei norite keisite ruoš. pav.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726754-8246-412A-8127-7903BD93F44E}" type="datetimeFigureOut">
              <a:rPr lang="lt-LT" smtClean="0"/>
              <a:t>2014.07.08</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6194AD-868F-4B71-8824-B312AAF700A8}" type="slidenum">
              <a:rPr lang="lt-LT" smtClean="0"/>
              <a:t>‹#›</a:t>
            </a:fld>
            <a:endParaRPr lang="lt-L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1.wmf"/><Relationship Id="rId4" Type="http://schemas.openxmlformats.org/officeDocument/2006/relationships/oleObject" Target="../embeddings/oleObject1.bin"/></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3.wmf"/><Relationship Id="rId4"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683568" y="1484784"/>
            <a:ext cx="7772400" cy="4824535"/>
          </a:xfrm>
        </p:spPr>
        <p:txBody>
          <a:bodyPr>
            <a:normAutofit fontScale="90000"/>
          </a:bodyPr>
          <a:lstStyle/>
          <a:p>
            <a:pPr algn="r"/>
            <a:r>
              <a:rPr lang="lt-LT" sz="3600" b="1"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3600" b="1" dirty="0" smtClean="0">
                <a:solidFill>
                  <a:schemeClr val="accent5">
                    <a:lumMod val="75000"/>
                  </a:schemeClr>
                </a:solidFill>
                <a:latin typeface="Times New Roman" panose="02020603050405020304" pitchFamily="18" charset="0"/>
                <a:cs typeface="Times New Roman" panose="02020603050405020304" pitchFamily="18" charset="0"/>
              </a:rPr>
            </a:br>
            <a:r>
              <a:rPr lang="lt-LT" sz="3600" b="1" dirty="0">
                <a:solidFill>
                  <a:schemeClr val="accent5">
                    <a:lumMod val="75000"/>
                  </a:schemeClr>
                </a:solidFill>
                <a:latin typeface="Times New Roman" panose="02020603050405020304" pitchFamily="18" charset="0"/>
                <a:cs typeface="Times New Roman" panose="02020603050405020304" pitchFamily="18" charset="0"/>
              </a:rPr>
              <a:t/>
            </a:r>
            <a:br>
              <a:rPr lang="lt-LT" sz="3600" b="1" dirty="0">
                <a:solidFill>
                  <a:schemeClr val="accent5">
                    <a:lumMod val="75000"/>
                  </a:schemeClr>
                </a:solidFill>
                <a:latin typeface="Times New Roman" panose="02020603050405020304" pitchFamily="18" charset="0"/>
                <a:cs typeface="Times New Roman" panose="02020603050405020304" pitchFamily="18" charset="0"/>
              </a:rPr>
            </a:br>
            <a:r>
              <a:rPr lang="lt-LT" sz="3600" b="1"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3600" b="1" dirty="0" smtClean="0">
                <a:solidFill>
                  <a:schemeClr val="accent5">
                    <a:lumMod val="75000"/>
                  </a:schemeClr>
                </a:solidFill>
                <a:latin typeface="Times New Roman" panose="02020603050405020304" pitchFamily="18" charset="0"/>
                <a:cs typeface="Times New Roman" panose="02020603050405020304" pitchFamily="18" charset="0"/>
              </a:rPr>
            </a:br>
            <a:r>
              <a:rPr lang="en-US" sz="3600" b="1" dirty="0">
                <a:solidFill>
                  <a:schemeClr val="accent5">
                    <a:lumMod val="75000"/>
                  </a:schemeClr>
                </a:solidFill>
                <a:latin typeface="Times New Roman" panose="02020603050405020304" pitchFamily="18" charset="0"/>
                <a:cs typeface="Times New Roman" panose="02020603050405020304" pitchFamily="18" charset="0"/>
              </a:rPr>
              <a:t>PROJEKTŲ ĮGYVENDINIMO KOKYBĖS UŽTIKRINIMAS VYKDANT DAUGIABUČIŲ GYVENAMŲJŲ PASTATŲ ATNAUJINIMĄ (MODERNIZAVIMĄ)</a:t>
            </a:r>
            <a:r>
              <a:rPr lang="lt-LT" sz="3600" b="1"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3600" b="1" dirty="0" smtClean="0">
                <a:solidFill>
                  <a:schemeClr val="accent5">
                    <a:lumMod val="75000"/>
                  </a:schemeClr>
                </a:solidFill>
                <a:latin typeface="Times New Roman" panose="02020603050405020304" pitchFamily="18" charset="0"/>
                <a:cs typeface="Times New Roman" panose="02020603050405020304" pitchFamily="18" charset="0"/>
              </a:rPr>
            </a:br>
            <a:r>
              <a:rPr lang="lt-LT" sz="2800" b="1"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2800" b="1" dirty="0" smtClean="0">
                <a:solidFill>
                  <a:schemeClr val="accent5">
                    <a:lumMod val="75000"/>
                  </a:schemeClr>
                </a:solidFill>
                <a:latin typeface="Times New Roman" panose="02020603050405020304" pitchFamily="18" charset="0"/>
                <a:cs typeface="Times New Roman" panose="02020603050405020304" pitchFamily="18" charset="0"/>
              </a:rPr>
            </a:br>
            <a:r>
              <a:rPr lang="lt-LT" sz="2000"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2000" dirty="0" smtClean="0">
                <a:solidFill>
                  <a:schemeClr val="accent5">
                    <a:lumMod val="75000"/>
                  </a:schemeClr>
                </a:solidFill>
                <a:latin typeface="Times New Roman" panose="02020603050405020304" pitchFamily="18" charset="0"/>
                <a:cs typeface="Times New Roman" panose="02020603050405020304" pitchFamily="18" charset="0"/>
              </a:rPr>
            </a:br>
            <a:r>
              <a:rPr lang="lt-LT" sz="2000" dirty="0" smtClean="0">
                <a:solidFill>
                  <a:schemeClr val="accent5">
                    <a:lumMod val="75000"/>
                  </a:schemeClr>
                </a:solidFill>
                <a:latin typeface="Times New Roman" panose="02020603050405020304" pitchFamily="18" charset="0"/>
                <a:cs typeface="Times New Roman" panose="02020603050405020304" pitchFamily="18" charset="0"/>
              </a:rPr>
              <a:t>Lilija </a:t>
            </a:r>
            <a:r>
              <a:rPr lang="lt-LT" sz="2000" dirty="0" err="1" smtClean="0">
                <a:solidFill>
                  <a:schemeClr val="accent5">
                    <a:lumMod val="75000"/>
                  </a:schemeClr>
                </a:solidFill>
                <a:latin typeface="Times New Roman" panose="02020603050405020304" pitchFamily="18" charset="0"/>
                <a:cs typeface="Times New Roman" panose="02020603050405020304" pitchFamily="18" charset="0"/>
              </a:rPr>
              <a:t>Bičkaitienė</a:t>
            </a:r>
            <a:r>
              <a:rPr lang="lt-LT" sz="2000" dirty="0" smtClean="0">
                <a:solidFill>
                  <a:schemeClr val="accent5">
                    <a:lumMod val="75000"/>
                  </a:schemeClr>
                </a:solidFill>
                <a:latin typeface="Times New Roman" panose="02020603050405020304" pitchFamily="18" charset="0"/>
                <a:cs typeface="Times New Roman" panose="02020603050405020304" pitchFamily="18" charset="0"/>
              </a:rPr>
              <a:t> - VTPSI</a:t>
            </a:r>
            <a:r>
              <a:rPr lang="lt-LT" sz="2800" b="1"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2800" b="1" dirty="0" smtClean="0">
                <a:solidFill>
                  <a:schemeClr val="accent5">
                    <a:lumMod val="75000"/>
                  </a:schemeClr>
                </a:solidFill>
                <a:latin typeface="Times New Roman" panose="02020603050405020304" pitchFamily="18" charset="0"/>
                <a:cs typeface="Times New Roman" panose="02020603050405020304" pitchFamily="18" charset="0"/>
              </a:rPr>
            </a:br>
            <a:r>
              <a:rPr lang="lt-LT" sz="2800" b="1"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2800" b="1" dirty="0" smtClean="0">
                <a:solidFill>
                  <a:schemeClr val="accent5">
                    <a:lumMod val="75000"/>
                  </a:schemeClr>
                </a:solidFill>
                <a:latin typeface="Times New Roman" panose="02020603050405020304" pitchFamily="18" charset="0"/>
                <a:cs typeface="Times New Roman" panose="02020603050405020304" pitchFamily="18" charset="0"/>
              </a:rPr>
            </a:br>
            <a:r>
              <a:rPr lang="lt-LT" sz="2800" b="1" dirty="0" smtClean="0">
                <a:latin typeface="Times New Roman" panose="02020603050405020304" pitchFamily="18" charset="0"/>
                <a:cs typeface="Times New Roman" panose="02020603050405020304" pitchFamily="18" charset="0"/>
              </a:rPr>
              <a:t/>
            </a:r>
            <a:br>
              <a:rPr lang="lt-LT" sz="2800" b="1" dirty="0" smtClean="0">
                <a:latin typeface="Times New Roman" panose="02020603050405020304" pitchFamily="18" charset="0"/>
                <a:cs typeface="Times New Roman" panose="02020603050405020304" pitchFamily="18" charset="0"/>
              </a:rPr>
            </a:br>
            <a:endParaRPr lang="lt-LT" sz="2800" b="1" dirty="0">
              <a:latin typeface="Times New Roman" panose="02020603050405020304" pitchFamily="18" charset="0"/>
              <a:cs typeface="Times New Roman" panose="02020603050405020304" pitchFamily="18"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260649"/>
            <a:ext cx="1008111" cy="1224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348880"/>
            <a:ext cx="8229600" cy="1143000"/>
          </a:xfrm>
        </p:spPr>
        <p:txBody>
          <a:bodyPr>
            <a:normAutofit fontScale="90000"/>
          </a:bodyPr>
          <a:lstStyle/>
          <a:p>
            <a:r>
              <a:rPr lang="lt-LT" b="1" dirty="0" smtClean="0">
                <a:solidFill>
                  <a:schemeClr val="accent5">
                    <a:lumMod val="75000"/>
                  </a:schemeClr>
                </a:solidFill>
                <a:latin typeface="Times New Roman" panose="02020603050405020304" pitchFamily="18" charset="0"/>
                <a:cs typeface="Times New Roman" panose="02020603050405020304" pitchFamily="18" charset="0"/>
              </a:rPr>
              <a:t>PASTATO ATNAUJINIMAS (MODERNIZAVIMAS) PRAKTIŠKAI</a:t>
            </a:r>
            <a:endParaRPr lang="lt-LT" b="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332656"/>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13233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pPr algn="r"/>
            <a:r>
              <a:rPr lang="lt-LT" sz="2700" b="1" dirty="0" smtClean="0">
                <a:solidFill>
                  <a:schemeClr val="accent5">
                    <a:lumMod val="75000"/>
                  </a:schemeClr>
                </a:solidFill>
                <a:latin typeface="Times New Roman" panose="02020603050405020304" pitchFamily="18" charset="0"/>
                <a:cs typeface="Times New Roman" panose="02020603050405020304" pitchFamily="18" charset="0"/>
              </a:rPr>
              <a:t>STATYBOS DARBŲ VYKDYMAS</a:t>
            </a:r>
            <a:r>
              <a:rPr lang="lt-LT" sz="2400"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2400" dirty="0" smtClean="0">
                <a:solidFill>
                  <a:schemeClr val="accent5">
                    <a:lumMod val="75000"/>
                  </a:schemeClr>
                </a:solidFill>
                <a:latin typeface="Times New Roman" panose="02020603050405020304" pitchFamily="18" charset="0"/>
                <a:cs typeface="Times New Roman" panose="02020603050405020304" pitchFamily="18" charset="0"/>
              </a:rPr>
            </a:br>
            <a:r>
              <a:rPr lang="lt-LT" sz="2400" dirty="0" smtClean="0">
                <a:solidFill>
                  <a:schemeClr val="accent5">
                    <a:lumMod val="75000"/>
                  </a:schemeClr>
                </a:solidFill>
                <a:latin typeface="Times New Roman" panose="02020603050405020304" pitchFamily="18" charset="0"/>
                <a:cs typeface="Times New Roman" panose="02020603050405020304" pitchFamily="18" charset="0"/>
              </a:rPr>
              <a:t>(</a:t>
            </a:r>
            <a:r>
              <a:rPr lang="lt-LT" sz="2000" dirty="0" smtClean="0">
                <a:solidFill>
                  <a:schemeClr val="accent5">
                    <a:lumMod val="75000"/>
                  </a:schemeClr>
                </a:solidFill>
                <a:latin typeface="Times New Roman" panose="02020603050405020304" pitchFamily="18" charset="0"/>
                <a:cs typeface="Times New Roman" panose="02020603050405020304" pitchFamily="18" charset="0"/>
              </a:rPr>
              <a:t>LIETUVOS RESPUBLIKOS STATYBOS ĮSTATYME </a:t>
            </a:r>
            <a:br>
              <a:rPr lang="lt-LT" sz="2000" dirty="0" smtClean="0">
                <a:solidFill>
                  <a:schemeClr val="accent5">
                    <a:lumMod val="75000"/>
                  </a:schemeClr>
                </a:solidFill>
                <a:latin typeface="Times New Roman" panose="02020603050405020304" pitchFamily="18" charset="0"/>
                <a:cs typeface="Times New Roman" panose="02020603050405020304" pitchFamily="18" charset="0"/>
              </a:rPr>
            </a:br>
            <a:r>
              <a:rPr lang="lt-LT" sz="2000" dirty="0" smtClean="0">
                <a:solidFill>
                  <a:schemeClr val="accent5">
                    <a:lumMod val="75000"/>
                  </a:schemeClr>
                </a:solidFill>
                <a:latin typeface="Times New Roman" panose="02020603050405020304" pitchFamily="18" charset="0"/>
                <a:cs typeface="Times New Roman" panose="02020603050405020304" pitchFamily="18" charset="0"/>
              </a:rPr>
              <a:t>NUMATYTOS RANGOVO PRIEVOLĖS) </a:t>
            </a:r>
            <a:endParaRPr lang="lt-LT" sz="2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68760"/>
            <a:ext cx="8229600" cy="4857403"/>
          </a:xfrm>
        </p:spPr>
        <p:txBody>
          <a:bodyPr>
            <a:normAutofit fontScale="25000" lnSpcReduction="20000"/>
          </a:bodyPr>
          <a:lstStyle/>
          <a:p>
            <a:pPr marL="0" indent="0" algn="r">
              <a:buNone/>
            </a:pPr>
            <a:r>
              <a:rPr lang="lt-LT" sz="8000" dirty="0" smtClean="0">
                <a:solidFill>
                  <a:srgbClr val="FF0000"/>
                </a:solidFill>
                <a:latin typeface="Times New Roman" panose="02020603050405020304" pitchFamily="18" charset="0"/>
                <a:cs typeface="Times New Roman" panose="02020603050405020304" pitchFamily="18" charset="0"/>
              </a:rPr>
              <a:t>RANGOVAS PRIVALO (I):</a:t>
            </a:r>
          </a:p>
          <a:p>
            <a:pPr marL="0" indent="0" algn="r">
              <a:buNone/>
            </a:pPr>
            <a:r>
              <a:rPr lang="lt-LT" sz="7200" dirty="0" smtClean="0">
                <a:latin typeface="Times New Roman" panose="02020603050405020304" pitchFamily="18" charset="0"/>
                <a:cs typeface="Times New Roman" panose="02020603050405020304" pitchFamily="18" charset="0"/>
              </a:rPr>
              <a:t>1) LIETUVOS RESPUBLIKOS ĮSTATYMŲ IR KITŲ TEISĖS AKTŲ NUSTATYTA TVARKA PASKIRTI (PASAMDYTI) STATINIO STATYBOS VADOVĄ;</a:t>
            </a:r>
          </a:p>
          <a:p>
            <a:pPr marL="0" indent="0" algn="r">
              <a:buNone/>
            </a:pPr>
            <a:endParaRPr lang="lt-LT" sz="7200" dirty="0" smtClean="0">
              <a:latin typeface="Times New Roman" panose="02020603050405020304" pitchFamily="18" charset="0"/>
              <a:cs typeface="Times New Roman" panose="02020603050405020304" pitchFamily="18" charset="0"/>
            </a:endParaRPr>
          </a:p>
          <a:p>
            <a:pPr marL="0" indent="0" algn="r">
              <a:buNone/>
            </a:pPr>
            <a:r>
              <a:rPr lang="lt-LT" sz="7200" dirty="0" smtClean="0">
                <a:latin typeface="Times New Roman" panose="02020603050405020304" pitchFamily="18" charset="0"/>
                <a:cs typeface="Times New Roman" panose="02020603050405020304" pitchFamily="18" charset="0"/>
              </a:rPr>
              <a:t>2) PRADĖTI STATINIO STATYBOS DARBUS TIK PO TO, KAI STATYTOJAS (UŽSAKOVAS) PATEIKĖ STATYBĄ LEIDŽIANTĮ DOKUMENTĄ BEI STATINIO PROJEKTĄ IR PAGAL AKTĄ PERDAVĖ STATYBVIETĘ (O RANGOVAS JĄ PRIĖMĖ);</a:t>
            </a:r>
          </a:p>
          <a:p>
            <a:pPr marL="0" indent="0" algn="r">
              <a:buNone/>
            </a:pPr>
            <a:endParaRPr lang="lt-LT" sz="7200" dirty="0" smtClean="0">
              <a:latin typeface="Times New Roman" panose="02020603050405020304" pitchFamily="18" charset="0"/>
              <a:cs typeface="Times New Roman" panose="02020603050405020304" pitchFamily="18" charset="0"/>
            </a:endParaRPr>
          </a:p>
          <a:p>
            <a:pPr marL="0" indent="0" algn="r">
              <a:buNone/>
            </a:pPr>
            <a:r>
              <a:rPr lang="lt-LT" sz="7200" b="1" dirty="0" smtClean="0">
                <a:latin typeface="Times New Roman" panose="02020603050405020304" pitchFamily="18" charset="0"/>
                <a:cs typeface="Times New Roman" panose="02020603050405020304" pitchFamily="18" charset="0"/>
              </a:rPr>
              <a:t>3) VYKDYTI STATYBOS DARBUS PAGAL STATINIO PROJEKTĄ, TAIP PAT VYRIAUSYBĖS ĮGALIOTOS INSTITUCIJOS NUSTATYTAIS ATVEJAIS PAGAL RANGOVO PARENGTĄ STATYBOS DARBŲ TECHNOLOGIJOS PROJEKTĄ, VADOVAUTIS TEISĖS AKTAIS, VYKDYTI VALSTYBINĖS TERITORIJŲ PLANAVIMO IR STATYBOS INSPEKCIJOS PRIE APLINKOS MINISTERIJOS PRIVALOMUOSIUS NURODYMUS, STATINIO SAUGOS IR PASKIRTIES REIKALAVIMŲ VALSTYBINĖS PRIEŽIŪROS INSTITUCIJŲ NUSTATYTUS REIKALAVIMUS, STATINIO PROJEKTO VYKDYMO PRIEŽIŪROS VADOVŲ (ŠIOS PRIEŽIŪROS DALIŲ VADOVŲ) IR STATINIO STATYBOS TECHNINĖS (BENDROSIOS IR SPECIALIOSIOS) PRIEŽIŪROS VADOVŲ NURODYMUS;</a:t>
            </a:r>
          </a:p>
          <a:p>
            <a:pPr marL="0" indent="0" algn="r">
              <a:buNone/>
            </a:pPr>
            <a:r>
              <a:rPr lang="lt-LT" sz="7200" b="1" dirty="0" smtClean="0">
                <a:latin typeface="Times New Roman" panose="02020603050405020304" pitchFamily="18" charset="0"/>
                <a:cs typeface="Times New Roman" panose="02020603050405020304" pitchFamily="18" charset="0"/>
              </a:rPr>
              <a:t> </a:t>
            </a:r>
            <a:endParaRPr lang="lt-LT" sz="7200" dirty="0" smtClean="0">
              <a:latin typeface="Times New Roman" panose="02020603050405020304" pitchFamily="18" charset="0"/>
              <a:cs typeface="Times New Roman" panose="02020603050405020304" pitchFamily="18" charset="0"/>
            </a:endParaRPr>
          </a:p>
          <a:p>
            <a:pPr marL="0" indent="0">
              <a:buNone/>
            </a:pPr>
            <a:endParaRPr lang="lt-LT"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667118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33834"/>
            <a:ext cx="8229600" cy="1034926"/>
          </a:xfrm>
        </p:spPr>
        <p:txBody>
          <a:bodyPr>
            <a:normAutofit fontScale="90000"/>
          </a:bodyPr>
          <a:lstStyle/>
          <a:p>
            <a:pPr algn="r"/>
            <a:r>
              <a:rPr lang="lt-LT" sz="2400"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2400" dirty="0" smtClean="0">
                <a:solidFill>
                  <a:schemeClr val="accent5">
                    <a:lumMod val="75000"/>
                  </a:schemeClr>
                </a:solidFill>
                <a:latin typeface="Times New Roman" panose="02020603050405020304" pitchFamily="18" charset="0"/>
                <a:cs typeface="Times New Roman" panose="02020603050405020304" pitchFamily="18" charset="0"/>
              </a:rPr>
            </a:br>
            <a:r>
              <a:rPr lang="lt-LT" sz="2700" b="1" dirty="0" smtClean="0">
                <a:solidFill>
                  <a:schemeClr val="accent5">
                    <a:lumMod val="75000"/>
                  </a:schemeClr>
                </a:solidFill>
                <a:latin typeface="Times New Roman" panose="02020603050405020304" pitchFamily="18" charset="0"/>
                <a:cs typeface="Times New Roman" panose="02020603050405020304" pitchFamily="18" charset="0"/>
              </a:rPr>
              <a:t>STATYBOS </a:t>
            </a:r>
            <a:r>
              <a:rPr lang="lt-LT" sz="2700" b="1" dirty="0">
                <a:solidFill>
                  <a:schemeClr val="accent5">
                    <a:lumMod val="75000"/>
                  </a:schemeClr>
                </a:solidFill>
                <a:latin typeface="Times New Roman" panose="02020603050405020304" pitchFamily="18" charset="0"/>
                <a:cs typeface="Times New Roman" panose="02020603050405020304" pitchFamily="18" charset="0"/>
              </a:rPr>
              <a:t>DARBŲ </a:t>
            </a:r>
            <a:r>
              <a:rPr lang="lt-LT" sz="2700" b="1" dirty="0" smtClean="0">
                <a:solidFill>
                  <a:schemeClr val="accent5">
                    <a:lumMod val="75000"/>
                  </a:schemeClr>
                </a:solidFill>
                <a:latin typeface="Times New Roman" panose="02020603050405020304" pitchFamily="18" charset="0"/>
                <a:cs typeface="Times New Roman" panose="02020603050405020304" pitchFamily="18" charset="0"/>
              </a:rPr>
              <a:t>VYKDYMAS</a:t>
            </a:r>
            <a:r>
              <a:rPr lang="lt-LT" sz="2400"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2400" dirty="0" smtClean="0">
                <a:solidFill>
                  <a:schemeClr val="accent5">
                    <a:lumMod val="75000"/>
                  </a:schemeClr>
                </a:solidFill>
                <a:latin typeface="Times New Roman" panose="02020603050405020304" pitchFamily="18" charset="0"/>
                <a:cs typeface="Times New Roman" panose="02020603050405020304" pitchFamily="18" charset="0"/>
              </a:rPr>
            </a:br>
            <a:r>
              <a:rPr lang="lt-LT" sz="2200" dirty="0">
                <a:solidFill>
                  <a:srgbClr val="FF0000"/>
                </a:solidFill>
                <a:latin typeface="Times New Roman" panose="02020603050405020304" pitchFamily="18" charset="0"/>
                <a:cs typeface="Times New Roman" panose="02020603050405020304" pitchFamily="18" charset="0"/>
              </a:rPr>
              <a:t>RANGOVAS PRIVALO </a:t>
            </a:r>
            <a:r>
              <a:rPr lang="lt-LT" sz="2200" dirty="0" smtClean="0">
                <a:solidFill>
                  <a:srgbClr val="FF0000"/>
                </a:solidFill>
                <a:latin typeface="Times New Roman" panose="02020603050405020304" pitchFamily="18" charset="0"/>
                <a:cs typeface="Times New Roman" panose="02020603050405020304" pitchFamily="18" charset="0"/>
              </a:rPr>
              <a:t>(II):</a:t>
            </a:r>
            <a:r>
              <a:rPr lang="lt-LT" sz="2400" dirty="0">
                <a:solidFill>
                  <a:srgbClr val="FF0000"/>
                </a:solidFill>
                <a:latin typeface="Times New Roman" panose="02020603050405020304" pitchFamily="18" charset="0"/>
                <a:cs typeface="Times New Roman" panose="02020603050405020304" pitchFamily="18" charset="0"/>
              </a:rPr>
              <a:t/>
            </a:r>
            <a:br>
              <a:rPr lang="lt-LT" sz="2400" dirty="0">
                <a:solidFill>
                  <a:srgbClr val="FF0000"/>
                </a:solidFill>
                <a:latin typeface="Times New Roman" panose="02020603050405020304" pitchFamily="18" charset="0"/>
                <a:cs typeface="Times New Roman" panose="02020603050405020304" pitchFamily="18" charset="0"/>
              </a:rPr>
            </a:br>
            <a:endParaRPr lang="lt-LT" sz="2400" dirty="0"/>
          </a:p>
        </p:txBody>
      </p:sp>
      <p:sp>
        <p:nvSpPr>
          <p:cNvPr id="3" name="Content Placeholder 2"/>
          <p:cNvSpPr>
            <a:spLocks noGrp="1"/>
          </p:cNvSpPr>
          <p:nvPr>
            <p:ph idx="1"/>
          </p:nvPr>
        </p:nvSpPr>
        <p:spPr>
          <a:xfrm>
            <a:off x="457200" y="1340768"/>
            <a:ext cx="8229600" cy="4785395"/>
          </a:xfrm>
        </p:spPr>
        <p:txBody>
          <a:bodyPr>
            <a:noAutofit/>
          </a:bodyPr>
          <a:lstStyle/>
          <a:p>
            <a:pPr marL="0" indent="0" algn="r">
              <a:buNone/>
            </a:pPr>
            <a:r>
              <a:rPr lang="lt-LT" sz="2000" dirty="0">
                <a:latin typeface="Times New Roman" panose="02020603050405020304" pitchFamily="18" charset="0"/>
                <a:cs typeface="Times New Roman" panose="02020603050405020304" pitchFamily="18" charset="0"/>
              </a:rPr>
              <a:t>4) ĮRENGTI PRIE STATYBOS SKLYPO (STATYBVIETĖS) STENDĄ SU INFORMACIJA APIE STATOMĄ STATINĮ, IŠSKYRUS ATVEJUS, KAI STATOMI NESUDĖTINGI STATINIAI AR ATLIEKAMAS STATINIO PAPRASTASIS REMONTAS;</a:t>
            </a:r>
          </a:p>
          <a:p>
            <a:pPr marL="0" indent="0" algn="r">
              <a:buNone/>
            </a:pPr>
            <a:endParaRPr lang="lt-LT" sz="2000" dirty="0" smtClean="0">
              <a:latin typeface="Times New Roman" panose="02020603050405020304" pitchFamily="18" charset="0"/>
              <a:cs typeface="Times New Roman" panose="02020603050405020304" pitchFamily="18" charset="0"/>
            </a:endParaRPr>
          </a:p>
          <a:p>
            <a:pPr marL="0" indent="0" algn="r">
              <a:buNone/>
            </a:pPr>
            <a:r>
              <a:rPr lang="lt-LT" sz="2000" b="1" dirty="0" smtClean="0">
                <a:latin typeface="Times New Roman" panose="02020603050405020304" pitchFamily="18" charset="0"/>
                <a:cs typeface="Times New Roman" panose="02020603050405020304" pitchFamily="18" charset="0"/>
              </a:rPr>
              <a:t>5</a:t>
            </a:r>
            <a:r>
              <a:rPr lang="lt-LT" sz="2000" b="1" dirty="0">
                <a:latin typeface="Times New Roman" panose="02020603050405020304" pitchFamily="18" charset="0"/>
                <a:cs typeface="Times New Roman" panose="02020603050405020304" pitchFamily="18" charset="0"/>
              </a:rPr>
              <a:t>) UŽTIKRINTI SAUGŲ DARBĄ, GAISRINĘ SAUGĄ IR APLINKOS APSAUGĄ BEI TINKAMAS DARBO HIGIENOS SĄLYGAS STATYBVIETĖJE BEI STATOMAME STATINYJE, TAIP PAT GRETIMOS APLINKOS BEI GAMTOS IR NEKILNOJAMŲJŲ KULTŪROS VERTYBIŲ APSAUGĄ, GRETA STATYBVIETĖS GYVENANČIŲ, DIRBANČIŲ, POILSIAUJANČIŲ IR JUDANČIŲ ŽMONIŲ APSAUGĄ NUO STATYBOS DARBŲ KELIAMO PAVOJAUS, BE TO, NEPAŽEISTI TREČIŲJŲ ASMENŲ GYVENIMO IR VEIKLOS SĄLYGŲ, NURODYTŲ ŠIO ĮSTATYMO 6 STRAIPSNIO 4 DALYJE;</a:t>
            </a:r>
          </a:p>
          <a:p>
            <a:endParaRPr lang="lt-LT" sz="18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0631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pPr algn="r"/>
            <a:r>
              <a:rPr lang="lt-LT" sz="2400"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2400" dirty="0" smtClean="0">
                <a:solidFill>
                  <a:schemeClr val="accent5">
                    <a:lumMod val="75000"/>
                  </a:schemeClr>
                </a:solidFill>
                <a:latin typeface="Times New Roman" panose="02020603050405020304" pitchFamily="18" charset="0"/>
                <a:cs typeface="Times New Roman" panose="02020603050405020304" pitchFamily="18" charset="0"/>
              </a:rPr>
            </a:br>
            <a:r>
              <a:rPr lang="lt-LT" sz="2700" b="1" dirty="0" smtClean="0">
                <a:solidFill>
                  <a:schemeClr val="accent5">
                    <a:lumMod val="75000"/>
                  </a:schemeClr>
                </a:solidFill>
                <a:latin typeface="Times New Roman" panose="02020603050405020304" pitchFamily="18" charset="0"/>
                <a:cs typeface="Times New Roman" panose="02020603050405020304" pitchFamily="18" charset="0"/>
              </a:rPr>
              <a:t>STATYBOS </a:t>
            </a:r>
            <a:r>
              <a:rPr lang="lt-LT" sz="2700" b="1" dirty="0">
                <a:solidFill>
                  <a:schemeClr val="accent5">
                    <a:lumMod val="75000"/>
                  </a:schemeClr>
                </a:solidFill>
                <a:latin typeface="Times New Roman" panose="02020603050405020304" pitchFamily="18" charset="0"/>
                <a:cs typeface="Times New Roman" panose="02020603050405020304" pitchFamily="18" charset="0"/>
              </a:rPr>
              <a:t>DARBŲ </a:t>
            </a:r>
            <a:r>
              <a:rPr lang="lt-LT" sz="2700" b="1" dirty="0" smtClean="0">
                <a:solidFill>
                  <a:schemeClr val="accent5">
                    <a:lumMod val="75000"/>
                  </a:schemeClr>
                </a:solidFill>
                <a:latin typeface="Times New Roman" panose="02020603050405020304" pitchFamily="18" charset="0"/>
                <a:cs typeface="Times New Roman" panose="02020603050405020304" pitchFamily="18" charset="0"/>
              </a:rPr>
              <a:t>VYKDYMAS</a:t>
            </a:r>
            <a:r>
              <a:rPr lang="lt-LT" sz="2400"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2400" dirty="0" smtClean="0">
                <a:solidFill>
                  <a:schemeClr val="accent5">
                    <a:lumMod val="75000"/>
                  </a:schemeClr>
                </a:solidFill>
                <a:latin typeface="Times New Roman" panose="02020603050405020304" pitchFamily="18" charset="0"/>
                <a:cs typeface="Times New Roman" panose="02020603050405020304" pitchFamily="18" charset="0"/>
              </a:rPr>
            </a:br>
            <a:r>
              <a:rPr lang="lt-LT" sz="2400" dirty="0">
                <a:solidFill>
                  <a:srgbClr val="FF0000"/>
                </a:solidFill>
                <a:latin typeface="Times New Roman" panose="02020603050405020304" pitchFamily="18" charset="0"/>
                <a:cs typeface="Times New Roman" panose="02020603050405020304" pitchFamily="18" charset="0"/>
              </a:rPr>
              <a:t>RANGOVAS PRIVALO (</a:t>
            </a:r>
            <a:r>
              <a:rPr lang="lt-LT" sz="2400" dirty="0" smtClean="0">
                <a:solidFill>
                  <a:srgbClr val="FF0000"/>
                </a:solidFill>
                <a:latin typeface="Times New Roman" panose="02020603050405020304" pitchFamily="18" charset="0"/>
                <a:cs typeface="Times New Roman" panose="02020603050405020304" pitchFamily="18" charset="0"/>
              </a:rPr>
              <a:t>III):</a:t>
            </a:r>
            <a:r>
              <a:rPr lang="lt-LT" sz="2400" dirty="0">
                <a:solidFill>
                  <a:srgbClr val="FF0000"/>
                </a:solidFill>
                <a:latin typeface="Times New Roman" panose="02020603050405020304" pitchFamily="18" charset="0"/>
                <a:cs typeface="Times New Roman" panose="02020603050405020304" pitchFamily="18" charset="0"/>
              </a:rPr>
              <a:t/>
            </a:r>
            <a:br>
              <a:rPr lang="lt-LT" sz="2400" dirty="0">
                <a:solidFill>
                  <a:srgbClr val="FF0000"/>
                </a:solidFill>
                <a:latin typeface="Times New Roman" panose="02020603050405020304" pitchFamily="18" charset="0"/>
                <a:cs typeface="Times New Roman" panose="02020603050405020304" pitchFamily="18" charset="0"/>
              </a:rPr>
            </a:br>
            <a:endParaRPr lang="lt-LT" sz="2400" dirty="0"/>
          </a:p>
        </p:txBody>
      </p:sp>
      <p:sp>
        <p:nvSpPr>
          <p:cNvPr id="3" name="Content Placeholder 2"/>
          <p:cNvSpPr>
            <a:spLocks noGrp="1"/>
          </p:cNvSpPr>
          <p:nvPr>
            <p:ph idx="1"/>
          </p:nvPr>
        </p:nvSpPr>
        <p:spPr>
          <a:xfrm>
            <a:off x="457200" y="1340768"/>
            <a:ext cx="8229600" cy="4785395"/>
          </a:xfrm>
        </p:spPr>
        <p:txBody>
          <a:bodyPr>
            <a:normAutofit fontScale="70000" lnSpcReduction="20000"/>
          </a:bodyPr>
          <a:lstStyle/>
          <a:p>
            <a:pPr marL="0" indent="0" algn="r">
              <a:buNone/>
            </a:pPr>
            <a:r>
              <a:rPr lang="lt-LT" sz="2900" b="1" dirty="0">
                <a:latin typeface="Times New Roman" panose="02020603050405020304" pitchFamily="18" charset="0"/>
                <a:cs typeface="Times New Roman" panose="02020603050405020304" pitchFamily="18" charset="0"/>
              </a:rPr>
              <a:t>6) ĮFORMINTI NORMATYVINIUOSE STATYBOS TECHNINIUOSE DOKUMENTUOSE NURODYTUS STATINIO STATYBOS DOKUMENTUS IR PERDUOTI JUOS STATYTOJUI (UŽSAKOVUI) (JEI ŠIUOS DOKUMENTUS RANGOVAS PRARANDA, JIS TURI SAVO LĖŠOMIS JUOS ATKURTI); ATLIKTI KONSTRUKCIJŲ TYRIMUS BEI ATIDENGTI PASLĖPTAS KONSTRUKCIJAS IR PASLĖPTUS DARBUS; </a:t>
            </a:r>
          </a:p>
          <a:p>
            <a:pPr marL="0" indent="0" algn="r">
              <a:buNone/>
            </a:pPr>
            <a:endParaRPr lang="lt-LT" sz="2900" dirty="0" smtClean="0">
              <a:latin typeface="Times New Roman" panose="02020603050405020304" pitchFamily="18" charset="0"/>
              <a:cs typeface="Times New Roman" panose="02020603050405020304" pitchFamily="18" charset="0"/>
            </a:endParaRPr>
          </a:p>
          <a:p>
            <a:pPr marL="0" indent="0" algn="r">
              <a:buNone/>
            </a:pPr>
            <a:r>
              <a:rPr lang="lt-LT" sz="2900" dirty="0" smtClean="0">
                <a:latin typeface="Times New Roman" panose="02020603050405020304" pitchFamily="18" charset="0"/>
                <a:cs typeface="Times New Roman" panose="02020603050405020304" pitchFamily="18" charset="0"/>
              </a:rPr>
              <a:t>7</a:t>
            </a:r>
            <a:r>
              <a:rPr lang="lt-LT" sz="2900" dirty="0">
                <a:latin typeface="Times New Roman" panose="02020603050405020304" pitchFamily="18" charset="0"/>
                <a:cs typeface="Times New Roman" panose="02020603050405020304" pitchFamily="18" charset="0"/>
              </a:rPr>
              <a:t>) LEISTI VALSTYBINĖS TERITORIJŲ PLANAVIMO IR STATYBOS INSPEKCIJOS PRIE APLINKOS MINISTERIJOS PAREIGŪNAMS BEI STATYTOJO (UŽSAKOVO) IR STATINIO PROJEKTUOTOJO ĮGALIOTIEMS ASMENIMS, KAI TAI SUSIJĘ SU JŲ PAREIGŲ VYKDYMU, NETRUKDOMIEMS PATEKTI Į STATYBVIETES, STATOMUS (REKONSTRUOJAMUS, REMONTUOJAMUS) AR GRIAUNAMUS STATINIUS (JUOSE ESANČIUS BUTUS) BEI MINĖTŲ ASMENŲ REIKALAVIMU PATEIKTI VISUS STATYBOS DOKUMENTUS.</a:t>
            </a:r>
          </a:p>
          <a:p>
            <a:endParaRPr lang="lt-LT"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32656"/>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17175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STATYBOS PRIEŽIŪROS RŪŠYS</a:t>
            </a:r>
            <a:r>
              <a:rPr lang="lt-LT" sz="2400" dirty="0" smtClean="0">
                <a:latin typeface="Times New Roman" panose="02020603050405020304" pitchFamily="18" charset="0"/>
                <a:cs typeface="Times New Roman" panose="02020603050405020304" pitchFamily="18" charset="0"/>
              </a:rPr>
              <a:t/>
            </a:r>
            <a:br>
              <a:rPr lang="lt-LT" sz="2400" dirty="0" smtClean="0">
                <a:latin typeface="Times New Roman" panose="02020603050405020304" pitchFamily="18" charset="0"/>
                <a:cs typeface="Times New Roman" panose="02020603050405020304" pitchFamily="18" charset="0"/>
              </a:rPr>
            </a:br>
            <a:endParaRPr lang="lt-LT" sz="20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r">
              <a:buNone/>
            </a:pPr>
            <a:endParaRPr lang="lt-LT" sz="2200" dirty="0" smtClean="0">
              <a:solidFill>
                <a:schemeClr val="accent5">
                  <a:lumMod val="75000"/>
                </a:schemeClr>
              </a:solidFill>
              <a:latin typeface="Times New Roman" panose="02020603050405020304" pitchFamily="18" charset="0"/>
              <a:cs typeface="Times New Roman" panose="02020603050405020304" pitchFamily="18" charset="0"/>
            </a:endParaRPr>
          </a:p>
          <a:p>
            <a:pPr marL="0" indent="0" algn="r">
              <a:buNone/>
            </a:pPr>
            <a:r>
              <a:rPr lang="lt-LT" sz="2200" dirty="0" smtClean="0">
                <a:solidFill>
                  <a:schemeClr val="accent5">
                    <a:lumMod val="75000"/>
                  </a:schemeClr>
                </a:solidFill>
                <a:latin typeface="Times New Roman" panose="02020603050405020304" pitchFamily="18" charset="0"/>
                <a:cs typeface="Times New Roman" panose="02020603050405020304" pitchFamily="18" charset="0"/>
              </a:rPr>
              <a:t>PASTATŲ </a:t>
            </a:r>
            <a:r>
              <a:rPr lang="lt-LT" sz="2200" dirty="0">
                <a:solidFill>
                  <a:schemeClr val="accent5">
                    <a:lumMod val="75000"/>
                  </a:schemeClr>
                </a:solidFill>
                <a:latin typeface="Times New Roman" panose="02020603050405020304" pitchFamily="18" charset="0"/>
                <a:cs typeface="Times New Roman" panose="02020603050405020304" pitchFamily="18" charset="0"/>
              </a:rPr>
              <a:t>ATNAUJINIMO (MODERNIZAVIMO) </a:t>
            </a:r>
            <a:r>
              <a:rPr lang="lt-LT" sz="2200" dirty="0" smtClean="0">
                <a:solidFill>
                  <a:schemeClr val="accent5">
                    <a:lumMod val="75000"/>
                  </a:schemeClr>
                </a:solidFill>
                <a:latin typeface="Times New Roman" panose="02020603050405020304" pitchFamily="18" charset="0"/>
                <a:cs typeface="Times New Roman" panose="02020603050405020304" pitchFamily="18" charset="0"/>
              </a:rPr>
              <a:t>ATVEJU </a:t>
            </a:r>
          </a:p>
          <a:p>
            <a:pPr marL="0" indent="0" algn="r">
              <a:buNone/>
            </a:pPr>
            <a:r>
              <a:rPr lang="lt-LT" sz="2200" smtClean="0">
                <a:solidFill>
                  <a:schemeClr val="accent5">
                    <a:lumMod val="75000"/>
                  </a:schemeClr>
                </a:solidFill>
                <a:latin typeface="Times New Roman" panose="02020603050405020304" pitchFamily="18" charset="0"/>
                <a:cs typeface="Times New Roman" panose="02020603050405020304" pitchFamily="18" charset="0"/>
              </a:rPr>
              <a:t>ATLIEKAMA STATYBOS </a:t>
            </a:r>
            <a:r>
              <a:rPr lang="lt-LT" sz="2200" dirty="0" smtClean="0">
                <a:solidFill>
                  <a:schemeClr val="accent5">
                    <a:lumMod val="75000"/>
                  </a:schemeClr>
                </a:solidFill>
                <a:latin typeface="Times New Roman" panose="02020603050405020304" pitchFamily="18" charset="0"/>
                <a:cs typeface="Times New Roman" panose="02020603050405020304" pitchFamily="18" charset="0"/>
              </a:rPr>
              <a:t>PRIEŽIŪRA:</a:t>
            </a:r>
          </a:p>
          <a:p>
            <a:pPr marL="0" indent="0" algn="r">
              <a:buNone/>
            </a:pPr>
            <a:endParaRPr lang="lt-LT" sz="2200" dirty="0" smtClean="0">
              <a:solidFill>
                <a:schemeClr val="accent5">
                  <a:lumMod val="75000"/>
                </a:schemeClr>
              </a:solidFill>
              <a:latin typeface="Times New Roman" panose="02020603050405020304" pitchFamily="18" charset="0"/>
              <a:cs typeface="Times New Roman" panose="02020603050405020304" pitchFamily="18" charset="0"/>
            </a:endParaRPr>
          </a:p>
          <a:p>
            <a:pPr marL="0" indent="0" algn="r">
              <a:buNone/>
            </a:pPr>
            <a:r>
              <a:rPr lang="lt-LT" sz="2000" b="1" dirty="0" smtClean="0">
                <a:latin typeface="Times New Roman" panose="02020603050405020304" pitchFamily="18" charset="0"/>
                <a:cs typeface="Times New Roman" panose="02020603050405020304" pitchFamily="18" charset="0"/>
              </a:rPr>
              <a:t>1) STATYBOS TECHNINĖ PRIEŽIŪRA;</a:t>
            </a:r>
          </a:p>
          <a:p>
            <a:pPr marL="0" indent="0" algn="r">
              <a:buNone/>
            </a:pPr>
            <a:endParaRPr lang="lt-LT" sz="2000" b="1" dirty="0" smtClean="0">
              <a:latin typeface="Times New Roman" panose="02020603050405020304" pitchFamily="18" charset="0"/>
              <a:cs typeface="Times New Roman" panose="02020603050405020304" pitchFamily="18" charset="0"/>
            </a:endParaRPr>
          </a:p>
          <a:p>
            <a:pPr marL="0" indent="0" algn="r">
              <a:buNone/>
            </a:pPr>
            <a:r>
              <a:rPr lang="lt-LT" sz="2000" b="1" dirty="0" smtClean="0">
                <a:latin typeface="Times New Roman" panose="02020603050405020304" pitchFamily="18" charset="0"/>
                <a:cs typeface="Times New Roman" panose="02020603050405020304" pitchFamily="18" charset="0"/>
              </a:rPr>
              <a:t>2) STATYBOS VALSTYBINĖ PRIEŽIŪRA.</a:t>
            </a:r>
          </a:p>
          <a:p>
            <a:pPr marL="0" indent="0" algn="r">
              <a:buNone/>
            </a:pPr>
            <a:endParaRPr lang="lt-LT" sz="20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5759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STATINIO STATYBOS TECHNINĖ PRIEŽIŪRA</a:t>
            </a:r>
            <a:r>
              <a:rPr lang="lt-LT" sz="2400"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2400" dirty="0" smtClean="0">
                <a:solidFill>
                  <a:schemeClr val="accent5">
                    <a:lumMod val="75000"/>
                  </a:schemeClr>
                </a:solidFill>
                <a:latin typeface="Times New Roman" panose="02020603050405020304" pitchFamily="18" charset="0"/>
                <a:cs typeface="Times New Roman" panose="02020603050405020304" pitchFamily="18" charset="0"/>
              </a:rPr>
            </a:br>
            <a:r>
              <a:rPr lang="lt-LT" sz="2000" b="1" dirty="0" smtClean="0">
                <a:solidFill>
                  <a:srgbClr val="FF0000"/>
                </a:solidFill>
                <a:latin typeface="Times New Roman" panose="02020603050405020304" pitchFamily="18" charset="0"/>
                <a:cs typeface="Times New Roman" panose="02020603050405020304" pitchFamily="18" charset="0"/>
              </a:rPr>
              <a:t>STATYBOS TECHNINIS PRIŽIŪRĖTOJAS – </a:t>
            </a:r>
            <a:br>
              <a:rPr lang="lt-LT" sz="2000" b="1" dirty="0" smtClean="0">
                <a:solidFill>
                  <a:srgbClr val="FF0000"/>
                </a:solidFill>
                <a:latin typeface="Times New Roman" panose="02020603050405020304" pitchFamily="18" charset="0"/>
                <a:cs typeface="Times New Roman" panose="02020603050405020304" pitchFamily="18" charset="0"/>
              </a:rPr>
            </a:br>
            <a:r>
              <a:rPr lang="lt-LT" sz="2000" b="1" dirty="0" smtClean="0">
                <a:solidFill>
                  <a:srgbClr val="FF0000"/>
                </a:solidFill>
                <a:latin typeface="Times New Roman" panose="02020603050405020304" pitchFamily="18" charset="0"/>
                <a:cs typeface="Times New Roman" panose="02020603050405020304" pitchFamily="18" charset="0"/>
              </a:rPr>
              <a:t>UŽSAKOVO DEŠINIOJI RANKA</a:t>
            </a:r>
            <a:endParaRPr lang="lt-LT" sz="2400" b="1" dirty="0">
              <a:solidFill>
                <a:srgbClr val="FF00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484784"/>
            <a:ext cx="8229600" cy="4968552"/>
          </a:xfrm>
        </p:spPr>
        <p:txBody>
          <a:bodyPr>
            <a:normAutofit fontScale="25000" lnSpcReduction="20000"/>
          </a:bodyPr>
          <a:lstStyle/>
          <a:p>
            <a:pPr marL="0" indent="0" algn="r">
              <a:buNone/>
            </a:pPr>
            <a:r>
              <a:rPr lang="lt-LT" sz="7600" b="1" dirty="0" smtClean="0">
                <a:solidFill>
                  <a:schemeClr val="accent5">
                    <a:lumMod val="75000"/>
                  </a:schemeClr>
                </a:solidFill>
                <a:latin typeface="Times New Roman" panose="02020603050405020304" pitchFamily="18" charset="0"/>
                <a:cs typeface="Times New Roman" panose="02020603050405020304" pitchFamily="18" charset="0"/>
              </a:rPr>
              <a:t>STATINIO STATYBOS TECHNINIS PRIŽIŪRĖTOJAS PRIVALO:</a:t>
            </a:r>
          </a:p>
          <a:p>
            <a:pPr marL="0" indent="0" algn="r">
              <a:buNone/>
            </a:pPr>
            <a:r>
              <a:rPr lang="lt-LT" sz="7600" b="1" dirty="0" smtClean="0">
                <a:latin typeface="Times New Roman" panose="02020603050405020304" pitchFamily="18" charset="0"/>
                <a:cs typeface="Times New Roman" panose="02020603050405020304" pitchFamily="18" charset="0"/>
              </a:rPr>
              <a:t>1) TIKRINTI, KAD STATYBA BŪTŲ ATLIEKAMA PAGAL STATINIO PROJEKTĄ, KONTROLIUOTI STATYBOS METU NAUDOJAMŲ STATYBOS PRODUKTŲ BEI ĮRENGINIŲ KOKYBĘ IR NELEISTI JŲ NAUDOTI, JEIGU JIE NEATITINKA STATINIO PROJEKTO, NORMATYVINIŲ STATYBOS TECHNINIŲ DOKUMENTŲ, NORMATYVINIŲ STATINIO SAUGOS IR PASKIRTIES DOKUMENTŲ, TAIP PAT JEIGU NEPATEIKTI STATYBOS PRODUKTŲ PATEIKIMO Į LIETUVOS RESPUBLIKOS RINKĄ AR TIEKIMO JAI REIKALAVIMUS NUSTATANČIUOSE TEISĖS AKTUOSE NURODYTI DOKUMENTAI;</a:t>
            </a:r>
          </a:p>
          <a:p>
            <a:pPr algn="r"/>
            <a:endParaRPr lang="lt-LT" sz="7600" b="1" dirty="0" smtClean="0">
              <a:latin typeface="Times New Roman" panose="02020603050405020304" pitchFamily="18" charset="0"/>
              <a:cs typeface="Times New Roman" panose="02020603050405020304" pitchFamily="18" charset="0"/>
            </a:endParaRPr>
          </a:p>
          <a:p>
            <a:pPr marL="0" indent="0" algn="r">
              <a:buNone/>
            </a:pPr>
            <a:r>
              <a:rPr lang="lt-LT" sz="7600" b="1" dirty="0" smtClean="0">
                <a:latin typeface="Times New Roman" panose="02020603050405020304" pitchFamily="18" charset="0"/>
                <a:cs typeface="Times New Roman" panose="02020603050405020304" pitchFamily="18" charset="0"/>
              </a:rPr>
              <a:t>2) TIKRINTI ATLIKTŲ STATYBOS DARBŲ KOKYBĘ IR MASTĄ, INFORMUOTI STATYTOJĄ (UŽSAKOVĄ) APIE ATLIKTUS STATYBOS DARBUS, KURIE NEATITINKA STATINIO NORMATYVINĖS KOKYBĖS REIKALAVIMŲ;</a:t>
            </a:r>
          </a:p>
          <a:p>
            <a:pPr algn="r"/>
            <a:endParaRPr lang="lt-LT" sz="7600" b="1" dirty="0" smtClean="0">
              <a:latin typeface="Times New Roman" panose="02020603050405020304" pitchFamily="18" charset="0"/>
              <a:cs typeface="Times New Roman" panose="02020603050405020304" pitchFamily="18" charset="0"/>
            </a:endParaRPr>
          </a:p>
          <a:p>
            <a:pPr marL="0" indent="0" algn="r">
              <a:buNone/>
            </a:pPr>
            <a:r>
              <a:rPr lang="lt-LT" sz="7600" b="1" dirty="0" smtClean="0">
                <a:latin typeface="Times New Roman" panose="02020603050405020304" pitchFamily="18" charset="0"/>
                <a:cs typeface="Times New Roman" panose="02020603050405020304" pitchFamily="18" charset="0"/>
              </a:rPr>
              <a:t>3) TIKRINTI IR PRIIMTI PASLĖPTUS STATYBOS DARBUS IR PASLĖPTAS STATINIO KONSTRUKCIJAS, DALYVAUTI IŠBANDANT INŽINERINIUS TINKLUS, INŽINERINES SISTEMAS, ĮRENGINIUS, KONSTRUKCIJAS;</a:t>
            </a:r>
          </a:p>
          <a:p>
            <a:pPr marL="0" indent="0" algn="r">
              <a:buNone/>
            </a:pPr>
            <a:r>
              <a:rPr lang="lt-LT" sz="8000" dirty="0" smtClean="0">
                <a:latin typeface="Times New Roman" panose="02020603050405020304" pitchFamily="18" charset="0"/>
                <a:cs typeface="Times New Roman" panose="02020603050405020304" pitchFamily="18" charset="0"/>
              </a:rPr>
              <a:t> </a:t>
            </a:r>
          </a:p>
          <a:p>
            <a:pPr marL="0" indent="0" algn="r">
              <a:buNone/>
            </a:pPr>
            <a:endParaRPr lang="lt-LT" sz="2000" dirty="0" smtClean="0">
              <a:latin typeface="Times New Roman" panose="02020603050405020304" pitchFamily="18" charset="0"/>
              <a:cs typeface="Times New Roman" panose="02020603050405020304" pitchFamily="18" charset="0"/>
            </a:endParaRPr>
          </a:p>
          <a:p>
            <a:pPr marL="0" indent="0">
              <a:buNone/>
            </a:pPr>
            <a:endParaRPr lang="lt-LT" sz="2000" dirty="0">
              <a:latin typeface="Times New Roman" panose="02020603050405020304" pitchFamily="18" charset="0"/>
              <a:cs typeface="Times New Roman" panose="02020603050405020304" pitchFamily="18"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33599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8229600" cy="792088"/>
          </a:xfrm>
        </p:spPr>
        <p:txBody>
          <a:bodyPr>
            <a:normAutofit/>
          </a:bodyPr>
          <a:lstStyle/>
          <a:p>
            <a:pPr algn="r"/>
            <a:r>
              <a:rPr lang="lt-LT" sz="2000" b="1" dirty="0">
                <a:solidFill>
                  <a:schemeClr val="accent5">
                    <a:lumMod val="75000"/>
                  </a:schemeClr>
                </a:solidFill>
                <a:latin typeface="Times New Roman" panose="02020603050405020304" pitchFamily="18" charset="0"/>
                <a:cs typeface="Times New Roman" panose="02020603050405020304" pitchFamily="18" charset="0"/>
              </a:rPr>
              <a:t>STATINIO STATYBOS TECHNINIS PRIŽIŪRĖTOJAS PRIVALO:</a:t>
            </a:r>
            <a:br>
              <a:rPr lang="lt-LT" sz="2000" b="1" dirty="0">
                <a:solidFill>
                  <a:schemeClr val="accent5">
                    <a:lumMod val="75000"/>
                  </a:schemeClr>
                </a:solidFill>
                <a:latin typeface="Times New Roman" panose="02020603050405020304" pitchFamily="18" charset="0"/>
                <a:cs typeface="Times New Roman" panose="02020603050405020304" pitchFamily="18" charset="0"/>
              </a:rPr>
            </a:br>
            <a:endParaRPr lang="lt-LT" sz="2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r">
              <a:buNone/>
            </a:pPr>
            <a:endParaRPr lang="lt-LT" sz="2000" dirty="0" smtClean="0">
              <a:latin typeface="Times New Roman" panose="02020603050405020304" pitchFamily="18" charset="0"/>
              <a:cs typeface="Times New Roman" panose="02020603050405020304" pitchFamily="18" charset="0"/>
            </a:endParaRPr>
          </a:p>
          <a:p>
            <a:pPr marL="0" indent="0" algn="r">
              <a:buNone/>
            </a:pPr>
            <a:r>
              <a:rPr lang="lt-LT" sz="2000" b="1" dirty="0" smtClean="0">
                <a:latin typeface="Times New Roman" panose="02020603050405020304" pitchFamily="18" charset="0"/>
                <a:cs typeface="Times New Roman" panose="02020603050405020304" pitchFamily="18" charset="0"/>
              </a:rPr>
              <a:t>4</a:t>
            </a:r>
            <a:r>
              <a:rPr lang="lt-LT" sz="2000" b="1" dirty="0">
                <a:latin typeface="Times New Roman" panose="02020603050405020304" pitchFamily="18" charset="0"/>
                <a:cs typeface="Times New Roman" panose="02020603050405020304" pitchFamily="18" charset="0"/>
              </a:rPr>
              <a:t>) KARTU SU RANGOVU RENGTI DOKUMENTUS, REIKALINGUS STATYBAI UŽBAIGTI;</a:t>
            </a:r>
          </a:p>
          <a:p>
            <a:pPr algn="r"/>
            <a:endParaRPr lang="lt-LT" sz="2000" b="1" dirty="0">
              <a:latin typeface="Times New Roman" panose="02020603050405020304" pitchFamily="18" charset="0"/>
              <a:cs typeface="Times New Roman" panose="02020603050405020304" pitchFamily="18" charset="0"/>
            </a:endParaRPr>
          </a:p>
          <a:p>
            <a:pPr marL="0" indent="0" algn="r">
              <a:buNone/>
            </a:pPr>
            <a:r>
              <a:rPr lang="lt-LT" sz="2000" b="1" dirty="0">
                <a:latin typeface="Times New Roman" panose="02020603050405020304" pitchFamily="18" charset="0"/>
                <a:cs typeface="Times New Roman" panose="02020603050405020304" pitchFamily="18" charset="0"/>
              </a:rPr>
              <a:t>5) ATLIKTI BENDROSIOS (BENDRŲJŲ STATYBOS DARBŲ) STATINIO STATYBOS TECHNINĖS PRIEŽIŪROS VADOVO FUNKCIJAS, KOORDINUOTI SPECIALIĄJĄ (SPECIALIŲJŲ STATYBOS DARBŲ) STATINIO STATYBOS TECHNINĘ PRIEŽIŪRĄ IR JOS VADOVŲ VEIKLĄ</a:t>
            </a:r>
            <a:r>
              <a:rPr lang="lt-LT" sz="2000" b="1" dirty="0" smtClean="0">
                <a:latin typeface="Times New Roman" panose="02020603050405020304" pitchFamily="18" charset="0"/>
                <a:cs typeface="Times New Roman" panose="02020603050405020304" pitchFamily="18" charset="0"/>
              </a:rPr>
              <a:t>.</a:t>
            </a:r>
          </a:p>
          <a:p>
            <a:pPr marL="0" indent="0" algn="r">
              <a:buNone/>
            </a:pPr>
            <a:endParaRPr lang="lt-LT" sz="2000" b="1" dirty="0" smtClean="0">
              <a:latin typeface="Times New Roman" panose="02020603050405020304" pitchFamily="18" charset="0"/>
              <a:cs typeface="Times New Roman" panose="02020603050405020304" pitchFamily="18" charset="0"/>
            </a:endParaRPr>
          </a:p>
          <a:p>
            <a:pPr marL="0" indent="0">
              <a:buNone/>
            </a:pPr>
            <a:endParaRPr lang="lt-LT" sz="2000" dirty="0">
              <a:latin typeface="Times New Roman" panose="02020603050405020304" pitchFamily="18" charset="0"/>
              <a:cs typeface="Times New Roman" panose="02020603050405020304" pitchFamily="18" charset="0"/>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60648"/>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93987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marL="0" indent="0" algn="r">
              <a:buNone/>
            </a:pPr>
            <a:r>
              <a:rPr lang="lt-LT" sz="2200" b="1" dirty="0" smtClean="0">
                <a:solidFill>
                  <a:schemeClr val="accent5">
                    <a:lumMod val="75000"/>
                  </a:schemeClr>
                </a:solidFill>
                <a:latin typeface="Times New Roman" panose="02020603050405020304" pitchFamily="18" charset="0"/>
                <a:cs typeface="Times New Roman" panose="02020603050405020304" pitchFamily="18" charset="0"/>
              </a:rPr>
              <a:t>        STATINIO </a:t>
            </a:r>
            <a:r>
              <a:rPr lang="lt-LT" sz="2200" b="1" dirty="0">
                <a:solidFill>
                  <a:schemeClr val="accent5">
                    <a:lumMod val="75000"/>
                  </a:schemeClr>
                </a:solidFill>
                <a:latin typeface="Times New Roman" panose="02020603050405020304" pitchFamily="18" charset="0"/>
                <a:cs typeface="Times New Roman" panose="02020603050405020304" pitchFamily="18" charset="0"/>
              </a:rPr>
              <a:t>STATYBOS TECHNINIS PRIŽIŪRĖTOJAS TURI TEISĘ REIKALAUTI (ĮRAŠYDAMAS Į STATYBOS DARBŲ ŽURNALĄ), KAD RANGOVAS:</a:t>
            </a:r>
          </a:p>
          <a:p>
            <a:pPr marL="0" indent="0" algn="r">
              <a:buNone/>
            </a:pPr>
            <a:endParaRPr lang="lt-LT" sz="2000" dirty="0" smtClean="0">
              <a:latin typeface="Times New Roman" panose="02020603050405020304" pitchFamily="18" charset="0"/>
              <a:cs typeface="Times New Roman" panose="02020603050405020304" pitchFamily="18" charset="0"/>
            </a:endParaRPr>
          </a:p>
          <a:p>
            <a:pPr marL="0" indent="0" algn="r">
              <a:buNone/>
            </a:pPr>
            <a:r>
              <a:rPr lang="lt-LT" sz="2000" b="1" dirty="0" smtClean="0">
                <a:latin typeface="Times New Roman" panose="02020603050405020304" pitchFamily="18" charset="0"/>
                <a:cs typeface="Times New Roman" panose="02020603050405020304" pitchFamily="18" charset="0"/>
              </a:rPr>
              <a:t>1) PATEIKTŲ </a:t>
            </a:r>
            <a:r>
              <a:rPr lang="lt-LT" sz="2000" b="1" dirty="0">
                <a:latin typeface="Times New Roman" panose="02020603050405020304" pitchFamily="18" charset="0"/>
                <a:cs typeface="Times New Roman" panose="02020603050405020304" pitchFamily="18" charset="0"/>
              </a:rPr>
              <a:t>ATLIKTŲ STATYBOS IR MONTAVIMO DARBŲ, PANAUDOTŲ STATYBOS PRODUKTŲ PATEIKIMO Į LIETUVOS RESPUBLIKOS RINKĄ AR TIEKIMO JAI REIKALAVIMUS NUSTATANČIUOSE TEISĖS AKTUOSE NURODYTUS DOKUMENTUS IR ĮRENGINIŲ KOKYBĘ PATVIRTINANČIUS DOKUMENTUS</a:t>
            </a:r>
            <a:r>
              <a:rPr lang="lt-LT" sz="2000" b="1" dirty="0" smtClean="0">
                <a:latin typeface="Times New Roman" panose="02020603050405020304" pitchFamily="18" charset="0"/>
                <a:cs typeface="Times New Roman" panose="02020603050405020304" pitchFamily="18" charset="0"/>
              </a:rPr>
              <a:t>;</a:t>
            </a:r>
          </a:p>
          <a:p>
            <a:pPr marL="0" indent="0" algn="r">
              <a:buNone/>
            </a:pPr>
            <a:endParaRPr lang="lt-LT" sz="2000" dirty="0">
              <a:latin typeface="Times New Roman" panose="02020603050405020304" pitchFamily="18" charset="0"/>
              <a:cs typeface="Times New Roman" panose="02020603050405020304" pitchFamily="18" charset="0"/>
            </a:endParaRPr>
          </a:p>
          <a:p>
            <a:pPr marL="0" indent="0" algn="r">
              <a:buNone/>
            </a:pPr>
            <a:r>
              <a:rPr lang="lt-LT" sz="2000" b="1" dirty="0">
                <a:latin typeface="Times New Roman" panose="02020603050405020304" pitchFamily="18" charset="0"/>
                <a:cs typeface="Times New Roman" panose="02020603050405020304" pitchFamily="18" charset="0"/>
              </a:rPr>
              <a:t>2) PAŠALINTŲ STATINIO PROJEKTO, NORMATYVINIŲ STATYBOS TECHNINIŲ DOKUMENTŲ IR NORMATYVINIŲ STATINIO SAUGOS IR PASKIRTIES DOKUMENTŲ PAŽEIDIMUS</a:t>
            </a:r>
            <a:r>
              <a:rPr lang="lt-LT" sz="2000" b="1" dirty="0" smtClean="0">
                <a:latin typeface="Times New Roman" panose="02020603050405020304" pitchFamily="18" charset="0"/>
                <a:cs typeface="Times New Roman" panose="02020603050405020304" pitchFamily="18" charset="0"/>
              </a:rPr>
              <a:t>;</a:t>
            </a:r>
          </a:p>
          <a:p>
            <a:pPr marL="0" indent="0" algn="r">
              <a:buNone/>
            </a:pPr>
            <a:endParaRPr lang="lt-LT" sz="2000" dirty="0">
              <a:latin typeface="Times New Roman" panose="02020603050405020304" pitchFamily="18" charset="0"/>
              <a:cs typeface="Times New Roman" panose="02020603050405020304" pitchFamily="18" charset="0"/>
            </a:endParaRPr>
          </a:p>
          <a:p>
            <a:pPr marL="0" indent="0" algn="r">
              <a:buNone/>
            </a:pPr>
            <a:r>
              <a:rPr lang="lt-LT" sz="2000" b="1" dirty="0">
                <a:latin typeface="Times New Roman" panose="02020603050405020304" pitchFamily="18" charset="0"/>
                <a:cs typeface="Times New Roman" panose="02020603050405020304" pitchFamily="18" charset="0"/>
              </a:rPr>
              <a:t>3) IŠTAISYTŲ STATINIO NORMATYVINĖS KOKYBĖS PAŽEIDIMUS</a:t>
            </a:r>
            <a:r>
              <a:rPr lang="lt-LT" sz="2000" b="1" dirty="0" smtClean="0">
                <a:latin typeface="Times New Roman" panose="02020603050405020304" pitchFamily="18" charset="0"/>
                <a:cs typeface="Times New Roman" panose="02020603050405020304" pitchFamily="18" charset="0"/>
              </a:rPr>
              <a:t>.</a:t>
            </a:r>
          </a:p>
          <a:p>
            <a:pPr algn="r"/>
            <a:endParaRPr lang="lt-LT" sz="2000" dirty="0">
              <a:latin typeface="Times New Roman" panose="02020603050405020304" pitchFamily="18" charset="0"/>
              <a:cs typeface="Times New Roman" panose="02020603050405020304" pitchFamily="18" charset="0"/>
            </a:endParaRP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32656"/>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96119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pPr algn="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b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STATINIO </a:t>
            </a:r>
            <a:r>
              <a:rPr lang="lt-LT" sz="2400" b="1" dirty="0">
                <a:solidFill>
                  <a:schemeClr val="accent5">
                    <a:lumMod val="75000"/>
                  </a:schemeClr>
                </a:solidFill>
                <a:latin typeface="Times New Roman" panose="02020603050405020304" pitchFamily="18" charset="0"/>
                <a:cs typeface="Times New Roman" panose="02020603050405020304" pitchFamily="18" charset="0"/>
              </a:rPr>
              <a:t>STATYBOS TECHNINĖ PRIEŽIŪRA</a:t>
            </a:r>
            <a:r>
              <a:rPr lang="lt-LT" sz="2400" dirty="0">
                <a:solidFill>
                  <a:schemeClr val="accent5">
                    <a:lumMod val="75000"/>
                  </a:schemeClr>
                </a:solidFill>
                <a:latin typeface="Times New Roman" panose="02020603050405020304" pitchFamily="18" charset="0"/>
                <a:cs typeface="Times New Roman" panose="02020603050405020304" pitchFamily="18" charset="0"/>
              </a:rPr>
              <a:t/>
            </a:r>
            <a:br>
              <a:rPr lang="lt-LT" sz="2400" dirty="0">
                <a:solidFill>
                  <a:schemeClr val="accent5">
                    <a:lumMod val="75000"/>
                  </a:schemeClr>
                </a:solidFill>
                <a:latin typeface="Times New Roman" panose="02020603050405020304" pitchFamily="18" charset="0"/>
                <a:cs typeface="Times New Roman" panose="02020603050405020304" pitchFamily="18" charset="0"/>
              </a:rPr>
            </a:br>
            <a:endParaRPr lang="lt-LT"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68760"/>
            <a:ext cx="8229600" cy="4857403"/>
          </a:xfrm>
        </p:spPr>
        <p:txBody>
          <a:bodyPr>
            <a:normAutofit fontScale="85000" lnSpcReduction="20000"/>
          </a:bodyPr>
          <a:lstStyle/>
          <a:p>
            <a:pPr marL="0" indent="0" algn="r">
              <a:buNone/>
            </a:pPr>
            <a:r>
              <a:rPr lang="lt-LT" sz="2400" dirty="0" smtClean="0">
                <a:latin typeface="Times New Roman" panose="02020603050405020304" pitchFamily="18" charset="0"/>
                <a:cs typeface="Times New Roman" panose="02020603050405020304" pitchFamily="18" charset="0"/>
              </a:rPr>
              <a:t>STATINIO STATYBOS  TECHNINĖS PRIEŽIŪROS YPATUMAI VYKDANT DAUGIABUČIŲ GYVENAMŲJŲ PASTATŲ ATNAUJINIMĄ (MODERNIZAVIMĄ) IŠDĖSTYTI </a:t>
            </a:r>
            <a:r>
              <a:rPr lang="lt-LT" sz="2400" b="1" dirty="0" smtClean="0">
                <a:latin typeface="Times New Roman" panose="02020603050405020304" pitchFamily="18" charset="0"/>
                <a:cs typeface="Times New Roman" panose="02020603050405020304" pitchFamily="18" charset="0"/>
              </a:rPr>
              <a:t>STR 1.09.05:2002 „STATINIO STATYBOS TECHNINĖ PRIEŽIŪRA“</a:t>
            </a:r>
            <a:r>
              <a:rPr lang="lt-LT" sz="2400" dirty="0" smtClean="0">
                <a:latin typeface="Times New Roman" panose="02020603050405020304" pitchFamily="18" charset="0"/>
                <a:cs typeface="Times New Roman" panose="02020603050405020304" pitchFamily="18" charset="0"/>
              </a:rPr>
              <a:t> VIII SKYRIUJE</a:t>
            </a:r>
            <a:endParaRPr lang="lt-LT" sz="2400" dirty="0">
              <a:latin typeface="Times New Roman" panose="02020603050405020304" pitchFamily="18" charset="0"/>
              <a:cs typeface="Times New Roman" panose="02020603050405020304" pitchFamily="18" charset="0"/>
            </a:endParaRPr>
          </a:p>
          <a:p>
            <a:pPr marL="0" indent="0" algn="r">
              <a:buNone/>
            </a:pPr>
            <a:endParaRPr lang="lt-LT" sz="2400" b="1" dirty="0" smtClean="0">
              <a:solidFill>
                <a:schemeClr val="accent5">
                  <a:lumMod val="75000"/>
                </a:schemeClr>
              </a:solidFill>
              <a:latin typeface="Times New Roman" panose="02020603050405020304" pitchFamily="18" charset="0"/>
              <a:cs typeface="Times New Roman" panose="02020603050405020304" pitchFamily="18" charset="0"/>
            </a:endParaRPr>
          </a:p>
          <a:p>
            <a:pPr marL="0" indent="0" algn="r">
              <a:buNone/>
            </a:pP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STATINIO STATYBOS TECHNINIS PRIŽIŪRĖTOJAS </a:t>
            </a:r>
            <a:r>
              <a:rPr lang="lt-LT" sz="2400" dirty="0" smtClean="0">
                <a:latin typeface="Times New Roman" panose="02020603050405020304" pitchFamily="18" charset="0"/>
                <a:cs typeface="Times New Roman" panose="02020603050405020304" pitchFamily="18" charset="0"/>
              </a:rPr>
              <a:t>PAGAL KOMPETENCIJĄ ATSAKO UŽ </a:t>
            </a:r>
            <a:r>
              <a:rPr lang="lt-LT" sz="2400" dirty="0" smtClean="0">
                <a:solidFill>
                  <a:srgbClr val="C00000"/>
                </a:solidFill>
                <a:latin typeface="Times New Roman" panose="02020603050405020304" pitchFamily="18" charset="0"/>
                <a:cs typeface="Times New Roman" panose="02020603050405020304" pitchFamily="18" charset="0"/>
              </a:rPr>
              <a:t>PASTATYTO STATINIO NORMATYVINĘ KOKYBĘ</a:t>
            </a:r>
          </a:p>
          <a:p>
            <a:pPr marL="0" indent="0" algn="r">
              <a:buNone/>
            </a:pPr>
            <a:endParaRPr lang="lt-LT" sz="2400" dirty="0" smtClean="0">
              <a:latin typeface="Times New Roman" panose="02020603050405020304" pitchFamily="18" charset="0"/>
              <a:cs typeface="Times New Roman" panose="02020603050405020304" pitchFamily="18" charset="0"/>
            </a:endParaRPr>
          </a:p>
          <a:p>
            <a:pPr marL="0" indent="0" algn="r">
              <a:buNone/>
            </a:pPr>
            <a:r>
              <a:rPr lang="lt-LT" sz="2400" dirty="0" smtClean="0">
                <a:latin typeface="Times New Roman" panose="02020603050405020304" pitchFamily="18" charset="0"/>
                <a:cs typeface="Times New Roman" panose="02020603050405020304" pitchFamily="18" charset="0"/>
              </a:rPr>
              <a:t>NAUJAUSIAS  </a:t>
            </a:r>
            <a:r>
              <a:rPr lang="lt-LT" sz="2400" b="1" dirty="0">
                <a:latin typeface="Times New Roman" panose="02020603050405020304" pitchFamily="18" charset="0"/>
                <a:cs typeface="Times New Roman" panose="02020603050405020304" pitchFamily="18" charset="0"/>
              </a:rPr>
              <a:t>STR 1.09.05:2002 </a:t>
            </a:r>
            <a:r>
              <a:rPr lang="lt-LT" sz="2400" b="1" dirty="0" smtClean="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PAKEITIMAS</a:t>
            </a:r>
            <a:r>
              <a:rPr lang="lt-LT" sz="2400" b="1" dirty="0" smtClean="0">
                <a:latin typeface="Times New Roman" panose="02020603050405020304" pitchFamily="18" charset="0"/>
                <a:cs typeface="Times New Roman" panose="02020603050405020304" pitchFamily="18" charset="0"/>
              </a:rPr>
              <a:t> –</a:t>
            </a:r>
            <a:r>
              <a:rPr lang="lt-LT" sz="2400" dirty="0" smtClean="0">
                <a:latin typeface="Times New Roman" panose="02020603050405020304" pitchFamily="18" charset="0"/>
                <a:cs typeface="Times New Roman" panose="02020603050405020304" pitchFamily="18" charset="0"/>
              </a:rPr>
              <a:t>ATSISAKYTA MODERNIZUOJAMO PASTATO </a:t>
            </a:r>
            <a:r>
              <a:rPr lang="lt-LT" sz="2400" dirty="0">
                <a:latin typeface="Times New Roman" panose="02020603050405020304" pitchFamily="18" charset="0"/>
                <a:cs typeface="Times New Roman" panose="02020603050405020304" pitchFamily="18" charset="0"/>
              </a:rPr>
              <a:t>TIKRINIMO GRAFIKŲ, NUSTATANT PRIEVOLĘ TECHNINIAM </a:t>
            </a:r>
            <a:r>
              <a:rPr lang="lt-LT" sz="2400" dirty="0" smtClean="0">
                <a:latin typeface="Times New Roman" panose="02020603050405020304" pitchFamily="18" charset="0"/>
                <a:cs typeface="Times New Roman" panose="02020603050405020304" pitchFamily="18" charset="0"/>
              </a:rPr>
              <a:t>PRIŽIŪRĖTOJUI </a:t>
            </a:r>
            <a:r>
              <a:rPr lang="lt-LT" sz="2400" dirty="0" smtClean="0">
                <a:solidFill>
                  <a:schemeClr val="accent5">
                    <a:lumMod val="75000"/>
                  </a:schemeClr>
                </a:solidFill>
                <a:latin typeface="Times New Roman" panose="02020603050405020304" pitchFamily="18" charset="0"/>
                <a:cs typeface="Times New Roman" panose="02020603050405020304" pitchFamily="18" charset="0"/>
              </a:rPr>
              <a:t>BŪTI STATYBVIETĖJE PRADEDANT KIEKVIENĄ NAUJĄ STATYBOS DARBŲ TECHNOLOGINĮ PROCESĄ IR JO EIGOJE NE REČIAU KAIP 2 KARTUS PER SAVAITĘ </a:t>
            </a:r>
          </a:p>
          <a:p>
            <a:pPr marL="0" indent="0" algn="r">
              <a:buNone/>
            </a:pPr>
            <a:endParaRPr lang="lt-LT" sz="2400" dirty="0">
              <a:solidFill>
                <a:srgbClr val="C00000"/>
              </a:solidFill>
              <a:latin typeface="Times New Roman" panose="02020603050405020304" pitchFamily="18" charset="0"/>
              <a:cs typeface="Times New Roman" panose="02020603050405020304" pitchFamily="18" charset="0"/>
            </a:endParaRPr>
          </a:p>
          <a:p>
            <a:pPr marL="0" indent="0" algn="r">
              <a:buNone/>
            </a:pP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MODERNIZUOJAMŲ PASTATŲ TECHNINĖ PRIEŽIŪRA – </a:t>
            </a:r>
            <a:b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b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NĖRA SUDĖTINGA, TAČIAU PRIVALO BŪTI KRUOPŠTI</a:t>
            </a:r>
            <a:endParaRPr lang="lt-LT" sz="2400" dirty="0" smtClean="0">
              <a:latin typeface="Times New Roman" panose="02020603050405020304" pitchFamily="18" charset="0"/>
              <a:cs typeface="Times New Roman" panose="02020603050405020304" pitchFamily="18" charset="0"/>
            </a:endParaRPr>
          </a:p>
          <a:p>
            <a:pPr marL="0" indent="0" algn="r">
              <a:buNone/>
            </a:pPr>
            <a:endParaRPr lang="lt-LT" sz="2000" dirty="0" smtClean="0">
              <a:latin typeface="Times New Roman" panose="02020603050405020304" pitchFamily="18" charset="0"/>
              <a:cs typeface="Times New Roman" panose="02020603050405020304" pitchFamily="18" charset="0"/>
            </a:endParaRPr>
          </a:p>
          <a:p>
            <a:pPr marL="0" indent="0" algn="r">
              <a:buNone/>
            </a:pPr>
            <a:endParaRPr lang="lt-LT" sz="2000" dirty="0" smtClean="0">
              <a:latin typeface="Times New Roman" panose="02020603050405020304" pitchFamily="18" charset="0"/>
              <a:cs typeface="Times New Roman" panose="02020603050405020304" pitchFamily="18" charset="0"/>
            </a:endParaRPr>
          </a:p>
          <a:p>
            <a:pPr marL="0" indent="0" algn="r">
              <a:buNone/>
            </a:pPr>
            <a:endParaRPr lang="lt-LT" sz="2000" dirty="0" smtClean="0">
              <a:latin typeface="Times New Roman" panose="02020603050405020304" pitchFamily="18" charset="0"/>
              <a:cs typeface="Times New Roman" panose="02020603050405020304" pitchFamily="18" charset="0"/>
            </a:endParaRPr>
          </a:p>
          <a:p>
            <a:pPr marL="0" indent="0" algn="r">
              <a:buNone/>
            </a:pPr>
            <a:endParaRPr lang="lt-LT" sz="2000" dirty="0">
              <a:latin typeface="Times New Roman" panose="02020603050405020304" pitchFamily="18" charset="0"/>
              <a:cs typeface="Times New Roman" panose="02020603050405020304" pitchFamily="18" charset="0"/>
            </a:endParaRPr>
          </a:p>
          <a:p>
            <a:pPr marL="0" indent="0" algn="r">
              <a:buNone/>
            </a:pPr>
            <a:endParaRPr lang="lt-LT" sz="2000" dirty="0" smtClean="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endParaRPr lang="lt-LT"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32656"/>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81965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395536" y="404664"/>
            <a:ext cx="8229600" cy="648072"/>
          </a:xfrm>
        </p:spPr>
        <p:txBody>
          <a:bodyPr>
            <a:normAutofit/>
          </a:bodyPr>
          <a:lstStyle/>
          <a:p>
            <a:pPr algn="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STATYBOS VALSTYBINĖ PRIEŽIŪRA</a:t>
            </a:r>
            <a:endParaRPr lang="lt-LT" sz="24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idx="1"/>
          </p:nvPr>
        </p:nvSpPr>
        <p:spPr>
          <a:xfrm>
            <a:off x="457200" y="1196752"/>
            <a:ext cx="8229600" cy="5544616"/>
          </a:xfrm>
        </p:spPr>
        <p:txBody>
          <a:bodyPr>
            <a:normAutofit fontScale="47500" lnSpcReduction="20000"/>
          </a:bodyPr>
          <a:lstStyle/>
          <a:p>
            <a:pPr algn="r"/>
            <a:endParaRPr lang="lt-LT" sz="2000" dirty="0" smtClean="0">
              <a:latin typeface="Times New Roman" panose="02020603050405020304" pitchFamily="18" charset="0"/>
              <a:cs typeface="Times New Roman" panose="02020603050405020304" pitchFamily="18" charset="0"/>
            </a:endParaRPr>
          </a:p>
          <a:p>
            <a:pPr marL="0" indent="0" algn="r">
              <a:buNone/>
            </a:pPr>
            <a:r>
              <a:rPr lang="lt-LT" sz="3800" b="1" dirty="0" smtClean="0">
                <a:solidFill>
                  <a:schemeClr val="accent5">
                    <a:lumMod val="75000"/>
                  </a:schemeClr>
                </a:solidFill>
                <a:latin typeface="Times New Roman" panose="02020603050405020304" pitchFamily="18" charset="0"/>
                <a:cs typeface="Times New Roman" panose="02020603050405020304" pitchFamily="18" charset="0"/>
              </a:rPr>
              <a:t>VALSTYBINĖS </a:t>
            </a:r>
            <a:r>
              <a:rPr lang="lt-LT" sz="3800" b="1" dirty="0">
                <a:solidFill>
                  <a:schemeClr val="accent5">
                    <a:lumMod val="75000"/>
                  </a:schemeClr>
                </a:solidFill>
                <a:latin typeface="Times New Roman" panose="02020603050405020304" pitchFamily="18" charset="0"/>
                <a:cs typeface="Times New Roman" panose="02020603050405020304" pitchFamily="18" charset="0"/>
              </a:rPr>
              <a:t>TERITORIJŲ PLANAVIMO IR STATYBOS INSPEKCIJOS PRIE APLINKOS MINISTERIJOS FUNKCIJOS</a:t>
            </a:r>
            <a:br>
              <a:rPr lang="lt-LT" sz="3800" b="1" dirty="0">
                <a:solidFill>
                  <a:schemeClr val="accent5">
                    <a:lumMod val="75000"/>
                  </a:schemeClr>
                </a:solidFill>
                <a:latin typeface="Times New Roman" panose="02020603050405020304" pitchFamily="18" charset="0"/>
                <a:cs typeface="Times New Roman" panose="02020603050405020304" pitchFamily="18" charset="0"/>
              </a:rPr>
            </a:br>
            <a:r>
              <a:rPr lang="lt-LT" sz="2900" b="1" dirty="0">
                <a:solidFill>
                  <a:schemeClr val="accent5">
                    <a:lumMod val="75000"/>
                  </a:schemeClr>
                </a:solidFill>
                <a:latin typeface="Times New Roman" panose="02020603050405020304" pitchFamily="18" charset="0"/>
                <a:cs typeface="Times New Roman" panose="02020603050405020304" pitchFamily="18" charset="0"/>
              </a:rPr>
              <a:t>(VYKDANT MODERNIZUOJAMŲ STATINIŲ STATYBOS VALSTYBINĘ PRIEŽIŪRĄ</a:t>
            </a:r>
            <a:r>
              <a:rPr lang="lt-LT" sz="2900" b="1" dirty="0" smtClean="0">
                <a:solidFill>
                  <a:schemeClr val="accent5">
                    <a:lumMod val="75000"/>
                  </a:schemeClr>
                </a:solidFill>
                <a:latin typeface="Times New Roman" panose="02020603050405020304" pitchFamily="18" charset="0"/>
                <a:cs typeface="Times New Roman" panose="02020603050405020304" pitchFamily="18" charset="0"/>
              </a:rPr>
              <a:t>)</a:t>
            </a:r>
          </a:p>
          <a:p>
            <a:pPr algn="r"/>
            <a:r>
              <a:rPr lang="lt-LT" sz="3800" dirty="0" smtClean="0">
                <a:latin typeface="Times New Roman" panose="02020603050405020304" pitchFamily="18" charset="0"/>
                <a:cs typeface="Times New Roman" panose="02020603050405020304" pitchFamily="18" charset="0"/>
              </a:rPr>
              <a:t>SLD TEISĖTUMO TIKRINIMAS;</a:t>
            </a:r>
          </a:p>
          <a:p>
            <a:pPr algn="r"/>
            <a:r>
              <a:rPr lang="lt-LT" sz="3800" dirty="0" smtClean="0">
                <a:latin typeface="Times New Roman" panose="02020603050405020304" pitchFamily="18" charset="0"/>
                <a:cs typeface="Times New Roman" panose="02020603050405020304" pitchFamily="18" charset="0"/>
              </a:rPr>
              <a:t>SPECIALIŲJŲ ARCHITEKTŪRINIŲ IR SAUGOMŲ TERITORIJŲ REIKALAVIMŲ ATITIKTIES TEISĖS AKTAMS TIKRINIMAS;</a:t>
            </a:r>
          </a:p>
          <a:p>
            <a:pPr algn="r"/>
            <a:r>
              <a:rPr lang="lt-LT" sz="3800" dirty="0" smtClean="0">
                <a:latin typeface="Times New Roman" panose="02020603050405020304" pitchFamily="18" charset="0"/>
                <a:cs typeface="Times New Roman" panose="02020603050405020304" pitchFamily="18" charset="0"/>
              </a:rPr>
              <a:t>PRISIJUNGIMO SĄLYGŲ TIKRINIMAS;</a:t>
            </a:r>
          </a:p>
          <a:p>
            <a:pPr algn="r"/>
            <a:r>
              <a:rPr lang="lt-LT" sz="3800" b="1" dirty="0" smtClean="0">
                <a:latin typeface="Times New Roman" panose="02020603050405020304" pitchFamily="18" charset="0"/>
                <a:cs typeface="Times New Roman" panose="02020603050405020304" pitchFamily="18" charset="0"/>
              </a:rPr>
              <a:t>STATYBOS DALYVIŲ VEIKLOS ATITIKTIES TEISĖS AKTAMS TIKRINIMAS;</a:t>
            </a:r>
          </a:p>
          <a:p>
            <a:pPr algn="r"/>
            <a:r>
              <a:rPr lang="lt-LT" sz="3800" b="1" dirty="0" smtClean="0">
                <a:latin typeface="Times New Roman" panose="02020603050405020304" pitchFamily="18" charset="0"/>
                <a:cs typeface="Times New Roman" panose="02020603050405020304" pitchFamily="18" charset="0"/>
              </a:rPr>
              <a:t>STATYBOS VYKDYMO TEISĖTUMO TIKRINIMAS;</a:t>
            </a:r>
          </a:p>
          <a:p>
            <a:pPr algn="r"/>
            <a:r>
              <a:rPr lang="lt-LT" sz="3800" dirty="0" smtClean="0">
                <a:latin typeface="Times New Roman" panose="02020603050405020304" pitchFamily="18" charset="0"/>
                <a:cs typeface="Times New Roman" panose="02020603050405020304" pitchFamily="18" charset="0"/>
              </a:rPr>
              <a:t>STATYBOS UŽBAIGIMO PROCEDŪRŲ ATLIKIMAS;</a:t>
            </a:r>
          </a:p>
          <a:p>
            <a:pPr algn="r"/>
            <a:r>
              <a:rPr lang="lt-LT" sz="3800" dirty="0" smtClean="0">
                <a:latin typeface="Times New Roman" panose="02020603050405020304" pitchFamily="18" charset="0"/>
                <a:cs typeface="Times New Roman" panose="02020603050405020304" pitchFamily="18" charset="0"/>
              </a:rPr>
              <a:t>ĮSTATYME NUMATYTŲ ADMINISTRACINIŲ AKTŲ IŠDAVIMAS;</a:t>
            </a:r>
          </a:p>
          <a:p>
            <a:pPr algn="r"/>
            <a:r>
              <a:rPr lang="lt-LT" sz="3800" dirty="0" smtClean="0">
                <a:latin typeface="Times New Roman" panose="02020603050405020304" pitchFamily="18" charset="0"/>
                <a:cs typeface="Times New Roman" panose="02020603050405020304" pitchFamily="18" charset="0"/>
              </a:rPr>
              <a:t>STATOMŲ STATINIŲ AVARIJŲ TYRIMAS;</a:t>
            </a:r>
          </a:p>
          <a:p>
            <a:pPr algn="r"/>
            <a:r>
              <a:rPr lang="lt-LT" sz="3800" b="1" dirty="0" smtClean="0">
                <a:latin typeface="Times New Roman" panose="02020603050405020304" pitchFamily="18" charset="0"/>
                <a:cs typeface="Times New Roman" panose="02020603050405020304" pitchFamily="18" charset="0"/>
              </a:rPr>
              <a:t>PRAŠYMŲ, SKUNDŲ, PRANEŠIMŲ NAGRINĖJIMAS;</a:t>
            </a:r>
          </a:p>
          <a:p>
            <a:pPr algn="r"/>
            <a:r>
              <a:rPr lang="lt-LT" sz="3800" b="1" dirty="0" smtClean="0">
                <a:latin typeface="Times New Roman" panose="02020603050405020304" pitchFamily="18" charset="0"/>
                <a:cs typeface="Times New Roman" panose="02020603050405020304" pitchFamily="18" charset="0"/>
              </a:rPr>
              <a:t>KONSULTACIJOS IR METODINĖ PAGALBA;</a:t>
            </a:r>
          </a:p>
          <a:p>
            <a:pPr algn="r"/>
            <a:r>
              <a:rPr lang="lt-LT" sz="3800" dirty="0" smtClean="0">
                <a:latin typeface="Times New Roman" panose="02020603050405020304" pitchFamily="18" charset="0"/>
                <a:cs typeface="Times New Roman" panose="02020603050405020304" pitchFamily="18" charset="0"/>
              </a:rPr>
              <a:t>PREVENCIJA, MAŽINANT PAŽEIDIMŲ SKAIČIŲ;</a:t>
            </a:r>
          </a:p>
          <a:p>
            <a:pPr algn="r"/>
            <a:r>
              <a:rPr lang="lt-LT" sz="3800" dirty="0" smtClean="0">
                <a:latin typeface="Times New Roman" panose="02020603050405020304" pitchFamily="18" charset="0"/>
                <a:cs typeface="Times New Roman" panose="02020603050405020304" pitchFamily="18" charset="0"/>
              </a:rPr>
              <a:t>KITI ĮSTATYME, TEISĖS AKTUOSE NUMATYTI SU STATYBŲ VALSTYBINE PRIEŽIŪRA SUSIJĘ VEIKSMAI</a:t>
            </a:r>
          </a:p>
          <a:p>
            <a:pPr algn="r"/>
            <a:endParaRPr lang="lt-LT" sz="3800" dirty="0" smtClean="0">
              <a:latin typeface="Times New Roman" panose="02020603050405020304" pitchFamily="18" charset="0"/>
              <a:cs typeface="Times New Roman" panose="02020603050405020304" pitchFamily="18" charset="0"/>
            </a:endParaRPr>
          </a:p>
          <a:p>
            <a:pPr marL="0" indent="0" algn="r">
              <a:buNone/>
            </a:pPr>
            <a:r>
              <a:rPr lang="lt-LT" sz="2000" dirty="0" smtClean="0">
                <a:latin typeface="Times New Roman" panose="02020603050405020304" pitchFamily="18" charset="0"/>
                <a:cs typeface="Times New Roman" panose="02020603050405020304" pitchFamily="18" charset="0"/>
              </a:rPr>
              <a:t> </a:t>
            </a:r>
          </a:p>
          <a:p>
            <a:pPr algn="r"/>
            <a:endParaRPr lang="lt-LT" sz="2000"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1126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404664"/>
            <a:ext cx="504057"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6130"/>
          </a:xfrm>
        </p:spPr>
        <p:txBody>
          <a:bodyPr>
            <a:noAutofit/>
          </a:bodyPr>
          <a:lstStyle/>
          <a:p>
            <a:pPr algn="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STATYBŲ TIKRINIMAS</a:t>
            </a:r>
            <a:endParaRPr lang="lt-LT" sz="2400" b="1" i="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39552" y="1412776"/>
            <a:ext cx="8229600" cy="4464496"/>
          </a:xfrm>
        </p:spPr>
        <p:txBody>
          <a:bodyPr>
            <a:normAutofit/>
          </a:bodyPr>
          <a:lstStyle/>
          <a:p>
            <a:pPr algn="r"/>
            <a:r>
              <a:rPr lang="lt-LT" sz="2000" b="1" dirty="0">
                <a:solidFill>
                  <a:schemeClr val="accent5">
                    <a:lumMod val="75000"/>
                  </a:schemeClr>
                </a:solidFill>
                <a:latin typeface="Times New Roman" panose="02020603050405020304" pitchFamily="18" charset="0"/>
                <a:cs typeface="Times New Roman" panose="02020603050405020304" pitchFamily="18" charset="0"/>
              </a:rPr>
              <a:t>SIEKTI, KAD ATNAUJINAMŲ (MODERNIZUOJAMŲ) </a:t>
            </a:r>
            <a:br>
              <a:rPr lang="lt-LT" sz="2000" b="1" dirty="0">
                <a:solidFill>
                  <a:schemeClr val="accent5">
                    <a:lumMod val="75000"/>
                  </a:schemeClr>
                </a:solidFill>
                <a:latin typeface="Times New Roman" panose="02020603050405020304" pitchFamily="18" charset="0"/>
                <a:cs typeface="Times New Roman" panose="02020603050405020304" pitchFamily="18" charset="0"/>
              </a:rPr>
            </a:br>
            <a:r>
              <a:rPr lang="lt-LT" sz="2000" b="1" dirty="0">
                <a:solidFill>
                  <a:schemeClr val="accent5">
                    <a:lumMod val="75000"/>
                  </a:schemeClr>
                </a:solidFill>
                <a:latin typeface="Times New Roman" panose="02020603050405020304" pitchFamily="18" charset="0"/>
                <a:cs typeface="Times New Roman" panose="02020603050405020304" pitchFamily="18" charset="0"/>
              </a:rPr>
              <a:t>PASTATŲ STATYBĄ BŪTŲ VYKDOMA TEISĖS AKTŲ </a:t>
            </a:r>
            <a:r>
              <a:rPr lang="lt-LT" sz="2000" b="1" dirty="0" smtClean="0">
                <a:solidFill>
                  <a:schemeClr val="accent5">
                    <a:lumMod val="75000"/>
                  </a:schemeClr>
                </a:solidFill>
                <a:latin typeface="Times New Roman" panose="02020603050405020304" pitchFamily="18" charset="0"/>
                <a:cs typeface="Times New Roman" panose="02020603050405020304" pitchFamily="18" charset="0"/>
              </a:rPr>
              <a:t>NUSTATYTA TVARKA </a:t>
            </a:r>
            <a:r>
              <a:rPr lang="lt-LT" sz="2000" b="1" dirty="0">
                <a:solidFill>
                  <a:schemeClr val="accent5">
                    <a:lumMod val="75000"/>
                  </a:schemeClr>
                </a:solidFill>
                <a:latin typeface="Times New Roman" panose="02020603050405020304" pitchFamily="18" charset="0"/>
                <a:cs typeface="Times New Roman" panose="02020603050405020304" pitchFamily="18" charset="0"/>
              </a:rPr>
              <a:t>– TAI </a:t>
            </a:r>
            <a:r>
              <a:rPr lang="lt-LT" sz="2000" b="1" i="1" dirty="0">
                <a:solidFill>
                  <a:schemeClr val="accent5">
                    <a:lumMod val="75000"/>
                  </a:schemeClr>
                </a:solidFill>
                <a:latin typeface="Times New Roman" panose="02020603050405020304" pitchFamily="18" charset="0"/>
                <a:cs typeface="Times New Roman" panose="02020603050405020304" pitchFamily="18" charset="0"/>
              </a:rPr>
              <a:t>INSPEKCIJOS </a:t>
            </a:r>
            <a:r>
              <a:rPr lang="lt-LT" sz="2000" b="1" dirty="0">
                <a:solidFill>
                  <a:schemeClr val="accent5">
                    <a:lumMod val="75000"/>
                  </a:schemeClr>
                </a:solidFill>
                <a:latin typeface="Times New Roman" panose="02020603050405020304" pitchFamily="18" charset="0"/>
                <a:cs typeface="Times New Roman" panose="02020603050405020304" pitchFamily="18" charset="0"/>
              </a:rPr>
              <a:t>ATLIEKAMOS STATYBOS VALSTYBINĖS PRIEŽIŪROS </a:t>
            </a:r>
            <a:r>
              <a:rPr lang="lt-LT" sz="2000" b="1" i="1" dirty="0">
                <a:solidFill>
                  <a:schemeClr val="accent5">
                    <a:lumMod val="75000"/>
                  </a:schemeClr>
                </a:solidFill>
                <a:latin typeface="Times New Roman" panose="02020603050405020304" pitchFamily="18" charset="0"/>
                <a:cs typeface="Times New Roman" panose="02020603050405020304" pitchFamily="18" charset="0"/>
              </a:rPr>
              <a:t>PRIORITETAS</a:t>
            </a:r>
            <a:endParaRPr lang="lt-LT" sz="2000" dirty="0" smtClean="0">
              <a:latin typeface="Times New Roman" panose="02020603050405020304" pitchFamily="18" charset="0"/>
              <a:cs typeface="Times New Roman" panose="02020603050405020304" pitchFamily="18" charset="0"/>
            </a:endParaRPr>
          </a:p>
          <a:p>
            <a:pPr algn="r"/>
            <a:endParaRPr lang="lt-LT" sz="2000" dirty="0">
              <a:latin typeface="Times New Roman" panose="02020603050405020304" pitchFamily="18" charset="0"/>
              <a:cs typeface="Times New Roman" panose="02020603050405020304" pitchFamily="18" charset="0"/>
            </a:endParaRPr>
          </a:p>
          <a:p>
            <a:pPr algn="r"/>
            <a:r>
              <a:rPr lang="lt-LT" sz="2000" dirty="0" smtClean="0">
                <a:latin typeface="Times New Roman" panose="02020603050405020304" pitchFamily="18" charset="0"/>
                <a:cs typeface="Times New Roman" panose="02020603050405020304" pitchFamily="18" charset="0"/>
              </a:rPr>
              <a:t>ORGANIZUOJAME </a:t>
            </a:r>
            <a:r>
              <a:rPr lang="lt-LT" sz="2000" dirty="0" smtClean="0">
                <a:latin typeface="Times New Roman" panose="02020603050405020304" pitchFamily="18" charset="0"/>
                <a:cs typeface="Times New Roman" panose="02020603050405020304" pitchFamily="18" charset="0"/>
              </a:rPr>
              <a:t>PATIKRAS STATYBVIETĖSE </a:t>
            </a:r>
            <a:r>
              <a:rPr lang="lt-LT" sz="2000" b="1" dirty="0" smtClean="0">
                <a:latin typeface="Times New Roman" panose="02020603050405020304" pitchFamily="18" charset="0"/>
                <a:cs typeface="Times New Roman" panose="02020603050405020304" pitchFamily="18" charset="0"/>
              </a:rPr>
              <a:t>BE IŠANKSTINIO PERSPĖJIMO</a:t>
            </a:r>
            <a:r>
              <a:rPr lang="lt-LT" sz="2000" dirty="0" smtClean="0">
                <a:latin typeface="Times New Roman" panose="02020603050405020304" pitchFamily="18" charset="0"/>
                <a:cs typeface="Times New Roman" panose="02020603050405020304" pitchFamily="18" charset="0"/>
              </a:rPr>
              <a:t>;</a:t>
            </a:r>
          </a:p>
          <a:p>
            <a:pPr algn="r"/>
            <a:endParaRPr lang="lt-LT" sz="2000" dirty="0" smtClean="0">
              <a:latin typeface="Times New Roman" panose="02020603050405020304" pitchFamily="18" charset="0"/>
              <a:cs typeface="Times New Roman" panose="02020603050405020304" pitchFamily="18" charset="0"/>
            </a:endParaRPr>
          </a:p>
          <a:p>
            <a:pPr algn="r"/>
            <a:r>
              <a:rPr lang="lt-LT" sz="2000" dirty="0" smtClean="0">
                <a:latin typeface="Times New Roman" panose="02020603050405020304" pitchFamily="18" charset="0"/>
                <a:cs typeface="Times New Roman" panose="02020603050405020304" pitchFamily="18" charset="0"/>
              </a:rPr>
              <a:t>Į PATIKRAS STATYBVIETĖSE KVIEČIAMĖS </a:t>
            </a:r>
            <a:r>
              <a:rPr lang="lt-LT" sz="2000" dirty="0" smtClean="0">
                <a:latin typeface="Times New Roman" panose="02020603050405020304" pitchFamily="18" charset="0"/>
                <a:cs typeface="Times New Roman" panose="02020603050405020304" pitchFamily="18" charset="0"/>
              </a:rPr>
              <a:t>VALSTYBINĘ DARBO INSPEKCIJĄ (VDI);</a:t>
            </a:r>
            <a:endParaRPr lang="lt-LT" sz="2000" dirty="0" smtClean="0">
              <a:latin typeface="Times New Roman" panose="02020603050405020304" pitchFamily="18" charset="0"/>
              <a:cs typeface="Times New Roman" panose="02020603050405020304" pitchFamily="18" charset="0"/>
            </a:endParaRPr>
          </a:p>
          <a:p>
            <a:pPr algn="r"/>
            <a:endParaRPr lang="lt-LT" sz="2000" dirty="0" smtClean="0">
              <a:latin typeface="Times New Roman" panose="02020603050405020304" pitchFamily="18" charset="0"/>
              <a:cs typeface="Times New Roman" panose="02020603050405020304" pitchFamily="18" charset="0"/>
            </a:endParaRPr>
          </a:p>
          <a:p>
            <a:pPr algn="r"/>
            <a:r>
              <a:rPr lang="lt-LT" sz="2000" dirty="0" smtClean="0">
                <a:latin typeface="Times New Roman" panose="02020603050405020304" pitchFamily="18" charset="0"/>
                <a:cs typeface="Times New Roman" panose="02020603050405020304" pitchFamily="18" charset="0"/>
              </a:rPr>
              <a:t>PATIKRINIMUS STATYBVIETĖSE ATLIEKAME KARTU SU </a:t>
            </a:r>
            <a:r>
              <a:rPr lang="lt-LT" sz="2000" dirty="0" smtClean="0">
                <a:latin typeface="Times New Roman" panose="02020603050405020304" pitchFamily="18" charset="0"/>
                <a:cs typeface="Times New Roman" panose="02020603050405020304" pitchFamily="18" charset="0"/>
              </a:rPr>
              <a:t>BŪSTO ENERGIJOS TAUPYMO AGENTŪRA (BETA);</a:t>
            </a:r>
            <a:endParaRPr lang="lt-LT" sz="2000" dirty="0" smtClean="0">
              <a:latin typeface="Times New Roman" panose="02020603050405020304" pitchFamily="18" charset="0"/>
              <a:cs typeface="Times New Roman" panose="02020603050405020304" pitchFamily="18" charset="0"/>
            </a:endParaRPr>
          </a:p>
          <a:p>
            <a:pPr algn="r"/>
            <a:endParaRPr lang="lt-LT" sz="2000" dirty="0" smtClean="0">
              <a:latin typeface="Times New Roman" panose="02020603050405020304" pitchFamily="18" charset="0"/>
              <a:cs typeface="Times New Roman" panose="02020603050405020304" pitchFamily="18"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051" y="260647"/>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72098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fontScale="90000"/>
          </a:bodyPr>
          <a:lstStyle/>
          <a:p>
            <a:pPr algn="r"/>
            <a:r>
              <a:rPr lang="lt-LT" sz="2700" b="1" dirty="0" smtClean="0">
                <a:solidFill>
                  <a:schemeClr val="accent5">
                    <a:lumMod val="75000"/>
                  </a:schemeClr>
                </a:solidFill>
                <a:latin typeface="Times New Roman" panose="02020603050405020304" pitchFamily="18" charset="0"/>
                <a:cs typeface="Times New Roman" panose="02020603050405020304" pitchFamily="18" charset="0"/>
              </a:rPr>
              <a:t>STATYBOS VALSTYBINĖ PRIEŽIŪRA</a:t>
            </a: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
            </a:r>
            <a:b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b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STATYBŲ TIKRINIMAS</a:t>
            </a:r>
            <a:endParaRPr lang="lt-LT" sz="24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052736"/>
            <a:ext cx="8229600" cy="5073427"/>
          </a:xfrm>
        </p:spPr>
        <p:txBody>
          <a:bodyPr>
            <a:normAutofit/>
          </a:bodyPr>
          <a:lstStyle/>
          <a:p>
            <a:pPr algn="r"/>
            <a:r>
              <a:rPr lang="lt-LT" sz="2000" dirty="0" smtClean="0">
                <a:latin typeface="Times New Roman" panose="02020603050405020304" pitchFamily="18" charset="0"/>
                <a:cs typeface="Times New Roman" panose="02020603050405020304" pitchFamily="18" charset="0"/>
              </a:rPr>
              <a:t>TIEK MODERNIZUOJAMŲ NAMŲ STATYBA, TIEK IR TECHNINIŲ PRIŽIŪRĖTOJŲ VEIKLA TIKRINAMA NAUDOJANT </a:t>
            </a:r>
            <a:r>
              <a:rPr lang="lt-LT" sz="2000" dirty="0" smtClean="0">
                <a:solidFill>
                  <a:srgbClr val="FF0000"/>
                </a:solidFill>
                <a:latin typeface="Times New Roman" panose="02020603050405020304" pitchFamily="18" charset="0"/>
                <a:cs typeface="Times New Roman" panose="02020603050405020304" pitchFamily="18" charset="0"/>
              </a:rPr>
              <a:t>SPECIALIUS KONTROLINIUS KLAUSIMYNUS</a:t>
            </a:r>
          </a:p>
          <a:p>
            <a:pPr algn="r"/>
            <a:r>
              <a:rPr lang="lt-LT" sz="2000" dirty="0" smtClean="0">
                <a:latin typeface="Times New Roman" panose="02020603050405020304" pitchFamily="18" charset="0"/>
                <a:cs typeface="Times New Roman" panose="02020603050405020304" pitchFamily="18" charset="0"/>
              </a:rPr>
              <a:t>KLAUSIMYNAI  </a:t>
            </a:r>
            <a:r>
              <a:rPr lang="lt-LT" sz="2000" dirty="0" smtClean="0">
                <a:latin typeface="Times New Roman" panose="02020603050405020304" pitchFamily="18" charset="0"/>
                <a:cs typeface="Times New Roman" panose="02020603050405020304" pitchFamily="18" charset="0"/>
              </a:rPr>
              <a:t>VIEŠAI PASKELBTI INSPEKCIJOS INTERNETO </a:t>
            </a:r>
            <a:r>
              <a:rPr lang="lt-LT" sz="2000" dirty="0" smtClean="0">
                <a:latin typeface="Times New Roman" panose="02020603050405020304" pitchFamily="18" charset="0"/>
                <a:cs typeface="Times New Roman" panose="02020603050405020304" pitchFamily="18" charset="0"/>
              </a:rPr>
              <a:t>SVETAINĖJE (</a:t>
            </a:r>
            <a:r>
              <a:rPr lang="lt-LT" sz="2000" dirty="0" err="1" smtClean="0">
                <a:latin typeface="Times New Roman" panose="02020603050405020304" pitchFamily="18" charset="0"/>
                <a:cs typeface="Times New Roman" panose="02020603050405020304" pitchFamily="18" charset="0"/>
              </a:rPr>
              <a:t>www.vtpsi.lt</a:t>
            </a:r>
            <a:r>
              <a:rPr lang="lt-LT" sz="2000" dirty="0" smtClean="0">
                <a:latin typeface="Times New Roman" panose="02020603050405020304" pitchFamily="18" charset="0"/>
                <a:cs typeface="Times New Roman" panose="02020603050405020304" pitchFamily="18" charset="0"/>
              </a:rPr>
              <a:t>), </a:t>
            </a:r>
            <a:r>
              <a:rPr lang="lt-LT" sz="2000" dirty="0" smtClean="0">
                <a:latin typeface="Times New Roman" panose="02020603050405020304" pitchFamily="18" charset="0"/>
                <a:cs typeface="Times New Roman" panose="02020603050405020304" pitchFamily="18" charset="0"/>
              </a:rPr>
              <a:t>TODĖL STATYBOS DALYVIAI TURI GALIMYBĘ SUSIPAŽINTI SU TEISĖS AKTŲ REIKALAVIMAIS, TIKRINAMAIS ASPEKTAIS IR NAUDOTI KLAUSIMYNUS SAVIKONTROLEI</a:t>
            </a:r>
          </a:p>
          <a:p>
            <a:pPr algn="r"/>
            <a:endParaRPr lang="lt-LT" sz="2200" dirty="0">
              <a:latin typeface="Times New Roman" panose="02020603050405020304" pitchFamily="18" charset="0"/>
              <a:cs typeface="Times New Roman" panose="02020603050405020304" pitchFamily="18" charset="0"/>
            </a:endParaRPr>
          </a:p>
          <a:p>
            <a:pPr marL="0" indent="0" algn="r">
              <a:buNone/>
            </a:pP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INSPEKCIJOS TIKSLAS YRA NE TIK BAUSTI, BET IR PADĖTI, PAAIŠKINTI, PAKONSULTUOTI</a:t>
            </a:r>
          </a:p>
          <a:p>
            <a:pPr marL="0" indent="0" algn="r">
              <a:buNone/>
            </a:pPr>
            <a:endParaRPr lang="lt-LT" sz="2000" dirty="0" smtClean="0">
              <a:solidFill>
                <a:schemeClr val="accent5">
                  <a:lumMod val="75000"/>
                </a:schemeClr>
              </a:solidFill>
              <a:latin typeface="Times New Roman" panose="02020603050405020304" pitchFamily="18" charset="0"/>
              <a:cs typeface="Times New Roman" panose="02020603050405020304" pitchFamily="18" charset="0"/>
            </a:endParaRPr>
          </a:p>
          <a:p>
            <a:pPr marL="0" indent="0" algn="r">
              <a:buNone/>
            </a:pPr>
            <a:r>
              <a:rPr lang="lt-LT" sz="2000" dirty="0" smtClean="0">
                <a:solidFill>
                  <a:schemeClr val="accent5">
                    <a:lumMod val="75000"/>
                  </a:schemeClr>
                </a:solidFill>
                <a:latin typeface="Times New Roman" panose="02020603050405020304" pitchFamily="18" charset="0"/>
                <a:cs typeface="Times New Roman" panose="02020603050405020304" pitchFamily="18" charset="0"/>
              </a:rPr>
              <a:t>(</a:t>
            </a:r>
            <a:r>
              <a:rPr lang="lt-LT" sz="2000" dirty="0" smtClean="0">
                <a:solidFill>
                  <a:schemeClr val="accent5">
                    <a:lumMod val="75000"/>
                  </a:schemeClr>
                </a:solidFill>
                <a:latin typeface="Times New Roman" panose="02020603050405020304" pitchFamily="18" charset="0"/>
                <a:cs typeface="Times New Roman" panose="02020603050405020304" pitchFamily="18" charset="0"/>
              </a:rPr>
              <a:t>TODĖL SAVIKONTROLEI  SKELBIAME KLAUSIMYNUS,  RENGIAME SEMINARUS)</a:t>
            </a:r>
            <a:endParaRPr lang="lt-LT" sz="2000"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60648"/>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08888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8473"/>
          </a:xfrm>
        </p:spPr>
        <p:txBody>
          <a:bodyPr>
            <a:noAutofit/>
          </a:bodyPr>
          <a:lstStyle/>
          <a:p>
            <a:pPr algn="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REIKŠMINGI PAŽEIDIMAI (už kuriuos numatyta administracinė atsakomybė)</a:t>
            </a:r>
            <a:endParaRPr lang="lt-LT" sz="24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196752"/>
            <a:ext cx="8229600" cy="5256584"/>
          </a:xfrm>
        </p:spPr>
        <p:txBody>
          <a:bodyPr>
            <a:normAutofit/>
          </a:bodyPr>
          <a:lstStyle/>
          <a:p>
            <a:pPr algn="r"/>
            <a:r>
              <a:rPr lang="lt-LT" sz="1800" dirty="0" smtClean="0">
                <a:latin typeface="Times New Roman" panose="02020603050405020304" pitchFamily="18" charset="0"/>
                <a:cs typeface="Times New Roman" panose="02020603050405020304" pitchFamily="18" charset="0"/>
              </a:rPr>
              <a:t>STATYBA VYKDOMA NETURINT LEIDIMO IR / AR </a:t>
            </a:r>
            <a:r>
              <a:rPr lang="lt-LT" sz="1800" dirty="0" smtClean="0">
                <a:latin typeface="Times New Roman" panose="02020603050405020304" pitchFamily="18" charset="0"/>
                <a:cs typeface="Times New Roman" panose="02020603050405020304" pitchFamily="18" charset="0"/>
              </a:rPr>
              <a:t>PROJEKTO; </a:t>
            </a:r>
          </a:p>
          <a:p>
            <a:pPr algn="r"/>
            <a:r>
              <a:rPr lang="lt-LT" sz="1800" dirty="0" smtClean="0">
                <a:latin typeface="Times New Roman" panose="02020603050405020304" pitchFamily="18" charset="0"/>
                <a:cs typeface="Times New Roman" panose="02020603050405020304" pitchFamily="18" charset="0"/>
              </a:rPr>
              <a:t>NEPATEIKTA </a:t>
            </a:r>
            <a:r>
              <a:rPr lang="lt-LT" sz="1800" dirty="0" smtClean="0">
                <a:latin typeface="Times New Roman" panose="02020603050405020304" pitchFamily="18" charset="0"/>
                <a:cs typeface="Times New Roman" panose="02020603050405020304" pitchFamily="18" charset="0"/>
              </a:rPr>
              <a:t>INFORMACIJA APIE STATYBOS </a:t>
            </a:r>
            <a:r>
              <a:rPr lang="en-US" sz="1800" dirty="0" smtClean="0">
                <a:latin typeface="Times New Roman" panose="02020603050405020304" pitchFamily="18" charset="0"/>
                <a:cs typeface="Times New Roman" panose="02020603050405020304" pitchFamily="18" charset="0"/>
              </a:rPr>
              <a:t>PAGRINDINI</a:t>
            </a:r>
            <a:r>
              <a:rPr lang="lt-LT" sz="1800" dirty="0" smtClean="0">
                <a:latin typeface="Times New Roman" panose="02020603050405020304" pitchFamily="18" charset="0"/>
                <a:cs typeface="Times New Roman" panose="02020603050405020304" pitchFamily="18" charset="0"/>
              </a:rPr>
              <a:t>Ų SRIČIŲ VADOVŲ PASAMDYMĄ (PASKYRIMĄ);</a:t>
            </a:r>
          </a:p>
          <a:p>
            <a:pPr algn="r"/>
            <a:r>
              <a:rPr lang="lt-LT" sz="1800" dirty="0" smtClean="0">
                <a:latin typeface="Times New Roman" panose="02020603050405020304" pitchFamily="18" charset="0"/>
                <a:cs typeface="Times New Roman" panose="02020603050405020304" pitchFamily="18" charset="0"/>
              </a:rPr>
              <a:t>RANGOVAS NETURI DOKUMENTO, SUTEIKIANČIO VYKDYTI STATYBOS DARBUS YPATINGUOSE STATINIUOSE;</a:t>
            </a:r>
          </a:p>
          <a:p>
            <a:pPr algn="r"/>
            <a:r>
              <a:rPr lang="lt-LT" sz="1800" dirty="0" smtClean="0">
                <a:latin typeface="Times New Roman" panose="02020603050405020304" pitchFamily="18" charset="0"/>
                <a:cs typeface="Times New Roman" panose="02020603050405020304" pitchFamily="18" charset="0"/>
              </a:rPr>
              <a:t>PAGRINDINIŲ SRIČIŲ VADOVAI NETURI DOKUMENTŲ, APTVIRTINANČIŲ JŲ TEISĘ VADOVAUTI ATITINKAMAI </a:t>
            </a:r>
            <a:r>
              <a:rPr lang="lt-LT" sz="1800" dirty="0" smtClean="0">
                <a:latin typeface="Times New Roman" panose="02020603050405020304" pitchFamily="18" charset="0"/>
                <a:cs typeface="Times New Roman" panose="02020603050405020304" pitchFamily="18" charset="0"/>
              </a:rPr>
              <a:t>SRIČIAI;</a:t>
            </a:r>
          </a:p>
          <a:p>
            <a:pPr algn="r"/>
            <a:r>
              <a:rPr lang="lt-LT" sz="1800" dirty="0" smtClean="0">
                <a:latin typeface="Times New Roman" panose="02020603050405020304" pitchFamily="18" charset="0"/>
                <a:cs typeface="Times New Roman" panose="02020603050405020304" pitchFamily="18" charset="0"/>
              </a:rPr>
              <a:t>PER </a:t>
            </a:r>
            <a:r>
              <a:rPr lang="lt-LT" sz="1800" dirty="0" smtClean="0">
                <a:latin typeface="Times New Roman" panose="02020603050405020304" pitchFamily="18" charset="0"/>
                <a:cs typeface="Times New Roman" panose="02020603050405020304" pitchFamily="18" charset="0"/>
              </a:rPr>
              <a:t>NUSTATYTĄ TERMINĄ </a:t>
            </a:r>
            <a:r>
              <a:rPr lang="lt-LT" sz="1800" dirty="0" smtClean="0">
                <a:latin typeface="Times New Roman" panose="02020603050405020304" pitchFamily="18" charset="0"/>
                <a:cs typeface="Times New Roman" panose="02020603050405020304" pitchFamily="18" charset="0"/>
              </a:rPr>
              <a:t>NEPAŠALINTI </a:t>
            </a:r>
            <a:r>
              <a:rPr lang="lt-LT" sz="1800" dirty="0" smtClean="0">
                <a:latin typeface="Times New Roman" panose="02020603050405020304" pitchFamily="18" charset="0"/>
                <a:cs typeface="Times New Roman" panose="02020603050405020304" pitchFamily="18" charset="0"/>
              </a:rPr>
              <a:t>STATYBOS </a:t>
            </a:r>
            <a:r>
              <a:rPr lang="lt-LT" sz="1800" dirty="0" smtClean="0">
                <a:latin typeface="Times New Roman" panose="02020603050405020304" pitchFamily="18" charset="0"/>
                <a:cs typeface="Times New Roman" panose="02020603050405020304" pitchFamily="18" charset="0"/>
              </a:rPr>
              <a:t>DALYVIŲ </a:t>
            </a:r>
            <a:r>
              <a:rPr lang="lt-LT" sz="1800" dirty="0" smtClean="0">
                <a:latin typeface="Times New Roman" panose="02020603050405020304" pitchFamily="18" charset="0"/>
                <a:cs typeface="Times New Roman" panose="02020603050405020304" pitchFamily="18" charset="0"/>
              </a:rPr>
              <a:t>ANKSČIAU </a:t>
            </a:r>
            <a:r>
              <a:rPr lang="lt-LT" sz="1800" dirty="0" smtClean="0">
                <a:latin typeface="Times New Roman" panose="02020603050405020304" pitchFamily="18" charset="0"/>
                <a:cs typeface="Times New Roman" panose="02020603050405020304" pitchFamily="18" charset="0"/>
              </a:rPr>
              <a:t>PADARYTI </a:t>
            </a:r>
            <a:r>
              <a:rPr lang="lt-LT" sz="1800" dirty="0" smtClean="0">
                <a:latin typeface="Times New Roman" panose="02020603050405020304" pitchFamily="18" charset="0"/>
                <a:cs typeface="Times New Roman" panose="02020603050405020304" pitchFamily="18" charset="0"/>
              </a:rPr>
              <a:t>PAŽEIDIMAI</a:t>
            </a:r>
            <a:r>
              <a:rPr lang="lt-LT" sz="1800" dirty="0" smtClean="0">
                <a:latin typeface="Times New Roman" panose="02020603050405020304" pitchFamily="18" charset="0"/>
                <a:cs typeface="Times New Roman" panose="02020603050405020304" pitchFamily="18" charset="0"/>
              </a:rPr>
              <a:t>;</a:t>
            </a:r>
          </a:p>
          <a:p>
            <a:pPr algn="r"/>
            <a:r>
              <a:rPr lang="lt-LT" sz="1800" dirty="0">
                <a:latin typeface="Times New Roman" panose="02020603050405020304" pitchFamily="18" charset="0"/>
                <a:cs typeface="Times New Roman" panose="02020603050405020304" pitchFamily="18" charset="0"/>
              </a:rPr>
              <a:t>NĖRA PASKIRTAS (PASAMDYTAS) STATYBOS VADOVAS;</a:t>
            </a:r>
          </a:p>
          <a:p>
            <a:pPr algn="r"/>
            <a:r>
              <a:rPr lang="lt-LT" sz="1800" dirty="0">
                <a:latin typeface="Times New Roman" panose="02020603050405020304" pitchFamily="18" charset="0"/>
                <a:cs typeface="Times New Roman" panose="02020603050405020304" pitchFamily="18" charset="0"/>
              </a:rPr>
              <a:t>NEGAUTAS LEIDIMAS DARBŲ ATLIKIMUI VALSTYBINĖJE ŽEMĖJE AR LAIKINAM ŽEMĖS NAUDOJIMUI STATYBOS </a:t>
            </a:r>
            <a:r>
              <a:rPr lang="lt-LT" sz="1800" dirty="0" smtClean="0">
                <a:latin typeface="Times New Roman" panose="02020603050405020304" pitchFamily="18" charset="0"/>
                <a:cs typeface="Times New Roman" panose="02020603050405020304" pitchFamily="18" charset="0"/>
              </a:rPr>
              <a:t>METU;</a:t>
            </a:r>
          </a:p>
          <a:p>
            <a:pPr algn="r"/>
            <a:r>
              <a:rPr lang="lt-LT" sz="1800" dirty="0">
                <a:latin typeface="Times New Roman" panose="02020603050405020304" pitchFamily="18" charset="0"/>
                <a:cs typeface="Times New Roman" panose="02020603050405020304" pitchFamily="18" charset="0"/>
              </a:rPr>
              <a:t>NEPILDOMAS STATYBOS DARBŲ ŽURNALAS;</a:t>
            </a:r>
          </a:p>
          <a:p>
            <a:pPr algn="r"/>
            <a:r>
              <a:rPr lang="lt-LT" sz="1800" dirty="0">
                <a:latin typeface="Times New Roman" panose="02020603050405020304" pitchFamily="18" charset="0"/>
                <a:cs typeface="Times New Roman" panose="02020603050405020304" pitchFamily="18" charset="0"/>
              </a:rPr>
              <a:t>NEVYKDOMI NURODYMAI, ĮRAŠYTI STATYBOS DARBŲ ŽURNALE;</a:t>
            </a:r>
          </a:p>
          <a:p>
            <a:pPr algn="r"/>
            <a:r>
              <a:rPr lang="lt-LT" sz="1800" dirty="0" smtClean="0">
                <a:latin typeface="Times New Roman" panose="02020603050405020304" pitchFamily="18" charset="0"/>
                <a:cs typeface="Times New Roman" panose="02020603050405020304" pitchFamily="18" charset="0"/>
              </a:rPr>
              <a:t>PROJEKTO </a:t>
            </a:r>
            <a:r>
              <a:rPr lang="lt-LT" sz="1800" dirty="0">
                <a:latin typeface="Times New Roman" panose="02020603050405020304" pitchFamily="18" charset="0"/>
                <a:cs typeface="Times New Roman" panose="02020603050405020304" pitchFamily="18" charset="0"/>
              </a:rPr>
              <a:t>PAKEITIMAI </a:t>
            </a:r>
            <a:r>
              <a:rPr lang="lt-LT" sz="1800" dirty="0" smtClean="0">
                <a:latin typeface="Times New Roman" panose="02020603050405020304" pitchFamily="18" charset="0"/>
                <a:cs typeface="Times New Roman" panose="02020603050405020304" pitchFamily="18" charset="0"/>
              </a:rPr>
              <a:t>NEUŽFIKSUOTI STATYBOS </a:t>
            </a:r>
            <a:r>
              <a:rPr lang="lt-LT" sz="1800" dirty="0">
                <a:latin typeface="Times New Roman" panose="02020603050405020304" pitchFamily="18" charset="0"/>
                <a:cs typeface="Times New Roman" panose="02020603050405020304" pitchFamily="18" charset="0"/>
              </a:rPr>
              <a:t>DARBŲ ŽURNALE;</a:t>
            </a:r>
          </a:p>
          <a:p>
            <a:pPr algn="just"/>
            <a:endParaRPr lang="lt-LT" sz="1800" dirty="0" smtClean="0">
              <a:latin typeface="Times New Roman" panose="02020603050405020304" pitchFamily="18" charset="0"/>
              <a:cs typeface="Times New Roman" panose="02020603050405020304" pitchFamily="18" charset="0"/>
            </a:endParaRPr>
          </a:p>
          <a:p>
            <a:pPr algn="just"/>
            <a:endParaRPr lang="lt-LT" sz="1800" dirty="0" smtClean="0">
              <a:latin typeface="Times New Roman" panose="02020603050405020304" pitchFamily="18" charset="0"/>
              <a:cs typeface="Times New Roman" panose="02020603050405020304" pitchFamily="18" charset="0"/>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60648"/>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47876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8473"/>
          </a:xfrm>
        </p:spPr>
        <p:txBody>
          <a:bodyPr>
            <a:normAutofit fontScale="90000"/>
          </a:bodyPr>
          <a:lstStyle/>
          <a:p>
            <a:pPr algn="r"/>
            <a:r>
              <a:rPr lang="lt-LT" sz="2400" b="1" dirty="0">
                <a:solidFill>
                  <a:schemeClr val="accent5">
                    <a:lumMod val="75000"/>
                  </a:schemeClr>
                </a:solidFill>
                <a:latin typeface="Times New Roman" panose="02020603050405020304" pitchFamily="18" charset="0"/>
                <a:cs typeface="Times New Roman" panose="02020603050405020304" pitchFamily="18" charset="0"/>
              </a:rPr>
              <a:t>REIKŠMINGI PAŽEIDIMAI (už kuriuos numatyta administracinė atsakomybė)</a:t>
            </a:r>
          </a:p>
        </p:txBody>
      </p:sp>
      <p:sp>
        <p:nvSpPr>
          <p:cNvPr id="3" name="Content Placeholder 2"/>
          <p:cNvSpPr>
            <a:spLocks noGrp="1"/>
          </p:cNvSpPr>
          <p:nvPr>
            <p:ph idx="1"/>
          </p:nvPr>
        </p:nvSpPr>
        <p:spPr>
          <a:xfrm>
            <a:off x="467544" y="1556792"/>
            <a:ext cx="8229600" cy="4525963"/>
          </a:xfrm>
        </p:spPr>
        <p:txBody>
          <a:bodyPr>
            <a:normAutofit/>
          </a:bodyPr>
          <a:lstStyle/>
          <a:p>
            <a:pPr algn="r"/>
            <a:r>
              <a:rPr lang="lt-LT" sz="1800" b="1" dirty="0" smtClean="0">
                <a:latin typeface="Times New Roman" panose="02020603050405020304" pitchFamily="18" charset="0"/>
                <a:cs typeface="Times New Roman" panose="02020603050405020304" pitchFamily="18" charset="0"/>
              </a:rPr>
              <a:t>NE PAGAL PROJEKTĄ ĮRENGTA:</a:t>
            </a:r>
          </a:p>
          <a:p>
            <a:pPr marL="0" indent="0" algn="r">
              <a:buNone/>
            </a:pPr>
            <a:r>
              <a:rPr lang="lt-LT" sz="1800" dirty="0" smtClean="0">
                <a:latin typeface="Times New Roman" panose="02020603050405020304" pitchFamily="18" charset="0"/>
                <a:cs typeface="Times New Roman" panose="02020603050405020304" pitchFamily="18" charset="0"/>
              </a:rPr>
              <a:t>- IŠORĖS SIENŲ SUDĖTINĖ TERMOIZOLIACINĖ MEDŽIAGA;</a:t>
            </a:r>
          </a:p>
          <a:p>
            <a:pPr marL="0" indent="0" algn="r">
              <a:buNone/>
            </a:pPr>
            <a:r>
              <a:rPr lang="lt-LT" sz="1800" dirty="0" smtClean="0">
                <a:latin typeface="Times New Roman" panose="02020603050405020304" pitchFamily="18" charset="0"/>
                <a:cs typeface="Times New Roman" panose="02020603050405020304" pitchFamily="18" charset="0"/>
              </a:rPr>
              <a:t>-</a:t>
            </a:r>
            <a:r>
              <a:rPr lang="en-US" sz="1800" dirty="0" smtClean="0">
                <a:latin typeface="Times New Roman" panose="02020603050405020304" pitchFamily="18" charset="0"/>
                <a:cs typeface="Times New Roman" panose="02020603050405020304" pitchFamily="18" charset="0"/>
              </a:rPr>
              <a:t> </a:t>
            </a:r>
            <a:r>
              <a:rPr lang="lt-LT" sz="1800" dirty="0" smtClean="0">
                <a:latin typeface="Times New Roman" panose="02020603050405020304" pitchFamily="18" charset="0"/>
                <a:cs typeface="Times New Roman" panose="02020603050405020304" pitchFamily="18" charset="0"/>
              </a:rPr>
              <a:t>STOGO TERMOIZOLIACINIS IR HIDROIZOLIACINIS SLUOKSNIAI, PARAPETŲ ATNAUJINIMAS;</a:t>
            </a:r>
          </a:p>
          <a:p>
            <a:pPr marL="0" indent="0" algn="r">
              <a:buNone/>
            </a:pPr>
            <a:r>
              <a:rPr lang="lt-LT" sz="1800" dirty="0" smtClean="0">
                <a:latin typeface="Times New Roman" panose="02020603050405020304" pitchFamily="18" charset="0"/>
                <a:cs typeface="Times New Roman" panose="02020603050405020304" pitchFamily="18" charset="0"/>
              </a:rPr>
              <a:t>- SIENŲ, PERDANGOS TERMOIZOLIACINIS SLUOKSNIS;</a:t>
            </a:r>
          </a:p>
          <a:p>
            <a:pPr algn="r">
              <a:buFontTx/>
              <a:buChar char="-"/>
            </a:pPr>
            <a:r>
              <a:rPr lang="lt-LT" sz="1800" dirty="0" smtClean="0">
                <a:latin typeface="Times New Roman" panose="02020603050405020304" pitchFamily="18" charset="0"/>
                <a:cs typeface="Times New Roman" panose="02020603050405020304" pitchFamily="18" charset="0"/>
              </a:rPr>
              <a:t>PAKEISTŲ LANGŲ IR LAUKO DURŲ </a:t>
            </a:r>
          </a:p>
          <a:p>
            <a:pPr marL="0" indent="0" algn="r">
              <a:buNone/>
            </a:pPr>
            <a:r>
              <a:rPr lang="lt-LT" sz="1800" dirty="0" smtClean="0">
                <a:latin typeface="Times New Roman" panose="02020603050405020304" pitchFamily="18" charset="0"/>
                <a:cs typeface="Times New Roman" panose="02020603050405020304" pitchFamily="18" charset="0"/>
              </a:rPr>
              <a:t>ANGOKRAŠČIAI, IŠORĖS PALANGIŲ </a:t>
            </a:r>
          </a:p>
          <a:p>
            <a:pPr marL="0" indent="0" algn="r">
              <a:buNone/>
            </a:pPr>
            <a:r>
              <a:rPr lang="lt-LT" sz="1800" dirty="0" smtClean="0">
                <a:latin typeface="Times New Roman" panose="02020603050405020304" pitchFamily="18" charset="0"/>
                <a:cs typeface="Times New Roman" panose="02020603050405020304" pitchFamily="18" charset="0"/>
              </a:rPr>
              <a:t>NUOLYDŽIAI, </a:t>
            </a:r>
          </a:p>
          <a:p>
            <a:pPr marL="0" indent="0" algn="r">
              <a:buNone/>
            </a:pPr>
            <a:r>
              <a:rPr lang="lt-LT" sz="1800" dirty="0" smtClean="0">
                <a:latin typeface="Times New Roman" panose="02020603050405020304" pitchFamily="18" charset="0"/>
                <a:cs typeface="Times New Roman" panose="02020603050405020304" pitchFamily="18" charset="0"/>
              </a:rPr>
              <a:t>SANDARUMAS PO PALANGĖMIS</a:t>
            </a:r>
          </a:p>
          <a:p>
            <a:pPr marL="0" indent="0" algn="r">
              <a:buNone/>
            </a:pPr>
            <a:r>
              <a:rPr lang="lt-LT" sz="2200" dirty="0" smtClean="0">
                <a:latin typeface="Times New Roman" panose="02020603050405020304" pitchFamily="18" charset="0"/>
                <a:cs typeface="Times New Roman" panose="02020603050405020304" pitchFamily="18" charset="0"/>
              </a:rPr>
              <a:t>     </a:t>
            </a:r>
            <a:endParaRPr lang="lt-LT" sz="2200"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60648"/>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01008"/>
            <a:ext cx="4572000"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99637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8473"/>
          </a:xfrm>
        </p:spPr>
        <p:txBody>
          <a:bodyPr>
            <a:noAutofit/>
          </a:bodyPr>
          <a:lstStyle/>
          <a:p>
            <a:pPr algn="r"/>
            <a:r>
              <a:rPr lang="lt-LT" sz="2400" b="1" dirty="0">
                <a:solidFill>
                  <a:schemeClr val="accent5">
                    <a:lumMod val="75000"/>
                  </a:schemeClr>
                </a:solidFill>
                <a:latin typeface="Times New Roman" panose="02020603050405020304" pitchFamily="18" charset="0"/>
                <a:cs typeface="Times New Roman" panose="02020603050405020304" pitchFamily="18" charset="0"/>
              </a:rPr>
              <a:t>REIKŠMINGI PAŽEIDIMAI (už kuriuos numatyta administracinė atsakomybė)</a:t>
            </a:r>
          </a:p>
        </p:txBody>
      </p:sp>
      <p:sp>
        <p:nvSpPr>
          <p:cNvPr id="3" name="Content Placeholder 2"/>
          <p:cNvSpPr>
            <a:spLocks noGrp="1"/>
          </p:cNvSpPr>
          <p:nvPr>
            <p:ph idx="1"/>
          </p:nvPr>
        </p:nvSpPr>
        <p:spPr>
          <a:xfrm>
            <a:off x="457200" y="1268760"/>
            <a:ext cx="8229600" cy="5184576"/>
          </a:xfrm>
        </p:spPr>
        <p:txBody>
          <a:bodyPr>
            <a:normAutofit/>
          </a:bodyPr>
          <a:lstStyle/>
          <a:p>
            <a:pPr algn="r"/>
            <a:r>
              <a:rPr lang="lt-LT" sz="1800" b="1" dirty="0" smtClean="0">
                <a:latin typeface="Times New Roman" panose="02020603050405020304" pitchFamily="18" charset="0"/>
                <a:cs typeface="Times New Roman" panose="02020603050405020304" pitchFamily="18" charset="0"/>
              </a:rPr>
              <a:t>NĖRA ATITIKTIES DOKUMENTŲ:</a:t>
            </a:r>
          </a:p>
          <a:p>
            <a:pPr algn="r">
              <a:buFontTx/>
              <a:buChar char="-"/>
            </a:pPr>
            <a:r>
              <a:rPr lang="lt-LT" sz="1800" dirty="0" smtClean="0">
                <a:latin typeface="Times New Roman" panose="02020603050405020304" pitchFamily="18" charset="0"/>
                <a:cs typeface="Times New Roman" panose="02020603050405020304" pitchFamily="18" charset="0"/>
              </a:rPr>
              <a:t>IŠORĖS SIENŲ SUDĖTINĖS TERMOIZOLIACINĖS SISTEMOS;</a:t>
            </a:r>
          </a:p>
          <a:p>
            <a:pPr algn="r">
              <a:buFontTx/>
              <a:buChar char="-"/>
            </a:pPr>
            <a:r>
              <a:rPr lang="lt-LT" sz="1800" dirty="0" smtClean="0">
                <a:latin typeface="Times New Roman" panose="02020603050405020304" pitchFamily="18" charset="0"/>
                <a:cs typeface="Times New Roman" panose="02020603050405020304" pitchFamily="18" charset="0"/>
              </a:rPr>
              <a:t>SIENŲ (KAI NENAUDOJAMAS ISTS), RŪSIO PERDANGŲ IR STOGO TERMOIZOLIACINIŲ MEDŽIAGŲ;</a:t>
            </a:r>
          </a:p>
          <a:p>
            <a:pPr algn="r">
              <a:buFontTx/>
              <a:buChar char="-"/>
            </a:pPr>
            <a:r>
              <a:rPr lang="lt-LT" sz="1800" dirty="0" smtClean="0">
                <a:latin typeface="Times New Roman" panose="02020603050405020304" pitchFamily="18" charset="0"/>
                <a:cs typeface="Times New Roman" panose="02020603050405020304" pitchFamily="18" charset="0"/>
              </a:rPr>
              <a:t>HIDROIZOLIACINIŲ MEDŽIAGŲ;</a:t>
            </a:r>
          </a:p>
          <a:p>
            <a:pPr marL="0" indent="0" algn="r">
              <a:buNone/>
            </a:pPr>
            <a:r>
              <a:rPr lang="lt-LT" sz="1800" dirty="0" smtClean="0">
                <a:latin typeface="Times New Roman" panose="02020603050405020304" pitchFamily="18" charset="0"/>
                <a:cs typeface="Times New Roman" panose="02020603050405020304" pitchFamily="18" charset="0"/>
              </a:rPr>
              <a:t>- IŠORĖS SIENŲ APDAILOS MEDŽIAGŲ</a:t>
            </a:r>
          </a:p>
          <a:p>
            <a:pPr algn="r"/>
            <a:r>
              <a:rPr lang="lt-LT" sz="1800" b="1" dirty="0" smtClean="0">
                <a:latin typeface="Times New Roman" panose="02020603050405020304" pitchFamily="18" charset="0"/>
                <a:cs typeface="Times New Roman" panose="02020603050405020304" pitchFamily="18" charset="0"/>
              </a:rPr>
              <a:t>ATITIKTIES DOKUMENTUOSE TECHNINIAI RODIKLIAI NEATITINKA PROJEKTE NURODYTŲ:</a:t>
            </a:r>
          </a:p>
          <a:p>
            <a:pPr algn="r">
              <a:buFontTx/>
              <a:buChar char="-"/>
            </a:pPr>
            <a:r>
              <a:rPr lang="lt-LT" sz="1800" dirty="0" smtClean="0">
                <a:latin typeface="Times New Roman" panose="02020603050405020304" pitchFamily="18" charset="0"/>
                <a:cs typeface="Times New Roman" panose="02020603050405020304" pitchFamily="18" charset="0"/>
              </a:rPr>
              <a:t>ISTS (KAI ATITIKTIES DOKUMENTUOSE NURODYTI SISTEMOS RODIKLIAI);</a:t>
            </a:r>
          </a:p>
          <a:p>
            <a:pPr algn="r">
              <a:buFontTx/>
              <a:buChar char="-"/>
            </a:pPr>
            <a:r>
              <a:rPr lang="lt-LT" sz="1800" dirty="0" smtClean="0">
                <a:latin typeface="Times New Roman" panose="02020603050405020304" pitchFamily="18" charset="0"/>
                <a:cs typeface="Times New Roman" panose="02020603050405020304" pitchFamily="18" charset="0"/>
              </a:rPr>
              <a:t>TERMOIZOLIACINIŲ MEDŽIAGŲ (KAI NENAUDOJAMA ISTS);</a:t>
            </a:r>
          </a:p>
          <a:p>
            <a:pPr algn="r">
              <a:buFontTx/>
              <a:buChar char="-"/>
            </a:pPr>
            <a:r>
              <a:rPr lang="lt-LT" sz="1800" dirty="0" smtClean="0">
                <a:latin typeface="Times New Roman" panose="02020603050405020304" pitchFamily="18" charset="0"/>
                <a:cs typeface="Times New Roman" panose="02020603050405020304" pitchFamily="18" charset="0"/>
              </a:rPr>
              <a:t>HIDROIZOLIACINIŲ MEDŽIAGŲ;</a:t>
            </a:r>
          </a:p>
          <a:p>
            <a:pPr algn="r">
              <a:buFontTx/>
              <a:buChar char="-"/>
            </a:pPr>
            <a:r>
              <a:rPr lang="lt-LT" sz="1800" dirty="0" smtClean="0">
                <a:latin typeface="Times New Roman" panose="02020603050405020304" pitchFamily="18" charset="0"/>
                <a:cs typeface="Times New Roman" panose="02020603050405020304" pitchFamily="18" charset="0"/>
              </a:rPr>
              <a:t>IŠORĖS SIENŲ APDAILOS MEDŽIAGŲ.  </a:t>
            </a:r>
            <a:r>
              <a:rPr lang="lt-LT" sz="2200" b="1" dirty="0" smtClean="0">
                <a:latin typeface="Times New Roman" panose="02020603050405020304" pitchFamily="18" charset="0"/>
                <a:cs typeface="Times New Roman" panose="02020603050405020304" pitchFamily="18" charset="0"/>
              </a:rPr>
              <a:t> </a:t>
            </a:r>
          </a:p>
          <a:p>
            <a:pPr algn="r">
              <a:buFontTx/>
              <a:buChar char="-"/>
            </a:pPr>
            <a:endParaRPr lang="lt-LT" sz="2200" dirty="0">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60648"/>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74733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664872" y="332656"/>
            <a:ext cx="3691104" cy="1077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0" tIns="25142" rIns="0" bIns="0" anchor="ctr">
            <a:spAutoFit/>
          </a:bodyPr>
          <a:lstStyle>
            <a:lvl1pPr eaLnBrk="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500">
                <a:solidFill>
                  <a:schemeClr val="tx1"/>
                </a:solidFill>
                <a:latin typeface="Calibri" pitchFamily="34" charset="0"/>
              </a:defRPr>
            </a:lvl1pPr>
            <a:lvl2pPr marL="742950" indent="-285750" eaLnBrk="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100">
                <a:solidFill>
                  <a:schemeClr val="tx1"/>
                </a:solidFill>
                <a:latin typeface="Calibri" pitchFamily="34" charset="0"/>
              </a:defRPr>
            </a:lvl2pPr>
            <a:lvl3pPr marL="1143000" indent="-228600" eaLnBrk="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600">
                <a:solidFill>
                  <a:schemeClr val="tx1"/>
                </a:solidFill>
                <a:latin typeface="Calibri" pitchFamily="34" charset="0"/>
              </a:defRPr>
            </a:lvl3pPr>
            <a:lvl4pPr marL="1600200" indent="-228600" eaLnBrk="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Calibri" pitchFamily="34" charset="0"/>
              </a:defRPr>
            </a:lvl4pPr>
            <a:lvl5pPr marL="2057400" indent="-228600" eaLnBrk="0">
              <a:spcBef>
                <a:spcPct val="20000"/>
              </a:spcBef>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Calibri" pitchFamily="34" charset="0"/>
              </a:defRPr>
            </a:lvl5pPr>
            <a:lvl6pPr marL="2514600" indent="-228600" defTabSz="447675" eaLnBrk="0" fontAlgn="base" hangingPunct="0">
              <a:spcBef>
                <a:spcPct val="20000"/>
              </a:spcBef>
              <a:spcAft>
                <a:spcPct val="0"/>
              </a:spcAft>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Calibri" pitchFamily="34" charset="0"/>
              </a:defRPr>
            </a:lvl6pPr>
            <a:lvl7pPr marL="2971800" indent="-228600" defTabSz="447675" eaLnBrk="0" fontAlgn="base" hangingPunct="0">
              <a:spcBef>
                <a:spcPct val="20000"/>
              </a:spcBef>
              <a:spcAft>
                <a:spcPct val="0"/>
              </a:spcAft>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Calibri" pitchFamily="34" charset="0"/>
              </a:defRPr>
            </a:lvl7pPr>
            <a:lvl8pPr marL="3429000" indent="-228600" defTabSz="447675" eaLnBrk="0" fontAlgn="base" hangingPunct="0">
              <a:spcBef>
                <a:spcPct val="20000"/>
              </a:spcBef>
              <a:spcAft>
                <a:spcPct val="0"/>
              </a:spcAft>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Calibri" pitchFamily="34" charset="0"/>
              </a:defRPr>
            </a:lvl8pPr>
            <a:lvl9pPr marL="3886200" indent="-228600" defTabSz="447675" eaLnBrk="0" fontAlgn="base" hangingPunct="0">
              <a:spcBef>
                <a:spcPct val="20000"/>
              </a:spcBef>
              <a:spcAft>
                <a:spcPct val="0"/>
              </a:spcAft>
              <a:buFont typeface="Arial"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tx1"/>
                </a:solidFill>
                <a:latin typeface="Calibri" pitchFamily="34" charset="0"/>
              </a:defRPr>
            </a:lvl9pPr>
          </a:lstStyle>
          <a:p>
            <a:pPr algn="ctr" eaLnBrk="1">
              <a:lnSpc>
                <a:spcPct val="95000"/>
              </a:lnSpc>
              <a:spcBef>
                <a:spcPct val="0"/>
              </a:spcBef>
              <a:buSzTx/>
              <a:buFont typeface="Times New Roman" pitchFamily="16" charset="0"/>
              <a:buNone/>
            </a:pPr>
            <a:r>
              <a:rPr lang="lt-LT" altLang="lt-LT" sz="2400" b="1" dirty="0" smtClean="0">
                <a:solidFill>
                  <a:schemeClr val="accent5">
                    <a:lumMod val="75000"/>
                  </a:schemeClr>
                </a:solidFill>
                <a:latin typeface="Times New Roman" pitchFamily="16" charset="0"/>
              </a:rPr>
              <a:t>IŠDUOTI </a:t>
            </a:r>
            <a:r>
              <a:rPr lang="lt-LT" altLang="lt-LT" sz="2400" b="1" dirty="0">
                <a:solidFill>
                  <a:schemeClr val="accent5">
                    <a:lumMod val="75000"/>
                  </a:schemeClr>
                </a:solidFill>
                <a:latin typeface="Times New Roman" pitchFamily="16" charset="0"/>
              </a:rPr>
              <a:t>SLD </a:t>
            </a:r>
            <a:endParaRPr lang="lt-LT" altLang="lt-LT" sz="2400" b="1" dirty="0" smtClean="0">
              <a:solidFill>
                <a:schemeClr val="accent5">
                  <a:lumMod val="75000"/>
                </a:schemeClr>
              </a:solidFill>
              <a:latin typeface="Times New Roman" pitchFamily="16" charset="0"/>
            </a:endParaRPr>
          </a:p>
          <a:p>
            <a:pPr algn="ctr" eaLnBrk="1">
              <a:lnSpc>
                <a:spcPct val="95000"/>
              </a:lnSpc>
              <a:spcBef>
                <a:spcPct val="0"/>
              </a:spcBef>
              <a:buSzTx/>
              <a:buFont typeface="Times New Roman" pitchFamily="16" charset="0"/>
              <a:buNone/>
            </a:pPr>
            <a:r>
              <a:rPr lang="lt-LT" altLang="lt-LT" sz="2400" b="1" dirty="0" smtClean="0">
                <a:solidFill>
                  <a:schemeClr val="accent5">
                    <a:lumMod val="75000"/>
                  </a:schemeClr>
                </a:solidFill>
                <a:latin typeface="Times New Roman" pitchFamily="16" charset="0"/>
              </a:rPr>
              <a:t>MODERNIZUOJAMIEMS </a:t>
            </a:r>
          </a:p>
          <a:p>
            <a:pPr algn="ctr" eaLnBrk="1">
              <a:lnSpc>
                <a:spcPct val="95000"/>
              </a:lnSpc>
              <a:spcBef>
                <a:spcPct val="0"/>
              </a:spcBef>
              <a:buSzTx/>
              <a:buFont typeface="Times New Roman" pitchFamily="16" charset="0"/>
              <a:buNone/>
            </a:pPr>
            <a:r>
              <a:rPr lang="lt-LT" altLang="lt-LT" sz="2400" b="1" dirty="0" smtClean="0">
                <a:solidFill>
                  <a:schemeClr val="accent5">
                    <a:lumMod val="75000"/>
                  </a:schemeClr>
                </a:solidFill>
                <a:latin typeface="Times New Roman" pitchFamily="16" charset="0"/>
              </a:rPr>
              <a:t>PASTATAMS</a:t>
            </a:r>
            <a:endParaRPr lang="en-GB" altLang="lt-LT" sz="2400" b="1" dirty="0">
              <a:solidFill>
                <a:schemeClr val="accent5">
                  <a:lumMod val="75000"/>
                </a:schemeClr>
              </a:solidFill>
              <a:latin typeface="Times New Roman" pitchFamily="16" charset="0"/>
            </a:endParaRPr>
          </a:p>
        </p:txBody>
      </p:sp>
      <p:sp>
        <p:nvSpPr>
          <p:cNvPr id="11" name="Line 10"/>
          <p:cNvSpPr>
            <a:spLocks noChangeShapeType="1"/>
          </p:cNvSpPr>
          <p:nvPr/>
        </p:nvSpPr>
        <p:spPr bwMode="auto">
          <a:xfrm flipH="1">
            <a:off x="1023497" y="2572113"/>
            <a:ext cx="1032480" cy="712875"/>
          </a:xfrm>
          <a:prstGeom prst="line">
            <a:avLst/>
          </a:prstGeom>
          <a:ln>
            <a:solidFill>
              <a:schemeClr val="accent2"/>
            </a:solidFill>
            <a:headEnd/>
            <a:tailEnd type="triangle" w="med" len="med"/>
          </a:ln>
        </p:spPr>
        <p:style>
          <a:lnRef idx="3">
            <a:schemeClr val="dk1"/>
          </a:lnRef>
          <a:fillRef idx="0">
            <a:schemeClr val="dk1"/>
          </a:fillRef>
          <a:effectRef idx="2">
            <a:schemeClr val="dk1"/>
          </a:effectRef>
          <a:fontRef idx="minor">
            <a:schemeClr val="tx1"/>
          </a:fontRef>
        </p:style>
        <p:txBody>
          <a:bodyPr lIns="82936" tIns="41469" rIns="82936" bIns="41469"/>
          <a:lstStyle/>
          <a:p>
            <a:pPr>
              <a:defRPr/>
            </a:pPr>
            <a:endParaRPr lang="lt-LT"/>
          </a:p>
        </p:txBody>
      </p:sp>
      <p:sp>
        <p:nvSpPr>
          <p:cNvPr id="12" name="Line 10"/>
          <p:cNvSpPr>
            <a:spLocks noChangeShapeType="1"/>
          </p:cNvSpPr>
          <p:nvPr/>
        </p:nvSpPr>
        <p:spPr bwMode="auto">
          <a:xfrm>
            <a:off x="2466376" y="2572113"/>
            <a:ext cx="385920" cy="712875"/>
          </a:xfrm>
          <a:prstGeom prst="line">
            <a:avLst/>
          </a:prstGeom>
          <a:ln>
            <a:solidFill>
              <a:schemeClr val="accent2"/>
            </a:solidFill>
            <a:headEnd/>
            <a:tailEnd type="triangle" w="med" len="med"/>
          </a:ln>
        </p:spPr>
        <p:style>
          <a:lnRef idx="3">
            <a:schemeClr val="dk1"/>
          </a:lnRef>
          <a:fillRef idx="0">
            <a:schemeClr val="dk1"/>
          </a:fillRef>
          <a:effectRef idx="2">
            <a:schemeClr val="dk1"/>
          </a:effectRef>
          <a:fontRef idx="minor">
            <a:schemeClr val="tx1"/>
          </a:fontRef>
        </p:style>
        <p:txBody>
          <a:bodyPr lIns="82936" tIns="41469" rIns="82936" bIns="41469"/>
          <a:lstStyle/>
          <a:p>
            <a:pPr>
              <a:defRPr/>
            </a:pPr>
            <a:endParaRPr lang="lt-LT"/>
          </a:p>
        </p:txBody>
      </p:sp>
      <p:sp>
        <p:nvSpPr>
          <p:cNvPr id="13" name="Oval 3"/>
          <p:cNvSpPr>
            <a:spLocks noChangeArrowheads="1"/>
          </p:cNvSpPr>
          <p:nvPr/>
        </p:nvSpPr>
        <p:spPr bwMode="auto">
          <a:xfrm>
            <a:off x="1475656" y="1484784"/>
            <a:ext cx="1756671" cy="1152128"/>
          </a:xfrm>
          <a:prstGeom prst="ellipse">
            <a:avLst/>
          </a:prstGeom>
          <a:solidFill>
            <a:schemeClr val="bg1">
              <a:lumMod val="85000"/>
            </a:schemeClr>
          </a:solidFill>
          <a:ln w="9360">
            <a:solidFill>
              <a:srgbClr val="000000"/>
            </a:solidFill>
            <a:miter lim="800000"/>
            <a:headEnd/>
            <a:tailEnd/>
          </a:ln>
        </p:spPr>
        <p:txBody>
          <a:bodyPr lIns="81631" tIns="55183" rIns="81631" bIns="40816" anchor="ctr" anchorCtr="1"/>
          <a:lstStyle>
            <a:lvl1pPr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1pPr>
            <a:lvl2pPr marL="742950" indent="-28575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2pPr>
            <a:lvl3pPr marL="1143000" indent="-22860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3pPr>
            <a:lvl4pPr marL="1600200" indent="-22860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4pPr>
            <a:lvl5pPr marL="2057400" indent="-22860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5pPr>
            <a:lvl6pPr marL="25146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6pPr>
            <a:lvl7pPr marL="29718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7pPr>
            <a:lvl8pPr marL="34290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8pPr>
            <a:lvl9pPr marL="38862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9pPr>
          </a:lstStyle>
          <a:p>
            <a:pPr algn="ctr" eaLnBrk="1">
              <a:lnSpc>
                <a:spcPct val="93000"/>
              </a:lnSpc>
            </a:pPr>
            <a:r>
              <a:rPr lang="lt-LT" altLang="lt-LT" b="1" dirty="0">
                <a:solidFill>
                  <a:srgbClr val="000000"/>
                </a:solidFill>
              </a:rPr>
              <a:t>i</a:t>
            </a:r>
            <a:r>
              <a:rPr lang="lt-LT" altLang="lt-LT" b="1" dirty="0" smtClean="0">
                <a:solidFill>
                  <a:srgbClr val="000000"/>
                </a:solidFill>
              </a:rPr>
              <a:t>šduota </a:t>
            </a:r>
            <a:r>
              <a:rPr lang="lt-LT" altLang="lt-LT" b="1" dirty="0">
                <a:solidFill>
                  <a:srgbClr val="000000"/>
                </a:solidFill>
              </a:rPr>
              <a:t>SLD</a:t>
            </a:r>
          </a:p>
          <a:p>
            <a:pPr algn="ctr" eaLnBrk="1">
              <a:lnSpc>
                <a:spcPct val="93000"/>
              </a:lnSpc>
            </a:pPr>
            <a:r>
              <a:rPr lang="lt-LT" altLang="lt-LT" b="1" dirty="0">
                <a:solidFill>
                  <a:srgbClr val="000000"/>
                </a:solidFill>
              </a:rPr>
              <a:t>464</a:t>
            </a:r>
            <a:endParaRPr lang="en-GB" altLang="lt-LT" b="1" dirty="0">
              <a:solidFill>
                <a:srgbClr val="000000"/>
              </a:solidFill>
            </a:endParaRPr>
          </a:p>
        </p:txBody>
      </p:sp>
      <p:sp>
        <p:nvSpPr>
          <p:cNvPr id="14" name="Oval 3"/>
          <p:cNvSpPr>
            <a:spLocks noChangeArrowheads="1"/>
          </p:cNvSpPr>
          <p:nvPr/>
        </p:nvSpPr>
        <p:spPr bwMode="auto">
          <a:xfrm>
            <a:off x="122056" y="3284988"/>
            <a:ext cx="1686240" cy="910176"/>
          </a:xfrm>
          <a:prstGeom prst="ellipse">
            <a:avLst/>
          </a:prstGeom>
          <a:solidFill>
            <a:schemeClr val="bg1">
              <a:lumMod val="85000"/>
            </a:schemeClr>
          </a:solidFill>
          <a:ln w="9360">
            <a:solidFill>
              <a:srgbClr val="000000"/>
            </a:solidFill>
            <a:miter lim="800000"/>
            <a:headEnd/>
            <a:tailEnd/>
          </a:ln>
        </p:spPr>
        <p:txBody>
          <a:bodyPr lIns="81631" tIns="55183" rIns="81631" bIns="40816" anchor="ctr" anchorCtr="1"/>
          <a:lstStyle>
            <a:lvl1pPr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1pPr>
            <a:lvl2pPr marL="742950" indent="-28575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2pPr>
            <a:lvl3pPr marL="1143000" indent="-22860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3pPr>
            <a:lvl4pPr marL="1600200" indent="-22860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4pPr>
            <a:lvl5pPr marL="2057400" indent="-22860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5pPr>
            <a:lvl6pPr marL="25146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6pPr>
            <a:lvl7pPr marL="29718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7pPr>
            <a:lvl8pPr marL="34290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8pPr>
            <a:lvl9pPr marL="38862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9pPr>
          </a:lstStyle>
          <a:p>
            <a:pPr algn="ctr" eaLnBrk="1">
              <a:lnSpc>
                <a:spcPct val="93000"/>
              </a:lnSpc>
            </a:pPr>
            <a:r>
              <a:rPr lang="lt-LT" altLang="lt-LT" sz="1600" dirty="0" smtClean="0">
                <a:solidFill>
                  <a:srgbClr val="000000"/>
                </a:solidFill>
              </a:rPr>
              <a:t>iki </a:t>
            </a:r>
            <a:r>
              <a:rPr lang="lt-LT" altLang="lt-LT" sz="1600" dirty="0">
                <a:solidFill>
                  <a:srgbClr val="000000"/>
                </a:solidFill>
              </a:rPr>
              <a:t>2014 m. </a:t>
            </a:r>
          </a:p>
          <a:p>
            <a:pPr algn="ctr" eaLnBrk="1">
              <a:lnSpc>
                <a:spcPct val="93000"/>
              </a:lnSpc>
            </a:pPr>
            <a:r>
              <a:rPr lang="lt-LT" altLang="lt-LT" b="1" dirty="0">
                <a:solidFill>
                  <a:srgbClr val="000000"/>
                </a:solidFill>
              </a:rPr>
              <a:t>341 SLD</a:t>
            </a:r>
            <a:endParaRPr lang="en-GB" altLang="lt-LT" b="1" dirty="0">
              <a:solidFill>
                <a:srgbClr val="000000"/>
              </a:solidFill>
            </a:endParaRPr>
          </a:p>
        </p:txBody>
      </p:sp>
      <p:sp>
        <p:nvSpPr>
          <p:cNvPr id="15" name="Oval 3"/>
          <p:cNvSpPr>
            <a:spLocks noChangeArrowheads="1"/>
          </p:cNvSpPr>
          <p:nvPr/>
        </p:nvSpPr>
        <p:spPr bwMode="auto">
          <a:xfrm>
            <a:off x="1937896" y="3284989"/>
            <a:ext cx="1988640" cy="1301896"/>
          </a:xfrm>
          <a:prstGeom prst="ellipse">
            <a:avLst/>
          </a:prstGeom>
          <a:solidFill>
            <a:schemeClr val="bg1">
              <a:lumMod val="85000"/>
            </a:schemeClr>
          </a:solidFill>
          <a:ln w="9360">
            <a:solidFill>
              <a:srgbClr val="000000"/>
            </a:solidFill>
            <a:miter lim="800000"/>
            <a:headEnd/>
            <a:tailEnd/>
          </a:ln>
        </p:spPr>
        <p:txBody>
          <a:bodyPr lIns="81631" tIns="55183" rIns="81631" bIns="40816" anchor="ctr" anchorCtr="1"/>
          <a:lstStyle>
            <a:lvl1pPr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1pPr>
            <a:lvl2pPr marL="742950" indent="-28575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2pPr>
            <a:lvl3pPr marL="1143000" indent="-22860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3pPr>
            <a:lvl4pPr marL="1600200" indent="-22860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4pPr>
            <a:lvl5pPr marL="2057400" indent="-22860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5pPr>
            <a:lvl6pPr marL="25146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6pPr>
            <a:lvl7pPr marL="29718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7pPr>
            <a:lvl8pPr marL="34290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8pPr>
            <a:lvl9pPr marL="38862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9pPr>
          </a:lstStyle>
          <a:p>
            <a:pPr algn="ctr" eaLnBrk="1">
              <a:lnSpc>
                <a:spcPct val="93000"/>
              </a:lnSpc>
            </a:pPr>
            <a:r>
              <a:rPr lang="lt-LT" altLang="lt-LT" sz="1400" dirty="0" smtClean="0">
                <a:solidFill>
                  <a:srgbClr val="000000"/>
                </a:solidFill>
              </a:rPr>
              <a:t>IKI  </a:t>
            </a:r>
            <a:endParaRPr lang="lt-LT" altLang="lt-LT" sz="1400" dirty="0">
              <a:solidFill>
                <a:srgbClr val="000000"/>
              </a:solidFill>
            </a:endParaRPr>
          </a:p>
          <a:p>
            <a:pPr algn="ctr" eaLnBrk="1">
              <a:lnSpc>
                <a:spcPct val="93000"/>
              </a:lnSpc>
            </a:pPr>
            <a:r>
              <a:rPr lang="lt-LT" altLang="lt-LT" sz="1400" dirty="0" smtClean="0">
                <a:solidFill>
                  <a:srgbClr val="000000"/>
                </a:solidFill>
              </a:rPr>
              <a:t>2014-06-30 </a:t>
            </a:r>
            <a:endParaRPr lang="lt-LT" altLang="lt-LT" sz="1400" dirty="0">
              <a:solidFill>
                <a:srgbClr val="000000"/>
              </a:solidFill>
            </a:endParaRPr>
          </a:p>
          <a:p>
            <a:pPr algn="ctr" eaLnBrk="1">
              <a:lnSpc>
                <a:spcPct val="93000"/>
              </a:lnSpc>
            </a:pPr>
            <a:r>
              <a:rPr lang="lt-LT" altLang="lt-LT" b="1" dirty="0" smtClean="0">
                <a:solidFill>
                  <a:srgbClr val="000000"/>
                </a:solidFill>
              </a:rPr>
              <a:t>164 </a:t>
            </a:r>
            <a:r>
              <a:rPr lang="lt-LT" altLang="lt-LT" b="1" dirty="0">
                <a:solidFill>
                  <a:srgbClr val="000000"/>
                </a:solidFill>
              </a:rPr>
              <a:t>SLD</a:t>
            </a:r>
            <a:endParaRPr lang="en-GB" altLang="lt-LT" b="1" dirty="0">
              <a:solidFill>
                <a:srgbClr val="000000"/>
              </a:solidFill>
            </a:endParaRPr>
          </a:p>
        </p:txBody>
      </p:sp>
      <p:sp>
        <p:nvSpPr>
          <p:cNvPr id="17" name="Line 10"/>
          <p:cNvSpPr>
            <a:spLocks noChangeShapeType="1"/>
          </p:cNvSpPr>
          <p:nvPr/>
        </p:nvSpPr>
        <p:spPr bwMode="auto">
          <a:xfrm flipH="1">
            <a:off x="1685895" y="4365105"/>
            <a:ext cx="509839" cy="489648"/>
          </a:xfrm>
          <a:prstGeom prst="line">
            <a:avLst/>
          </a:prstGeom>
          <a:ln>
            <a:solidFill>
              <a:schemeClr val="accent2"/>
            </a:solidFill>
            <a:headEnd/>
            <a:tailEnd type="triangle" w="med" len="med"/>
          </a:ln>
        </p:spPr>
        <p:style>
          <a:lnRef idx="3">
            <a:schemeClr val="dk1"/>
          </a:lnRef>
          <a:fillRef idx="0">
            <a:schemeClr val="dk1"/>
          </a:fillRef>
          <a:effectRef idx="2">
            <a:schemeClr val="dk1"/>
          </a:effectRef>
          <a:fontRef idx="minor">
            <a:schemeClr val="tx1"/>
          </a:fontRef>
        </p:style>
        <p:txBody>
          <a:bodyPr lIns="82936" tIns="41469" rIns="82936" bIns="41469"/>
          <a:lstStyle/>
          <a:p>
            <a:pPr>
              <a:defRPr/>
            </a:pPr>
            <a:endParaRPr lang="lt-LT"/>
          </a:p>
        </p:txBody>
      </p:sp>
      <p:sp>
        <p:nvSpPr>
          <p:cNvPr id="18" name="Oval 3"/>
          <p:cNvSpPr>
            <a:spLocks noChangeArrowheads="1"/>
          </p:cNvSpPr>
          <p:nvPr/>
        </p:nvSpPr>
        <p:spPr bwMode="auto">
          <a:xfrm>
            <a:off x="577097" y="4840350"/>
            <a:ext cx="2082240" cy="1180937"/>
          </a:xfrm>
          <a:prstGeom prst="ellipse">
            <a:avLst/>
          </a:prstGeom>
          <a:solidFill>
            <a:schemeClr val="bg1">
              <a:lumMod val="85000"/>
            </a:schemeClr>
          </a:solidFill>
          <a:ln w="9360">
            <a:solidFill>
              <a:srgbClr val="000000"/>
            </a:solidFill>
            <a:miter lim="800000"/>
            <a:headEnd/>
            <a:tailEnd/>
          </a:ln>
        </p:spPr>
        <p:txBody>
          <a:bodyPr lIns="81631" tIns="55183" rIns="81631" bIns="40816" anchor="ctr" anchorCtr="1"/>
          <a:lstStyle>
            <a:lvl1pPr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1pPr>
            <a:lvl2pPr marL="742950" indent="-28575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2pPr>
            <a:lvl3pPr marL="1143000" indent="-22860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3pPr>
            <a:lvl4pPr marL="1600200" indent="-22860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4pPr>
            <a:lvl5pPr marL="2057400" indent="-228600" eaLnBrk="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5pPr>
            <a:lvl6pPr marL="25146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6pPr>
            <a:lvl7pPr marL="29718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7pPr>
            <a:lvl8pPr marL="34290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8pPr>
            <a:lvl9pPr marL="3886200" indent="-228600" defTabSz="447675" eaLnBrk="0" fontAlgn="base" hangingPunct="0">
              <a:lnSpc>
                <a:spcPct val="71000"/>
              </a:lnSpc>
              <a:spcBef>
                <a:spcPct val="0"/>
              </a:spcBef>
              <a:spcAft>
                <a:spcPct val="0"/>
              </a:spcAft>
              <a:buClr>
                <a:srgbClr val="000000"/>
              </a:buClr>
              <a:buSzPct val="100000"/>
              <a:buFont typeface="Times New Roman" pitchFamily="16" charset="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a:solidFill>
                  <a:schemeClr val="bg1"/>
                </a:solidFill>
                <a:latin typeface="Arial" charset="0"/>
                <a:cs typeface="Lucida Sans Unicode" charset="0"/>
              </a:defRPr>
            </a:lvl9pPr>
          </a:lstStyle>
          <a:p>
            <a:pPr algn="ctr" eaLnBrk="1">
              <a:lnSpc>
                <a:spcPct val="93000"/>
              </a:lnSpc>
            </a:pPr>
            <a:r>
              <a:rPr lang="lt-LT" altLang="lt-LT" sz="1600" dirty="0" smtClean="0">
                <a:solidFill>
                  <a:srgbClr val="000000"/>
                </a:solidFill>
              </a:rPr>
              <a:t>per  </a:t>
            </a:r>
            <a:r>
              <a:rPr lang="lt-LT" altLang="lt-LT" sz="1600" dirty="0">
                <a:solidFill>
                  <a:srgbClr val="000000"/>
                </a:solidFill>
              </a:rPr>
              <a:t>2014 m. gegužės mėn. </a:t>
            </a:r>
          </a:p>
          <a:p>
            <a:pPr algn="ctr" eaLnBrk="1">
              <a:lnSpc>
                <a:spcPct val="93000"/>
              </a:lnSpc>
            </a:pPr>
            <a:r>
              <a:rPr lang="lt-LT" altLang="lt-LT" b="1" dirty="0">
                <a:solidFill>
                  <a:srgbClr val="000000"/>
                </a:solidFill>
              </a:rPr>
              <a:t>54 SLD</a:t>
            </a:r>
            <a:endParaRPr lang="en-GB" altLang="lt-LT" b="1" dirty="0">
              <a:solidFill>
                <a:srgbClr val="000000"/>
              </a:solidFill>
            </a:endParaRPr>
          </a:p>
        </p:txBody>
      </p:sp>
      <p:graphicFrame>
        <p:nvGraphicFramePr>
          <p:cNvPr id="2" name="Chart 18"/>
          <p:cNvGraphicFramePr>
            <a:graphicFrameLocks/>
          </p:cNvGraphicFramePr>
          <p:nvPr>
            <p:extLst>
              <p:ext uri="{D42A27DB-BD31-4B8C-83A1-F6EECF244321}">
                <p14:modId xmlns:p14="http://schemas.microsoft.com/office/powerpoint/2010/main" val="1872315888"/>
              </p:ext>
            </p:extLst>
          </p:nvPr>
        </p:nvGraphicFramePr>
        <p:xfrm>
          <a:off x="4352217" y="660695"/>
          <a:ext cx="4532320" cy="2800305"/>
        </p:xfrm>
        <a:graphic>
          <a:graphicData uri="http://schemas.openxmlformats.org/drawingml/2006/chart">
            <c:chart xmlns:c="http://schemas.openxmlformats.org/drawingml/2006/chart" xmlns:r="http://schemas.openxmlformats.org/officeDocument/2006/relationships" r:id="rId3"/>
          </a:graphicData>
        </a:graphic>
      </p:graphicFrame>
      <p:sp>
        <p:nvSpPr>
          <p:cNvPr id="20" name="Subtitle 2"/>
          <p:cNvSpPr txBox="1">
            <a:spLocks/>
          </p:cNvSpPr>
          <p:nvPr/>
        </p:nvSpPr>
        <p:spPr bwMode="auto">
          <a:xfrm>
            <a:off x="4139952" y="3573016"/>
            <a:ext cx="4956851" cy="2785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45" tIns="41473" rIns="82945" bIns="41473" anchor="ctr"/>
          <a:lstStyle>
            <a:lvl1pPr marL="342900" indent="-342900" defTabSz="1006475" eaLnBrk="0">
              <a:spcBef>
                <a:spcPct val="20000"/>
              </a:spcBef>
              <a:buFont typeface="Arial" charset="0"/>
              <a:buChar char="•"/>
              <a:defRPr sz="3500">
                <a:solidFill>
                  <a:schemeClr val="tx1"/>
                </a:solidFill>
                <a:latin typeface="Calibri" pitchFamily="34" charset="0"/>
              </a:defRPr>
            </a:lvl1pPr>
            <a:lvl2pPr marL="817563" indent="-314325" defTabSz="1006475" eaLnBrk="0">
              <a:spcBef>
                <a:spcPct val="20000"/>
              </a:spcBef>
              <a:buFont typeface="Arial" charset="0"/>
              <a:buChar char="–"/>
              <a:defRPr sz="3100">
                <a:solidFill>
                  <a:schemeClr val="tx1"/>
                </a:solidFill>
                <a:latin typeface="Calibri" pitchFamily="34" charset="0"/>
              </a:defRPr>
            </a:lvl2pPr>
            <a:lvl3pPr marL="1258888" indent="-250825" defTabSz="1006475" eaLnBrk="0">
              <a:spcBef>
                <a:spcPct val="20000"/>
              </a:spcBef>
              <a:buFont typeface="Arial" charset="0"/>
              <a:buChar char="•"/>
              <a:defRPr sz="2600">
                <a:solidFill>
                  <a:schemeClr val="tx1"/>
                </a:solidFill>
                <a:latin typeface="Calibri" pitchFamily="34" charset="0"/>
              </a:defRPr>
            </a:lvl3pPr>
            <a:lvl4pPr marL="1763713" indent="-250825" defTabSz="1006475" eaLnBrk="0">
              <a:spcBef>
                <a:spcPct val="20000"/>
              </a:spcBef>
              <a:buFont typeface="Arial" charset="0"/>
              <a:buChar char="–"/>
              <a:defRPr sz="2200">
                <a:solidFill>
                  <a:schemeClr val="tx1"/>
                </a:solidFill>
                <a:latin typeface="Calibri" pitchFamily="34" charset="0"/>
              </a:defRPr>
            </a:lvl4pPr>
            <a:lvl5pPr marL="2266950" indent="-250825" defTabSz="1006475" eaLnBrk="0">
              <a:spcBef>
                <a:spcPct val="20000"/>
              </a:spcBef>
              <a:buFont typeface="Arial" charset="0"/>
              <a:buChar char="»"/>
              <a:defRPr sz="2200">
                <a:solidFill>
                  <a:schemeClr val="tx1"/>
                </a:solidFill>
                <a:latin typeface="Calibri" pitchFamily="34" charset="0"/>
              </a:defRPr>
            </a:lvl5pPr>
            <a:lvl6pPr marL="2724150" indent="-250825" defTabSz="1006475" eaLnBrk="0" fontAlgn="base" hangingPunct="0">
              <a:spcBef>
                <a:spcPct val="20000"/>
              </a:spcBef>
              <a:spcAft>
                <a:spcPct val="0"/>
              </a:spcAft>
              <a:buFont typeface="Arial" charset="0"/>
              <a:buChar char="»"/>
              <a:defRPr sz="2200">
                <a:solidFill>
                  <a:schemeClr val="tx1"/>
                </a:solidFill>
                <a:latin typeface="Calibri" pitchFamily="34" charset="0"/>
              </a:defRPr>
            </a:lvl6pPr>
            <a:lvl7pPr marL="3181350" indent="-250825" defTabSz="1006475" eaLnBrk="0" fontAlgn="base" hangingPunct="0">
              <a:spcBef>
                <a:spcPct val="20000"/>
              </a:spcBef>
              <a:spcAft>
                <a:spcPct val="0"/>
              </a:spcAft>
              <a:buFont typeface="Arial" charset="0"/>
              <a:buChar char="»"/>
              <a:defRPr sz="2200">
                <a:solidFill>
                  <a:schemeClr val="tx1"/>
                </a:solidFill>
                <a:latin typeface="Calibri" pitchFamily="34" charset="0"/>
              </a:defRPr>
            </a:lvl7pPr>
            <a:lvl8pPr marL="3638550" indent="-250825" defTabSz="1006475" eaLnBrk="0" fontAlgn="base" hangingPunct="0">
              <a:spcBef>
                <a:spcPct val="20000"/>
              </a:spcBef>
              <a:spcAft>
                <a:spcPct val="0"/>
              </a:spcAft>
              <a:buFont typeface="Arial" charset="0"/>
              <a:buChar char="»"/>
              <a:defRPr sz="2200">
                <a:solidFill>
                  <a:schemeClr val="tx1"/>
                </a:solidFill>
                <a:latin typeface="Calibri" pitchFamily="34" charset="0"/>
              </a:defRPr>
            </a:lvl8pPr>
            <a:lvl9pPr marL="4095750" indent="-250825" defTabSz="1006475" eaLnBrk="0" fontAlgn="base" hangingPunct="0">
              <a:spcBef>
                <a:spcPct val="20000"/>
              </a:spcBef>
              <a:spcAft>
                <a:spcPct val="0"/>
              </a:spcAft>
              <a:buFont typeface="Arial" charset="0"/>
              <a:buChar char="»"/>
              <a:defRPr sz="2200">
                <a:solidFill>
                  <a:schemeClr val="tx1"/>
                </a:solidFill>
                <a:latin typeface="Calibri" pitchFamily="34" charset="0"/>
              </a:defRPr>
            </a:lvl9pPr>
          </a:lstStyle>
          <a:p>
            <a:r>
              <a:rPr lang="lt-LT" altLang="lt-LT" sz="2000" b="1" dirty="0" smtClean="0">
                <a:solidFill>
                  <a:schemeClr val="accent5">
                    <a:lumMod val="75000"/>
                  </a:schemeClr>
                </a:solidFill>
                <a:latin typeface="Times New Roman" pitchFamily="16" charset="0"/>
                <a:cs typeface="Times New Roman" pitchFamily="16" charset="0"/>
              </a:rPr>
              <a:t>2013 m. </a:t>
            </a:r>
            <a:r>
              <a:rPr lang="lt-LT" altLang="lt-LT" sz="2000" b="1" dirty="0">
                <a:solidFill>
                  <a:schemeClr val="accent5">
                    <a:lumMod val="75000"/>
                  </a:schemeClr>
                </a:solidFill>
                <a:latin typeface="Times New Roman" pitchFamily="16" charset="0"/>
                <a:cs typeface="Times New Roman" pitchFamily="16" charset="0"/>
              </a:rPr>
              <a:t>– </a:t>
            </a:r>
            <a:r>
              <a:rPr lang="lt-LT" altLang="lt-LT" sz="2000" b="1" dirty="0" smtClean="0">
                <a:solidFill>
                  <a:schemeClr val="accent5">
                    <a:lumMod val="75000"/>
                  </a:schemeClr>
                </a:solidFill>
                <a:latin typeface="Times New Roman" pitchFamily="16" charset="0"/>
                <a:cs typeface="Times New Roman" pitchFamily="16" charset="0"/>
              </a:rPr>
              <a:t>išduota </a:t>
            </a:r>
            <a:r>
              <a:rPr lang="lt-LT" altLang="lt-LT" sz="2000" b="1" dirty="0">
                <a:solidFill>
                  <a:schemeClr val="accent5">
                    <a:lumMod val="75000"/>
                  </a:schemeClr>
                </a:solidFill>
                <a:latin typeface="Times New Roman" pitchFamily="16" charset="0"/>
                <a:cs typeface="Times New Roman" pitchFamily="16" charset="0"/>
              </a:rPr>
              <a:t>141 </a:t>
            </a:r>
            <a:r>
              <a:rPr lang="lt-LT" altLang="lt-LT" sz="2000" b="1" dirty="0" smtClean="0">
                <a:solidFill>
                  <a:schemeClr val="accent5">
                    <a:lumMod val="75000"/>
                  </a:schemeClr>
                </a:solidFill>
                <a:latin typeface="Times New Roman" pitchFamily="16" charset="0"/>
                <a:cs typeface="Times New Roman" pitchFamily="16" charset="0"/>
              </a:rPr>
              <a:t>statybos užbaigimo aktų modernizuotiems gyvenamiesiems pastatams;</a:t>
            </a:r>
            <a:endParaRPr lang="lt-LT" altLang="lt-LT" sz="2000" b="1" dirty="0">
              <a:solidFill>
                <a:schemeClr val="accent5">
                  <a:lumMod val="75000"/>
                </a:schemeClr>
              </a:solidFill>
              <a:latin typeface="Times New Roman" pitchFamily="16" charset="0"/>
              <a:cs typeface="Times New Roman" pitchFamily="16" charset="0"/>
            </a:endParaRPr>
          </a:p>
          <a:p>
            <a:r>
              <a:rPr lang="lt-LT" altLang="lt-LT" sz="2000" b="1" dirty="0" smtClean="0">
                <a:solidFill>
                  <a:schemeClr val="accent5">
                    <a:lumMod val="75000"/>
                  </a:schemeClr>
                </a:solidFill>
                <a:latin typeface="Times New Roman" pitchFamily="16" charset="0"/>
                <a:cs typeface="Times New Roman" pitchFamily="16" charset="0"/>
              </a:rPr>
              <a:t>iki </a:t>
            </a:r>
            <a:r>
              <a:rPr lang="lt-LT" altLang="lt-LT" sz="2000" b="1" dirty="0" smtClean="0">
                <a:solidFill>
                  <a:schemeClr val="accent5">
                    <a:lumMod val="75000"/>
                  </a:schemeClr>
                </a:solidFill>
                <a:latin typeface="Times New Roman" pitchFamily="16" charset="0"/>
                <a:cs typeface="Times New Roman" pitchFamily="16" charset="0"/>
              </a:rPr>
              <a:t>2014-07-01 </a:t>
            </a:r>
            <a:r>
              <a:rPr lang="lt-LT" altLang="lt-LT" sz="2000" b="1" dirty="0">
                <a:solidFill>
                  <a:schemeClr val="accent5">
                    <a:lumMod val="75000"/>
                  </a:schemeClr>
                </a:solidFill>
                <a:latin typeface="Times New Roman" pitchFamily="16" charset="0"/>
                <a:cs typeface="Times New Roman" pitchFamily="16" charset="0"/>
              </a:rPr>
              <a:t>– </a:t>
            </a:r>
            <a:r>
              <a:rPr lang="lt-LT" altLang="lt-LT" sz="2000" b="1" dirty="0" smtClean="0">
                <a:solidFill>
                  <a:schemeClr val="accent5">
                    <a:lumMod val="75000"/>
                  </a:schemeClr>
                </a:solidFill>
                <a:latin typeface="Times New Roman" pitchFamily="16" charset="0"/>
                <a:cs typeface="Times New Roman" pitchFamily="16" charset="0"/>
              </a:rPr>
              <a:t>užbaigta 70 pastatų.</a:t>
            </a:r>
            <a:endParaRPr lang="lt-LT" altLang="lt-LT" sz="2000" b="1" dirty="0">
              <a:solidFill>
                <a:schemeClr val="accent5">
                  <a:lumMod val="75000"/>
                </a:schemeClr>
              </a:solidFill>
              <a:latin typeface="Times New Roman" pitchFamily="16" charset="0"/>
              <a:cs typeface="Times New Roman" pitchFamily="16" charset="0"/>
            </a:endParaRPr>
          </a:p>
          <a:p>
            <a:r>
              <a:rPr lang="lt-LT" altLang="lt-LT" sz="2000" b="1" dirty="0">
                <a:solidFill>
                  <a:schemeClr val="accent5">
                    <a:lumMod val="75000"/>
                  </a:schemeClr>
                </a:solidFill>
                <a:latin typeface="Times New Roman" pitchFamily="16" charset="0"/>
                <a:cs typeface="Times New Roman" pitchFamily="16" charset="0"/>
              </a:rPr>
              <a:t>Per </a:t>
            </a:r>
            <a:r>
              <a:rPr lang="lt-LT" altLang="lt-LT" sz="2000" b="1" dirty="0">
                <a:solidFill>
                  <a:srgbClr val="FF0000"/>
                </a:solidFill>
                <a:latin typeface="Times New Roman" pitchFamily="16" charset="0"/>
                <a:cs typeface="Times New Roman" pitchFamily="16" charset="0"/>
              </a:rPr>
              <a:t>2013 m. VTPSI patikrino visus </a:t>
            </a:r>
            <a:r>
              <a:rPr lang="lt-LT" altLang="lt-LT" sz="2000" b="1" dirty="0">
                <a:solidFill>
                  <a:schemeClr val="accent5">
                    <a:lumMod val="75000"/>
                  </a:schemeClr>
                </a:solidFill>
                <a:latin typeface="Times New Roman" pitchFamily="16" charset="0"/>
                <a:cs typeface="Times New Roman" pitchFamily="16" charset="0"/>
              </a:rPr>
              <a:t>modernizuojamus pastatus, kuriuose vyko statybos darbai</a:t>
            </a:r>
          </a:p>
          <a:p>
            <a:r>
              <a:rPr lang="lt-LT" altLang="lt-LT" sz="2000" b="1" dirty="0">
                <a:solidFill>
                  <a:schemeClr val="accent5">
                    <a:lumMod val="75000"/>
                  </a:schemeClr>
                </a:solidFill>
                <a:latin typeface="Times New Roman" pitchFamily="16" charset="0"/>
                <a:cs typeface="Times New Roman" pitchFamily="16" charset="0"/>
              </a:rPr>
              <a:t>Per </a:t>
            </a:r>
            <a:r>
              <a:rPr lang="lt-LT" altLang="lt-LT" sz="2000" b="1" dirty="0">
                <a:solidFill>
                  <a:srgbClr val="FF0000"/>
                </a:solidFill>
                <a:latin typeface="Times New Roman" pitchFamily="16" charset="0"/>
                <a:cs typeface="Times New Roman" pitchFamily="16" charset="0"/>
              </a:rPr>
              <a:t>2014 metus bus </a:t>
            </a:r>
            <a:r>
              <a:rPr lang="lt-LT" altLang="lt-LT" sz="2000" b="1" dirty="0" smtClean="0">
                <a:solidFill>
                  <a:srgbClr val="FF0000"/>
                </a:solidFill>
                <a:latin typeface="Times New Roman" pitchFamily="16" charset="0"/>
                <a:cs typeface="Times New Roman" pitchFamily="16" charset="0"/>
              </a:rPr>
              <a:t>patikrinti </a:t>
            </a:r>
            <a:r>
              <a:rPr lang="lt-LT" altLang="lt-LT" sz="2000" b="1" dirty="0">
                <a:solidFill>
                  <a:srgbClr val="FF0000"/>
                </a:solidFill>
                <a:latin typeface="Times New Roman" pitchFamily="16" charset="0"/>
                <a:cs typeface="Times New Roman" pitchFamily="16" charset="0"/>
              </a:rPr>
              <a:t>visi </a:t>
            </a:r>
            <a:r>
              <a:rPr lang="lt-LT" altLang="lt-LT" sz="2000" b="1" dirty="0">
                <a:solidFill>
                  <a:schemeClr val="accent5">
                    <a:lumMod val="75000"/>
                  </a:schemeClr>
                </a:solidFill>
                <a:latin typeface="Times New Roman" pitchFamily="16" charset="0"/>
                <a:cs typeface="Times New Roman" pitchFamily="16" charset="0"/>
              </a:rPr>
              <a:t>statomi modernizuojami pastatai.</a:t>
            </a:r>
          </a:p>
        </p:txBody>
      </p:sp>
      <p:pic>
        <p:nvPicPr>
          <p:cNvPr id="174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459" y="116631"/>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3960887"/>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8">
                                            <p:txEl>
                                              <p:pRg st="0" end="0"/>
                                            </p:txEl>
                                          </p:spTgt>
                                        </p:tgtEl>
                                        <p:attrNameLst>
                                          <p:attrName>style.visibility</p:attrName>
                                        </p:attrNameLst>
                                      </p:cBhvr>
                                      <p:to>
                                        <p:strVal val="visible"/>
                                      </p:to>
                                    </p:set>
                                    <p:animEffect transition="in" filter="fade">
                                      <p:cBhvr>
                                        <p:cTn id="7" dur="2000"/>
                                        <p:tgtEl>
                                          <p:spTgt spid="40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98">
                                            <p:txEl>
                                              <p:pRg st="1" end="1"/>
                                            </p:txEl>
                                          </p:spTgt>
                                        </p:tgtEl>
                                        <p:attrNameLst>
                                          <p:attrName>style.visibility</p:attrName>
                                        </p:attrNameLst>
                                      </p:cBhvr>
                                      <p:to>
                                        <p:strVal val="visible"/>
                                      </p:to>
                                    </p:set>
                                    <p:animEffect transition="in" filter="fade">
                                      <p:cBhvr>
                                        <p:cTn id="12" dur="2000"/>
                                        <p:tgtEl>
                                          <p:spTgt spid="40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098">
                                            <p:txEl>
                                              <p:pRg st="2" end="2"/>
                                            </p:txEl>
                                          </p:spTgt>
                                        </p:tgtEl>
                                        <p:attrNameLst>
                                          <p:attrName>style.visibility</p:attrName>
                                        </p:attrNameLst>
                                      </p:cBhvr>
                                      <p:to>
                                        <p:strVal val="visible"/>
                                      </p:to>
                                    </p:set>
                                    <p:animEffect transition="in" filter="fade">
                                      <p:cBhvr>
                                        <p:cTn id="17" dur="2000"/>
                                        <p:tgtEl>
                                          <p:spTgt spid="409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t-LT" sz="2400" b="1" dirty="0">
                <a:solidFill>
                  <a:schemeClr val="accent5">
                    <a:lumMod val="75000"/>
                  </a:schemeClr>
                </a:solidFill>
                <a:latin typeface="Times New Roman" panose="02020603050405020304" pitchFamily="18" charset="0"/>
                <a:cs typeface="Times New Roman" panose="02020603050405020304" pitchFamily="18" charset="0"/>
              </a:rPr>
              <a:t>STATYBOS VALSTYBINĖ PRIEŽIŪRA</a:t>
            </a:r>
            <a:endParaRPr lang="lt-LT" sz="2400" dirty="0"/>
          </a:p>
        </p:txBody>
      </p:sp>
      <p:sp>
        <p:nvSpPr>
          <p:cNvPr id="3" name="Content Placeholder 2"/>
          <p:cNvSpPr>
            <a:spLocks noGrp="1"/>
          </p:cNvSpPr>
          <p:nvPr>
            <p:ph idx="1"/>
          </p:nvPr>
        </p:nvSpPr>
        <p:spPr/>
        <p:txBody>
          <a:bodyPr/>
          <a:lstStyle/>
          <a:p>
            <a:pPr marL="0" indent="0" algn="ctr">
              <a:buNone/>
            </a:pPr>
            <a:endParaRPr lang="lt-LT" b="1" dirty="0" smtClean="0">
              <a:latin typeface="Times New Roman" panose="02020603050405020304" pitchFamily="18" charset="0"/>
              <a:cs typeface="Times New Roman" panose="02020603050405020304" pitchFamily="18" charset="0"/>
            </a:endParaRPr>
          </a:p>
          <a:p>
            <a:pPr marL="0" indent="0" algn="ctr">
              <a:buNone/>
            </a:pPr>
            <a:endParaRPr lang="lt-LT" b="1" dirty="0">
              <a:latin typeface="Times New Roman" panose="02020603050405020304" pitchFamily="18" charset="0"/>
              <a:cs typeface="Times New Roman" panose="02020603050405020304" pitchFamily="18" charset="0"/>
            </a:endParaRPr>
          </a:p>
          <a:p>
            <a:pPr marL="0" indent="0" algn="ctr">
              <a:buNone/>
            </a:pPr>
            <a:r>
              <a:rPr lang="lt-LT" b="1" dirty="0" smtClean="0">
                <a:solidFill>
                  <a:schemeClr val="accent5">
                    <a:lumMod val="75000"/>
                  </a:schemeClr>
                </a:solidFill>
                <a:latin typeface="Times New Roman" panose="02020603050405020304" pitchFamily="18" charset="0"/>
                <a:cs typeface="Times New Roman" panose="02020603050405020304" pitchFamily="18" charset="0"/>
              </a:rPr>
              <a:t>PATIKRINIMŲ METU NUSTATYTŲ TRŪKUMŲ PAVYZDŽIAI</a:t>
            </a:r>
            <a:endParaRPr lang="lt-LT" b="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385" y="328352"/>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49247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pPr algn="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PROJEKTAVIMO TRŪK</a:t>
            </a:r>
            <a:r>
              <a:rPr lang="lt-LT" sz="2400" dirty="0" smtClean="0">
                <a:solidFill>
                  <a:schemeClr val="accent5">
                    <a:lumMod val="75000"/>
                  </a:schemeClr>
                </a:solidFill>
                <a:latin typeface="Times New Roman" panose="02020603050405020304" pitchFamily="18" charset="0"/>
                <a:cs typeface="Times New Roman" panose="02020603050405020304" pitchFamily="18" charset="0"/>
              </a:rPr>
              <a:t>UMAI</a:t>
            </a:r>
            <a:endParaRPr lang="lt-LT" sz="2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196752"/>
            <a:ext cx="8229600" cy="4929411"/>
          </a:xfrm>
        </p:spPr>
        <p:txBody>
          <a:bodyPr>
            <a:normAutofit fontScale="92500" lnSpcReduction="20000"/>
          </a:bodyPr>
          <a:lstStyle/>
          <a:p>
            <a:pPr marL="0" indent="0" algn="r">
              <a:buNone/>
            </a:pPr>
            <a:r>
              <a:rPr lang="lt-LT" sz="2400" b="1" dirty="0" smtClean="0">
                <a:solidFill>
                  <a:srgbClr val="FF0000"/>
                </a:solidFill>
                <a:latin typeface="Times New Roman" panose="02020603050405020304" pitchFamily="18" charset="0"/>
                <a:cs typeface="Times New Roman" panose="02020603050405020304" pitchFamily="18" charset="0"/>
              </a:rPr>
              <a:t>PROJEKTAVIMO KAIDOS – KELIAS Į STATYBOS BROKĄ</a:t>
            </a:r>
          </a:p>
          <a:p>
            <a:pPr marL="0" indent="0" algn="r">
              <a:buNone/>
            </a:pPr>
            <a:endParaRPr lang="lt-LT" sz="2400" dirty="0" smtClean="0">
              <a:solidFill>
                <a:schemeClr val="accent5">
                  <a:lumMod val="75000"/>
                </a:schemeClr>
              </a:solidFill>
              <a:latin typeface="Times New Roman" panose="02020603050405020304" pitchFamily="18" charset="0"/>
              <a:cs typeface="Times New Roman" panose="02020603050405020304" pitchFamily="18" charset="0"/>
            </a:endParaRPr>
          </a:p>
          <a:p>
            <a:pPr marL="0" indent="0" algn="r">
              <a:buNone/>
            </a:pPr>
            <a:r>
              <a:rPr lang="lt-LT" sz="2400" dirty="0" smtClean="0">
                <a:solidFill>
                  <a:schemeClr val="accent5">
                    <a:lumMod val="75000"/>
                  </a:schemeClr>
                </a:solidFill>
                <a:latin typeface="Times New Roman" panose="02020603050405020304" pitchFamily="18" charset="0"/>
                <a:cs typeface="Times New Roman" panose="02020603050405020304" pitchFamily="18" charset="0"/>
              </a:rPr>
              <a:t>DAŽNIAUSIAI PASITAIKANČIOS PROJEKTAVIMO KLAIDOS:</a:t>
            </a:r>
          </a:p>
          <a:p>
            <a:pPr marL="0" indent="0" algn="r">
              <a:buNone/>
            </a:pPr>
            <a:r>
              <a:rPr lang="lt-LT" sz="2200" b="1" dirty="0" smtClean="0">
                <a:latin typeface="Times New Roman" panose="02020603050405020304" pitchFamily="18" charset="0"/>
                <a:cs typeface="Times New Roman" panose="02020603050405020304" pitchFamily="18" charset="0"/>
              </a:rPr>
              <a:t>NEPAKANKAMAS REIKIAMŲ MAZGŲ DETALIZAVIMAS, PVZ.: </a:t>
            </a:r>
          </a:p>
          <a:p>
            <a:pPr marL="0" indent="0" algn="r">
              <a:buNone/>
            </a:pPr>
            <a:r>
              <a:rPr lang="lt-LT" sz="2200" dirty="0" smtClean="0">
                <a:latin typeface="Times New Roman" panose="02020603050405020304" pitchFamily="18" charset="0"/>
                <a:cs typeface="Times New Roman" panose="02020603050405020304" pitchFamily="18" charset="0"/>
              </a:rPr>
              <a:t>NENURODOMI PARAPETŲ AUKŠČIAI; NEPATEIKTI IŠORINIŲ PALANGIŲ APSKARDINIMO; LAUKO DURŲ TVIRTINIMO; ANGOKRAŠČIŲ ŠILTINIMO; PERDANGOS ŠILTINIMO SLUOKSNIŲ  VĖDINIMO; KARNIZO ŠILTINIMO IR KT. MAZGAI.</a:t>
            </a:r>
          </a:p>
          <a:p>
            <a:pPr marL="0" indent="0" algn="r">
              <a:buNone/>
            </a:pPr>
            <a:r>
              <a:rPr lang="lt-LT" sz="2200" b="1" dirty="0" smtClean="0">
                <a:latin typeface="Times New Roman" panose="02020603050405020304" pitchFamily="18" charset="0"/>
                <a:cs typeface="Times New Roman" panose="02020603050405020304" pitchFamily="18" charset="0"/>
              </a:rPr>
              <a:t>NENUMATYTAS SUSIDĖVĖJUSIŲ STOGO LAIKANČIŲ KONSTRUKCIJŲ SUSTIPRINIMAS / PAKEITIMAS, NUSPRENDUS KEISTI STOGO DANGĄ.</a:t>
            </a:r>
          </a:p>
          <a:p>
            <a:pPr marL="0" indent="0" algn="r">
              <a:buNone/>
            </a:pPr>
            <a:r>
              <a:rPr lang="lt-LT" sz="2200" b="1" dirty="0" smtClean="0">
                <a:latin typeface="Times New Roman" panose="02020603050405020304" pitchFamily="18" charset="0"/>
                <a:cs typeface="Times New Roman" panose="02020603050405020304" pitchFamily="18" charset="0"/>
              </a:rPr>
              <a:t>NEATSIŽVELGIAMA Į PASTATŲ FAKTINĘ IŠVAIZDĄ, PVZ.:</a:t>
            </a:r>
          </a:p>
          <a:p>
            <a:pPr marL="0" indent="0" algn="r">
              <a:buNone/>
            </a:pPr>
            <a:r>
              <a:rPr lang="lt-LT" sz="2200" dirty="0" smtClean="0">
                <a:latin typeface="Times New Roman" panose="02020603050405020304" pitchFamily="18" charset="0"/>
                <a:cs typeface="Times New Roman" panose="02020603050405020304" pitchFamily="18" charset="0"/>
              </a:rPr>
              <a:t> (BALKONŲ STIKLINIMAS; STOGO IŠVAIZDA).</a:t>
            </a:r>
          </a:p>
          <a:p>
            <a:pPr marL="0" indent="0" algn="r">
              <a:buNone/>
            </a:pPr>
            <a:r>
              <a:rPr lang="lt-LT" sz="2200" b="1" dirty="0" smtClean="0">
                <a:latin typeface="Times New Roman" panose="02020603050405020304" pitchFamily="18" charset="0"/>
                <a:cs typeface="Times New Roman" panose="02020603050405020304" pitchFamily="18" charset="0"/>
              </a:rPr>
              <a:t>PRIEŠTARAVIMAI PROJEKTE, PVZ.:</a:t>
            </a:r>
          </a:p>
          <a:p>
            <a:pPr marL="0" indent="0" algn="r">
              <a:buNone/>
            </a:pPr>
            <a:r>
              <a:rPr lang="lt-LT" sz="2200" dirty="0" smtClean="0">
                <a:latin typeface="Times New Roman" panose="02020603050405020304" pitchFamily="18" charset="0"/>
                <a:cs typeface="Times New Roman" panose="02020603050405020304" pitchFamily="18" charset="0"/>
              </a:rPr>
              <a:t>PAGAL AIŠKINAMĄJĮ RAŠTĄ BALKONAI STIKLINAMI, O FASADO BRĖŽINIUOSE IR TECHNINĖSE SPECIFIKACIJOSE  TAI NENUMATYTA.</a:t>
            </a:r>
            <a:endParaRPr lang="lt-LT" sz="2200"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32656"/>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62227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Edvardas\Desktop\SIUNTIMUI FOTO\DSC05490.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04800"/>
            <a:ext cx="8229599" cy="6172199"/>
          </a:xfrm>
          <a:prstGeom prst="rect">
            <a:avLst/>
          </a:prstGeom>
          <a:noFill/>
          <a:ln>
            <a:noFill/>
          </a:ln>
        </p:spPr>
      </p:pic>
      <p:sp>
        <p:nvSpPr>
          <p:cNvPr id="3" name="Rectangle 2"/>
          <p:cNvSpPr/>
          <p:nvPr/>
        </p:nvSpPr>
        <p:spPr>
          <a:xfrm>
            <a:off x="914400" y="5911334"/>
            <a:ext cx="3211135" cy="369332"/>
          </a:xfrm>
          <a:prstGeom prst="rect">
            <a:avLst/>
          </a:prstGeom>
        </p:spPr>
        <p:txBody>
          <a:bodyPr wrap="none">
            <a:spAutoFit/>
          </a:bodyPr>
          <a:lstStyle/>
          <a:p>
            <a:r>
              <a:rPr lang="en-US" b="1" dirty="0" err="1" smtClean="0">
                <a:solidFill>
                  <a:srgbClr val="FFFF00"/>
                </a:solidFill>
              </a:rPr>
              <a:t>Šlaitinio</a:t>
            </a:r>
            <a:r>
              <a:rPr lang="en-US" b="1" dirty="0" smtClean="0">
                <a:solidFill>
                  <a:srgbClr val="FFFF00"/>
                </a:solidFill>
              </a:rPr>
              <a:t> </a:t>
            </a:r>
            <a:r>
              <a:rPr lang="en-US" b="1" dirty="0" err="1">
                <a:solidFill>
                  <a:srgbClr val="FFFF00"/>
                </a:solidFill>
              </a:rPr>
              <a:t>stogo</a:t>
            </a:r>
            <a:r>
              <a:rPr lang="en-US" b="1" dirty="0">
                <a:solidFill>
                  <a:srgbClr val="FFFF00"/>
                </a:solidFill>
              </a:rPr>
              <a:t> „</a:t>
            </a:r>
            <a:r>
              <a:rPr lang="en-US" b="1" dirty="0" err="1">
                <a:solidFill>
                  <a:srgbClr val="FFFF00"/>
                </a:solidFill>
              </a:rPr>
              <a:t>renovacija</a:t>
            </a:r>
            <a:r>
              <a:rPr lang="en-US" b="1" dirty="0">
                <a:solidFill>
                  <a:srgbClr val="FFFF00"/>
                </a:solidFill>
              </a:rPr>
              <a:t>“</a:t>
            </a:r>
          </a:p>
        </p:txBody>
      </p:sp>
    </p:spTree>
    <p:extLst>
      <p:ext uri="{BB962C8B-B14F-4D97-AF65-F5344CB8AC3E}">
        <p14:creationId xmlns:p14="http://schemas.microsoft.com/office/powerpoint/2010/main" val="7778216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Edvardas\Desktop\SIUNTIMUI FOTO\DSC0549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 y="381000"/>
            <a:ext cx="8686800" cy="6324599"/>
          </a:xfrm>
          <a:prstGeom prst="rect">
            <a:avLst/>
          </a:prstGeom>
          <a:noFill/>
          <a:ln>
            <a:noFill/>
          </a:ln>
        </p:spPr>
      </p:pic>
      <p:sp>
        <p:nvSpPr>
          <p:cNvPr id="3" name="Rectangle 2"/>
          <p:cNvSpPr/>
          <p:nvPr/>
        </p:nvSpPr>
        <p:spPr>
          <a:xfrm>
            <a:off x="457200" y="6096000"/>
            <a:ext cx="3211135" cy="369332"/>
          </a:xfrm>
          <a:prstGeom prst="rect">
            <a:avLst/>
          </a:prstGeom>
        </p:spPr>
        <p:txBody>
          <a:bodyPr wrap="none">
            <a:spAutoFit/>
          </a:bodyPr>
          <a:lstStyle/>
          <a:p>
            <a:r>
              <a:rPr lang="en-US" b="1" dirty="0" err="1" smtClean="0">
                <a:solidFill>
                  <a:srgbClr val="FFFF00"/>
                </a:solidFill>
              </a:rPr>
              <a:t>Šlaitinio</a:t>
            </a:r>
            <a:r>
              <a:rPr lang="en-US" b="1" dirty="0" smtClean="0">
                <a:solidFill>
                  <a:srgbClr val="FFFF00"/>
                </a:solidFill>
              </a:rPr>
              <a:t> </a:t>
            </a:r>
            <a:r>
              <a:rPr lang="en-US" b="1" dirty="0" err="1">
                <a:solidFill>
                  <a:srgbClr val="FFFF00"/>
                </a:solidFill>
              </a:rPr>
              <a:t>stogo</a:t>
            </a:r>
            <a:r>
              <a:rPr lang="en-US" b="1" dirty="0">
                <a:solidFill>
                  <a:srgbClr val="FFFF00"/>
                </a:solidFill>
              </a:rPr>
              <a:t> „</a:t>
            </a:r>
            <a:r>
              <a:rPr lang="en-US" b="1" dirty="0" err="1">
                <a:solidFill>
                  <a:srgbClr val="FFFF00"/>
                </a:solidFill>
              </a:rPr>
              <a:t>renovacija</a:t>
            </a:r>
            <a:r>
              <a:rPr lang="en-US" b="1" dirty="0">
                <a:solidFill>
                  <a:srgbClr val="FFFF00"/>
                </a:solidFill>
              </a:rPr>
              <a:t>“</a:t>
            </a:r>
          </a:p>
        </p:txBody>
      </p:sp>
    </p:spTree>
    <p:extLst>
      <p:ext uri="{BB962C8B-B14F-4D97-AF65-F5344CB8AC3E}">
        <p14:creationId xmlns:p14="http://schemas.microsoft.com/office/powerpoint/2010/main" val="42478404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t-LT" sz="2400" dirty="0" smtClean="0">
                <a:solidFill>
                  <a:schemeClr val="accent5">
                    <a:lumMod val="75000"/>
                  </a:schemeClr>
                </a:solidFill>
                <a:latin typeface="Times New Roman" panose="02020603050405020304" pitchFamily="18" charset="0"/>
                <a:cs typeface="Times New Roman" panose="02020603050405020304" pitchFamily="18" charset="0"/>
              </a:rPr>
              <a:t>PROJEKTAVIMO TRŪKUMŲ PREVENCIJA</a:t>
            </a:r>
            <a:endParaRPr lang="lt-LT" sz="2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r">
              <a:buNone/>
            </a:pPr>
            <a:r>
              <a:rPr lang="lt-LT" sz="2000" dirty="0" smtClean="0">
                <a:solidFill>
                  <a:schemeClr val="accent5">
                    <a:lumMod val="75000"/>
                  </a:schemeClr>
                </a:solidFill>
                <a:latin typeface="Times New Roman" panose="02020603050405020304" pitchFamily="18" charset="0"/>
                <a:cs typeface="Times New Roman" panose="02020603050405020304" pitchFamily="18" charset="0"/>
              </a:rPr>
              <a:t>STATINIO STATYBOS TECHNINIS PRIEŽIŪRĖTOJAS </a:t>
            </a:r>
            <a:r>
              <a:rPr lang="en-AU" sz="2000" dirty="0" smtClean="0">
                <a:latin typeface="Times New Roman" panose="02020603050405020304" pitchFamily="18" charset="0"/>
                <a:cs typeface="Times New Roman" panose="02020603050405020304" pitchFamily="18" charset="0"/>
              </a:rPr>
              <a:t>SUŽINOJ</a:t>
            </a:r>
            <a:r>
              <a:rPr lang="lt-LT" sz="2000" dirty="0" smtClean="0">
                <a:latin typeface="Times New Roman" panose="02020603050405020304" pitchFamily="18" charset="0"/>
                <a:cs typeface="Times New Roman" panose="02020603050405020304" pitchFamily="18" charset="0"/>
              </a:rPr>
              <a:t>ĘS</a:t>
            </a:r>
            <a:r>
              <a:rPr lang="en-AU" sz="2000" dirty="0" smtClean="0">
                <a:latin typeface="Times New Roman" panose="02020603050405020304" pitchFamily="18" charset="0"/>
                <a:cs typeface="Times New Roman" panose="02020603050405020304" pitchFamily="18" charset="0"/>
              </a:rPr>
              <a:t>, KAD STATINIO PROJEKTO SPRENDINIAI NEATITINKA FAKTIŠKŲ STATYBOS SĄLYGŲ ARBA DĖL KITŲ PRIEŽASČIŲ NEGALI BŪTI REALIZUOJAMI, KREIPIASI Į STATYTOJĄ (UŽSAKOVĄ), O, JAM PAVEDUS, – Į STATINIO PROJEKTUOTOJĄ DĖL PROJEKTINIŲ SPRENDINIŲ KOREGAVIMO</a:t>
            </a:r>
            <a:r>
              <a:rPr lang="lt-LT" sz="2000" dirty="0" smtClean="0">
                <a:latin typeface="Times New Roman" panose="02020603050405020304" pitchFamily="18" charset="0"/>
                <a:cs typeface="Times New Roman" panose="02020603050405020304" pitchFamily="18" charset="0"/>
              </a:rPr>
              <a:t> (</a:t>
            </a:r>
            <a:r>
              <a:rPr lang="en-AU" sz="2000" dirty="0">
                <a:latin typeface="Times New Roman" panose="02020603050405020304" pitchFamily="18" charset="0"/>
                <a:cs typeface="Times New Roman" panose="02020603050405020304" pitchFamily="18" charset="0"/>
              </a:rPr>
              <a:t>STR </a:t>
            </a:r>
            <a:r>
              <a:rPr lang="en-AU" sz="2000" dirty="0" smtClean="0">
                <a:latin typeface="Times New Roman" panose="02020603050405020304" pitchFamily="18" charset="0"/>
                <a:cs typeface="Times New Roman" panose="02020603050405020304" pitchFamily="18" charset="0"/>
              </a:rPr>
              <a:t>1.09.05:2002</a:t>
            </a:r>
            <a:r>
              <a:rPr lang="lt-LT" sz="2000" dirty="0" smtClean="0">
                <a:latin typeface="Times New Roman" panose="02020603050405020304" pitchFamily="18" charset="0"/>
                <a:cs typeface="Times New Roman" panose="02020603050405020304" pitchFamily="18" charset="0"/>
              </a:rPr>
              <a:t> „STATINIO STATYBOS TECHNINĖ PRIEŽIŪRA 33.10. PUNKTAS)</a:t>
            </a:r>
          </a:p>
          <a:p>
            <a:pPr marL="0" indent="0" algn="r">
              <a:buNone/>
            </a:pPr>
            <a:endParaRPr lang="lt-LT" sz="2000" dirty="0">
              <a:latin typeface="Times New Roman" panose="02020603050405020304" pitchFamily="18" charset="0"/>
              <a:cs typeface="Times New Roman" panose="02020603050405020304" pitchFamily="18" charset="0"/>
            </a:endParaRPr>
          </a:p>
          <a:p>
            <a:pPr marL="0" indent="0" algn="r">
              <a:buNone/>
            </a:pPr>
            <a:r>
              <a:rPr lang="lt-LT" sz="2000" b="1" dirty="0" smtClean="0">
                <a:solidFill>
                  <a:schemeClr val="accent5">
                    <a:lumMod val="75000"/>
                  </a:schemeClr>
                </a:solidFill>
                <a:latin typeface="Times New Roman" panose="02020603050405020304" pitchFamily="18" charset="0"/>
                <a:cs typeface="Times New Roman" panose="02020603050405020304" pitchFamily="18" charset="0"/>
              </a:rPr>
              <a:t>VTPSI SKIRIA DAUG DĖMESIO STATYBOS TECHNINIŲ PRIŽIŪRĖTOJŲ VEIKLOS PRIEŽIŪRAI</a:t>
            </a:r>
          </a:p>
          <a:p>
            <a:pPr marL="0" indent="0" algn="r">
              <a:spcBef>
                <a:spcPts val="0"/>
              </a:spcBef>
              <a:buNone/>
            </a:pPr>
            <a:r>
              <a:rPr lang="lt-LT" sz="2000" b="1" dirty="0">
                <a:solidFill>
                  <a:schemeClr val="accent5">
                    <a:lumMod val="75000"/>
                  </a:schemeClr>
                </a:solidFill>
                <a:latin typeface="Times New Roman" panose="02020603050405020304" pitchFamily="18" charset="0"/>
                <a:cs typeface="Times New Roman" panose="02020603050405020304" pitchFamily="18" charset="0"/>
              </a:rPr>
              <a:t>INSPEKCIJOS PAREIGŪN</a:t>
            </a:r>
            <a:r>
              <a:rPr lang="en-US" sz="2000" b="1" dirty="0" smtClean="0">
                <a:solidFill>
                  <a:schemeClr val="accent5">
                    <a:lumMod val="75000"/>
                  </a:schemeClr>
                </a:solidFill>
                <a:latin typeface="Times New Roman" panose="02020603050405020304" pitchFamily="18" charset="0"/>
                <a:cs typeface="Times New Roman" panose="02020603050405020304" pitchFamily="18" charset="0"/>
              </a:rPr>
              <a:t>AMS</a:t>
            </a:r>
            <a:r>
              <a:rPr lang="lt-LT" sz="2000" b="1" dirty="0" smtClean="0">
                <a:solidFill>
                  <a:schemeClr val="accent5">
                    <a:lumMod val="75000"/>
                  </a:schemeClr>
                </a:solidFill>
                <a:latin typeface="Times New Roman" panose="02020603050405020304" pitchFamily="18" charset="0"/>
                <a:cs typeface="Times New Roman" panose="02020603050405020304" pitchFamily="18" charset="0"/>
              </a:rPr>
              <a:t> PAREIKALAVUS</a:t>
            </a:r>
            <a:r>
              <a:rPr lang="lt-LT" sz="2000" b="1" dirty="0">
                <a:solidFill>
                  <a:schemeClr val="accent5">
                    <a:lumMod val="75000"/>
                  </a:schemeClr>
                </a:solidFill>
                <a:latin typeface="Times New Roman" panose="02020603050405020304" pitchFamily="18" charset="0"/>
                <a:cs typeface="Times New Roman" panose="02020603050405020304" pitchFamily="18" charset="0"/>
              </a:rPr>
              <a:t>, </a:t>
            </a:r>
            <a:r>
              <a:rPr lang="lt-LT" sz="2000" b="1" dirty="0" smtClean="0">
                <a:solidFill>
                  <a:schemeClr val="accent5">
                    <a:lumMod val="75000"/>
                  </a:schemeClr>
                </a:solidFill>
                <a:latin typeface="Times New Roman" panose="02020603050405020304" pitchFamily="18" charset="0"/>
                <a:cs typeface="Times New Roman" panose="02020603050405020304" pitchFamily="18" charset="0"/>
              </a:rPr>
              <a:t>TRŪKUMAI DAŽNIAUSIAI </a:t>
            </a:r>
            <a:r>
              <a:rPr lang="lt-LT" sz="2000" b="1" dirty="0" smtClean="0">
                <a:solidFill>
                  <a:srgbClr val="FF0000"/>
                </a:solidFill>
                <a:latin typeface="Times New Roman" panose="02020603050405020304" pitchFamily="18" charset="0"/>
                <a:cs typeface="Times New Roman" panose="02020603050405020304" pitchFamily="18" charset="0"/>
              </a:rPr>
              <a:t>NEDELSIANT </a:t>
            </a:r>
            <a:r>
              <a:rPr lang="lt-LT" sz="2000" b="1" dirty="0" smtClean="0">
                <a:solidFill>
                  <a:schemeClr val="accent5">
                    <a:lumMod val="75000"/>
                  </a:schemeClr>
                </a:solidFill>
                <a:latin typeface="Times New Roman" panose="02020603050405020304" pitchFamily="18" charset="0"/>
                <a:cs typeface="Times New Roman" panose="02020603050405020304" pitchFamily="18" charset="0"/>
              </a:rPr>
              <a:t>PAŠALINAMI</a:t>
            </a:r>
            <a:endParaRPr lang="lt-LT" sz="2000" b="1" dirty="0">
              <a:solidFill>
                <a:schemeClr val="accent5">
                  <a:lumMod val="75000"/>
                </a:schemeClr>
              </a:solidFill>
              <a:latin typeface="Times New Roman" panose="02020603050405020304" pitchFamily="18" charset="0"/>
              <a:cs typeface="Times New Roman" panose="02020603050405020304" pitchFamily="18" charset="0"/>
            </a:endParaRPr>
          </a:p>
          <a:p>
            <a:pPr marL="0" indent="0" algn="r">
              <a:buNone/>
            </a:pPr>
            <a:endParaRPr lang="lt-LT" sz="2000" dirty="0">
              <a:latin typeface="Times New Roman" panose="02020603050405020304" pitchFamily="18" charset="0"/>
              <a:cs typeface="Times New Roman" panose="02020603050405020304"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32656"/>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72074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234480" cy="922114"/>
          </a:xfrm>
        </p:spPr>
        <p:txBody>
          <a:bodyPr/>
          <a:lstStyle/>
          <a:p>
            <a:endParaRPr lang="lt-LT" dirty="0"/>
          </a:p>
        </p:txBody>
      </p:sp>
      <p:sp>
        <p:nvSpPr>
          <p:cNvPr id="3" name="Content Placeholder 2"/>
          <p:cNvSpPr>
            <a:spLocks noGrp="1"/>
          </p:cNvSpPr>
          <p:nvPr>
            <p:ph idx="1"/>
          </p:nvPr>
        </p:nvSpPr>
        <p:spPr/>
        <p:txBody>
          <a:bodyPr/>
          <a:lstStyle/>
          <a:p>
            <a:pPr marL="0" indent="0" algn="ctr">
              <a:buNone/>
            </a:pPr>
            <a:endParaRPr lang="lt-LT" b="1" dirty="0" smtClean="0">
              <a:solidFill>
                <a:schemeClr val="accent5">
                  <a:lumMod val="75000"/>
                </a:schemeClr>
              </a:solidFill>
              <a:latin typeface="Times New Roman" panose="02020603050405020304" pitchFamily="18" charset="0"/>
              <a:cs typeface="Times New Roman" panose="02020603050405020304" pitchFamily="18" charset="0"/>
            </a:endParaRPr>
          </a:p>
          <a:p>
            <a:pPr marL="0" indent="0" algn="ctr">
              <a:buNone/>
            </a:pPr>
            <a:endParaRPr lang="lt-LT" b="1" dirty="0">
              <a:solidFill>
                <a:schemeClr val="accent5">
                  <a:lumMod val="75000"/>
                </a:schemeClr>
              </a:solidFill>
              <a:latin typeface="Times New Roman" panose="02020603050405020304" pitchFamily="18" charset="0"/>
              <a:cs typeface="Times New Roman" panose="02020603050405020304" pitchFamily="18" charset="0"/>
            </a:endParaRPr>
          </a:p>
          <a:p>
            <a:pPr marL="0" indent="0" algn="ctr">
              <a:buNone/>
            </a:pPr>
            <a:r>
              <a:rPr lang="lt-LT" b="1" dirty="0" smtClean="0">
                <a:solidFill>
                  <a:schemeClr val="accent5">
                    <a:lumMod val="75000"/>
                  </a:schemeClr>
                </a:solidFill>
                <a:latin typeface="Times New Roman" panose="02020603050405020304" pitchFamily="18" charset="0"/>
                <a:cs typeface="Times New Roman" panose="02020603050405020304" pitchFamily="18" charset="0"/>
              </a:rPr>
              <a:t>PROJEKTAVIMO TRŪKUMŲ PASĖKMIŲ PAVYZDŽIAI</a:t>
            </a:r>
            <a:endParaRPr lang="lt-LT" b="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404664"/>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1721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695216997"/>
              </p:ext>
            </p:extLst>
          </p:nvPr>
        </p:nvGraphicFramePr>
        <p:xfrm>
          <a:off x="685800" y="228600"/>
          <a:ext cx="6705600" cy="6267024"/>
        </p:xfrm>
        <a:graphic>
          <a:graphicData uri="http://schemas.openxmlformats.org/presentationml/2006/ole">
            <mc:AlternateContent xmlns:mc="http://schemas.openxmlformats.org/markup-compatibility/2006">
              <mc:Choice xmlns:v="urn:schemas-microsoft-com:vml" Requires="v">
                <p:oleObj spid="_x0000_s3131" r:id="rId4" imgW="9220200" imgH="5143500" progId="AutoCAD.Drawing.17">
                  <p:embed/>
                </p:oleObj>
              </mc:Choice>
              <mc:Fallback>
                <p:oleObj r:id="rId4" imgW="9220200" imgH="5143500" progId="AutoCAD.Drawing.1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18968" t="18207" r="54021" b="23914"/>
                      <a:stretch>
                        <a:fillRect/>
                      </a:stretch>
                    </p:blipFill>
                    <p:spPr bwMode="auto">
                      <a:xfrm>
                        <a:off x="685800" y="228600"/>
                        <a:ext cx="6705600" cy="6267024"/>
                      </a:xfrm>
                      <a:prstGeom prst="rect">
                        <a:avLst/>
                      </a:prstGeom>
                      <a:noFill/>
                    </p:spPr>
                  </p:pic>
                </p:oleObj>
              </mc:Fallback>
            </mc:AlternateContent>
          </a:graphicData>
        </a:graphic>
      </p:graphicFrame>
      <p:sp>
        <p:nvSpPr>
          <p:cNvPr id="6" name="Rectangle 5"/>
          <p:cNvSpPr/>
          <p:nvPr/>
        </p:nvSpPr>
        <p:spPr>
          <a:xfrm>
            <a:off x="4343400" y="2286000"/>
            <a:ext cx="1152880" cy="369332"/>
          </a:xfrm>
          <a:prstGeom prst="rect">
            <a:avLst/>
          </a:prstGeom>
        </p:spPr>
        <p:txBody>
          <a:bodyPr wrap="none">
            <a:spAutoFit/>
          </a:bodyPr>
          <a:lstStyle/>
          <a:p>
            <a:r>
              <a:rPr lang="en-US" dirty="0"/>
              <a:t>&gt;300 mm</a:t>
            </a:r>
          </a:p>
        </p:txBody>
      </p:sp>
      <p:sp>
        <p:nvSpPr>
          <p:cNvPr id="7" name="Rectangle 6"/>
          <p:cNvSpPr/>
          <p:nvPr/>
        </p:nvSpPr>
        <p:spPr>
          <a:xfrm>
            <a:off x="4343400" y="5486400"/>
            <a:ext cx="1152880" cy="369332"/>
          </a:xfrm>
          <a:prstGeom prst="rect">
            <a:avLst/>
          </a:prstGeom>
        </p:spPr>
        <p:txBody>
          <a:bodyPr wrap="none">
            <a:spAutoFit/>
          </a:bodyPr>
          <a:lstStyle/>
          <a:p>
            <a:r>
              <a:rPr lang="en-US" dirty="0"/>
              <a:t>&gt;500 mm</a:t>
            </a:r>
          </a:p>
        </p:txBody>
      </p:sp>
      <p:sp>
        <p:nvSpPr>
          <p:cNvPr id="2" name="TextBox 1"/>
          <p:cNvSpPr txBox="1"/>
          <p:nvPr/>
        </p:nvSpPr>
        <p:spPr>
          <a:xfrm>
            <a:off x="7092280" y="980728"/>
            <a:ext cx="1656184" cy="1200329"/>
          </a:xfrm>
          <a:prstGeom prst="rect">
            <a:avLst/>
          </a:prstGeom>
          <a:noFill/>
        </p:spPr>
        <p:txBody>
          <a:bodyPr wrap="square" rtlCol="0">
            <a:spAutoFit/>
          </a:bodyPr>
          <a:lstStyle/>
          <a:p>
            <a:r>
              <a:rPr lang="lt-LT" dirty="0" smtClean="0">
                <a:latin typeface="Times New Roman" panose="02020603050405020304" pitchFamily="18" charset="0"/>
                <a:cs typeface="Times New Roman" panose="02020603050405020304" pitchFamily="18" charset="0"/>
              </a:rPr>
              <a:t>COKOLIO APŠILTINIMO SLUOKSNIO ĮGYLINIMAS</a:t>
            </a: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28401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8839200"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81000" y="5638800"/>
            <a:ext cx="5486400" cy="923330"/>
          </a:xfrm>
          <a:prstGeom prst="rect">
            <a:avLst/>
          </a:prstGeom>
        </p:spPr>
        <p:txBody>
          <a:bodyPr wrap="square">
            <a:spAutoFit/>
          </a:bodyPr>
          <a:lstStyle/>
          <a:p>
            <a:r>
              <a:rPr lang="lt-LT" b="1" dirty="0" smtClean="0"/>
              <a:t>Šiltinant </a:t>
            </a:r>
            <a:r>
              <a:rPr lang="lt-LT" b="1" dirty="0"/>
              <a:t>cokolį, šiltinimo sluoksnis turi būti įgilinamas į gruntą ne mažiau kaip 50 cm. Atsikasta apie 40 cm.</a:t>
            </a:r>
          </a:p>
        </p:txBody>
      </p:sp>
    </p:spTree>
    <p:extLst>
      <p:ext uri="{BB962C8B-B14F-4D97-AF65-F5344CB8AC3E}">
        <p14:creationId xmlns:p14="http://schemas.microsoft.com/office/powerpoint/2010/main" val="17580187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106098027"/>
              </p:ext>
            </p:extLst>
          </p:nvPr>
        </p:nvGraphicFramePr>
        <p:xfrm>
          <a:off x="971600" y="2730"/>
          <a:ext cx="6372225" cy="6383346"/>
        </p:xfrm>
        <a:graphic>
          <a:graphicData uri="http://schemas.openxmlformats.org/presentationml/2006/ole">
            <mc:AlternateContent xmlns:mc="http://schemas.openxmlformats.org/markup-compatibility/2006">
              <mc:Choice xmlns:v="urn:schemas-microsoft-com:vml" Requires="v">
                <p:oleObj spid="_x0000_s5179" r:id="rId4" imgW="9220200" imgH="5143500" progId="AutoCAD.Drawing.17">
                  <p:embed/>
                </p:oleObj>
              </mc:Choice>
              <mc:Fallback>
                <p:oleObj r:id="rId4" imgW="9220200" imgH="5143500" progId="AutoCAD.Drawing.17">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l="50134" t="40945" r="33255" b="29178"/>
                      <a:stretch>
                        <a:fillRect/>
                      </a:stretch>
                    </p:blipFill>
                    <p:spPr bwMode="auto">
                      <a:xfrm>
                        <a:off x="971600" y="2730"/>
                        <a:ext cx="6372225" cy="6383346"/>
                      </a:xfrm>
                      <a:prstGeom prst="rect">
                        <a:avLst/>
                      </a:prstGeom>
                      <a:noFill/>
                      <a:extLst/>
                    </p:spPr>
                  </p:pic>
                </p:oleObj>
              </mc:Fallback>
            </mc:AlternateContent>
          </a:graphicData>
        </a:graphic>
      </p:graphicFrame>
      <p:sp>
        <p:nvSpPr>
          <p:cNvPr id="4" name="TextBox 3"/>
          <p:cNvSpPr txBox="1"/>
          <p:nvPr/>
        </p:nvSpPr>
        <p:spPr>
          <a:xfrm>
            <a:off x="7020272" y="764704"/>
            <a:ext cx="1872208" cy="923330"/>
          </a:xfrm>
          <a:prstGeom prst="rect">
            <a:avLst/>
          </a:prstGeom>
          <a:noFill/>
        </p:spPr>
        <p:txBody>
          <a:bodyPr wrap="square" rtlCol="0">
            <a:spAutoFit/>
          </a:bodyPr>
          <a:lstStyle/>
          <a:p>
            <a:r>
              <a:rPr lang="lt-LT" dirty="0" smtClean="0">
                <a:latin typeface="Times New Roman" panose="02020603050405020304" pitchFamily="18" charset="0"/>
                <a:cs typeface="Times New Roman" panose="02020603050405020304" pitchFamily="18" charset="0"/>
              </a:rPr>
              <a:t>IŠORINIŲ PALANGIŲ SKARDINIMAS</a:t>
            </a: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17632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4" descr="palanges brokas 3"/>
          <p:cNvPicPr>
            <a:picLocks noGrp="1" noChangeAspect="1" noChangeArrowheads="1"/>
          </p:cNvPicPr>
          <p:nvPr>
            <p:ph idx="1"/>
          </p:nvPr>
        </p:nvPicPr>
        <p:blipFill>
          <a:blip r:embed="rId3"/>
          <a:stretch>
            <a:fillRect/>
          </a:stretch>
        </p:blipFill>
        <p:spPr bwMode="auto">
          <a:xfrm>
            <a:off x="35257" y="152400"/>
            <a:ext cx="8991600" cy="6550721"/>
          </a:xfrm>
          <a:prstGeom prst="rect">
            <a:avLst/>
          </a:prstGeom>
          <a:noFill/>
          <a:ln w="9525">
            <a:noFill/>
            <a:miter lim="800000"/>
            <a:headEnd/>
            <a:tailEnd/>
          </a:ln>
        </p:spPr>
      </p:pic>
      <p:sp>
        <p:nvSpPr>
          <p:cNvPr id="3" name="Rectangle 2"/>
          <p:cNvSpPr/>
          <p:nvPr/>
        </p:nvSpPr>
        <p:spPr>
          <a:xfrm>
            <a:off x="304800" y="5638800"/>
            <a:ext cx="4800600" cy="646331"/>
          </a:xfrm>
          <a:prstGeom prst="rect">
            <a:avLst/>
          </a:prstGeom>
        </p:spPr>
        <p:txBody>
          <a:bodyPr wrap="square">
            <a:spAutoFit/>
          </a:bodyPr>
          <a:lstStyle/>
          <a:p>
            <a:r>
              <a:rPr lang="lt-LT" b="1" dirty="0">
                <a:solidFill>
                  <a:srgbClr val="FFFF00"/>
                </a:solidFill>
              </a:rPr>
              <a:t>Skardinė palangė išlankstyta ir sumontuota ne pagal STR reikalavimus</a:t>
            </a:r>
            <a:endParaRPr lang="en-US" b="1" dirty="0">
              <a:solidFill>
                <a:srgbClr val="FFFF00"/>
              </a:solidFill>
            </a:endParaRPr>
          </a:p>
        </p:txBody>
      </p:sp>
    </p:spTree>
    <p:extLst>
      <p:ext uri="{BB962C8B-B14F-4D97-AF65-F5344CB8AC3E}">
        <p14:creationId xmlns:p14="http://schemas.microsoft.com/office/powerpoint/2010/main" val="32491291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76200"/>
            <a:ext cx="8686800" cy="7239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580112" y="548680"/>
            <a:ext cx="2952328" cy="923330"/>
          </a:xfrm>
          <a:prstGeom prst="rect">
            <a:avLst/>
          </a:prstGeom>
          <a:noFill/>
        </p:spPr>
        <p:txBody>
          <a:bodyPr wrap="square" rtlCol="0">
            <a:spAutoFit/>
          </a:bodyPr>
          <a:lstStyle/>
          <a:p>
            <a:r>
              <a:rPr lang="lt-LT" dirty="0" smtClean="0">
                <a:latin typeface="Times New Roman" panose="02020603050405020304" pitchFamily="18" charset="0"/>
                <a:cs typeface="Times New Roman" panose="02020603050405020304" pitchFamily="18" charset="0"/>
              </a:rPr>
              <a:t>STOGO SANDŪROS SU VERTIKALIAIS PAVIRŠIAIS MAZGAS</a:t>
            </a: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60277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2400" y="152400"/>
            <a:ext cx="8823278" cy="6617459"/>
          </a:xfrm>
        </p:spPr>
      </p:pic>
      <p:sp>
        <p:nvSpPr>
          <p:cNvPr id="3" name="Rectangle 2"/>
          <p:cNvSpPr/>
          <p:nvPr/>
        </p:nvSpPr>
        <p:spPr>
          <a:xfrm>
            <a:off x="685800" y="5105400"/>
            <a:ext cx="4876800" cy="1200329"/>
          </a:xfrm>
          <a:prstGeom prst="rect">
            <a:avLst/>
          </a:prstGeom>
        </p:spPr>
        <p:txBody>
          <a:bodyPr wrap="square">
            <a:spAutoFit/>
          </a:bodyPr>
          <a:lstStyle/>
          <a:p>
            <a:r>
              <a:rPr lang="lt-LT" b="1" dirty="0">
                <a:solidFill>
                  <a:srgbClr val="FFFF00"/>
                </a:solidFill>
              </a:rPr>
              <a:t>Hidroizoliacinė danga turi padengti besiribojančius vertikalius paviršius ne mažiau kaip 30 cm (STR). Nesilaikoma reikalavimo.</a:t>
            </a:r>
            <a:endParaRPr lang="en-US" b="1" dirty="0">
              <a:solidFill>
                <a:srgbClr val="FFFF00"/>
              </a:solidFill>
            </a:endParaRPr>
          </a:p>
        </p:txBody>
      </p:sp>
    </p:spTree>
    <p:extLst>
      <p:ext uri="{BB962C8B-B14F-4D97-AF65-F5344CB8AC3E}">
        <p14:creationId xmlns:p14="http://schemas.microsoft.com/office/powerpoint/2010/main" val="9434398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Edvardas\Desktop\SIUNTIMUI FOTO\DSC05320.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546" y="152400"/>
            <a:ext cx="8382000" cy="6553200"/>
          </a:xfrm>
          <a:prstGeom prst="rect">
            <a:avLst/>
          </a:prstGeom>
          <a:noFill/>
          <a:ln>
            <a:noFill/>
          </a:ln>
        </p:spPr>
      </p:pic>
      <p:sp>
        <p:nvSpPr>
          <p:cNvPr id="3" name="Rectangle 2"/>
          <p:cNvSpPr/>
          <p:nvPr/>
        </p:nvSpPr>
        <p:spPr>
          <a:xfrm>
            <a:off x="838200" y="6019800"/>
            <a:ext cx="2262158" cy="369332"/>
          </a:xfrm>
          <a:prstGeom prst="rect">
            <a:avLst/>
          </a:prstGeom>
        </p:spPr>
        <p:txBody>
          <a:bodyPr wrap="none">
            <a:spAutoFit/>
          </a:bodyPr>
          <a:lstStyle/>
          <a:p>
            <a:r>
              <a:rPr lang="en-US" b="1" dirty="0" err="1">
                <a:solidFill>
                  <a:srgbClr val="FFFF00"/>
                </a:solidFill>
              </a:rPr>
              <a:t>Skardinimo</a:t>
            </a:r>
            <a:r>
              <a:rPr lang="en-US" b="1" dirty="0">
                <a:solidFill>
                  <a:srgbClr val="FFFF00"/>
                </a:solidFill>
              </a:rPr>
              <a:t> </a:t>
            </a:r>
            <a:r>
              <a:rPr lang="en-US" b="1" dirty="0" err="1">
                <a:solidFill>
                  <a:srgbClr val="FFFF00"/>
                </a:solidFill>
              </a:rPr>
              <a:t>brokas</a:t>
            </a:r>
            <a:endParaRPr lang="en-US" b="1" dirty="0">
              <a:solidFill>
                <a:srgbClr val="FFFF00"/>
              </a:solidFill>
            </a:endParaRPr>
          </a:p>
        </p:txBody>
      </p:sp>
    </p:spTree>
    <p:extLst>
      <p:ext uri="{BB962C8B-B14F-4D97-AF65-F5344CB8AC3E}">
        <p14:creationId xmlns:p14="http://schemas.microsoft.com/office/powerpoint/2010/main" val="14604370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rmAutofit/>
          </a:bodyPr>
          <a:lstStyle/>
          <a:p>
            <a:pPr algn="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DAŽNIAUSIAI PASITAIKANTYS PAŽEIDIMAI STATYBOS METU</a:t>
            </a:r>
            <a:endParaRPr lang="lt-LT" sz="2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196752"/>
            <a:ext cx="8229600" cy="4929411"/>
          </a:xfrm>
        </p:spPr>
        <p:txBody>
          <a:bodyPr>
            <a:normAutofit lnSpcReduction="10000"/>
          </a:bodyPr>
          <a:lstStyle/>
          <a:p>
            <a:pPr marL="0" indent="0" algn="r">
              <a:buNone/>
            </a:pPr>
            <a:r>
              <a:rPr lang="lt-LT" sz="2000" dirty="0" smtClean="0">
                <a:latin typeface="Times New Roman" panose="02020603050405020304" pitchFamily="18" charset="0"/>
                <a:cs typeface="Times New Roman" panose="02020603050405020304" pitchFamily="18" charset="0"/>
              </a:rPr>
              <a:t>STATYBOS DALYVIAI NEAPSIDRAUDĘ PRIVALOMUOJU CIVILINĖS ATSAKOMYBĖS DRAUDIMU;</a:t>
            </a:r>
          </a:p>
          <a:p>
            <a:pPr marL="0" indent="0" algn="r">
              <a:buNone/>
            </a:pPr>
            <a:endParaRPr lang="lt-LT" sz="2000" dirty="0" smtClean="0">
              <a:latin typeface="Times New Roman" panose="02020603050405020304" pitchFamily="18" charset="0"/>
              <a:cs typeface="Times New Roman" panose="02020603050405020304" pitchFamily="18" charset="0"/>
            </a:endParaRPr>
          </a:p>
          <a:p>
            <a:pPr marL="0" indent="0" algn="r">
              <a:buNone/>
            </a:pPr>
            <a:r>
              <a:rPr lang="lt-LT" sz="2000" dirty="0" smtClean="0">
                <a:latin typeface="Times New Roman" panose="02020603050405020304" pitchFamily="18" charset="0"/>
                <a:cs typeface="Times New Roman" panose="02020603050405020304" pitchFamily="18" charset="0"/>
              </a:rPr>
              <a:t>NEKOKYBIŠKAI ATLIKO STOGO SKARDINIMO IR HIDROIZOLIAVIMO DARBAI, NETINKAMI STOGO PARAPETŲ NUOLYDŽIAI;</a:t>
            </a:r>
          </a:p>
          <a:p>
            <a:pPr marL="0" indent="0" algn="r">
              <a:buNone/>
            </a:pPr>
            <a:endParaRPr lang="lt-LT" sz="2000" dirty="0" smtClean="0">
              <a:latin typeface="Times New Roman" panose="02020603050405020304" pitchFamily="18" charset="0"/>
              <a:cs typeface="Times New Roman" panose="02020603050405020304" pitchFamily="18" charset="0"/>
            </a:endParaRPr>
          </a:p>
          <a:p>
            <a:pPr marL="0" indent="0" algn="r">
              <a:buNone/>
            </a:pPr>
            <a:r>
              <a:rPr lang="lt-LT" sz="2000" dirty="0" smtClean="0">
                <a:latin typeface="Times New Roman" panose="02020603050405020304" pitchFamily="18" charset="0"/>
                <a:cs typeface="Times New Roman" panose="02020603050405020304" pitchFamily="18" charset="0"/>
              </a:rPr>
              <a:t>NEUŽTIKRINTAS SANDARUMAS SUJUNGIMO VIETOSE (PVZ.: LAUKO </a:t>
            </a:r>
            <a:r>
              <a:rPr lang="lt-LT" sz="2000" dirty="0">
                <a:latin typeface="Times New Roman" panose="02020603050405020304" pitchFamily="18" charset="0"/>
                <a:cs typeface="Times New Roman" panose="02020603050405020304" pitchFamily="18" charset="0"/>
              </a:rPr>
              <a:t>SIENOS IR COKOLIO ŠILTINIMO </a:t>
            </a:r>
            <a:r>
              <a:rPr lang="lt-LT" sz="2000" dirty="0" smtClean="0">
                <a:latin typeface="Times New Roman" panose="02020603050405020304" pitchFamily="18" charset="0"/>
                <a:cs typeface="Times New Roman" panose="02020603050405020304" pitchFamily="18" charset="0"/>
              </a:rPr>
              <a:t>SLUOKSNIŲ SUJUNGIMO VIETA);</a:t>
            </a:r>
          </a:p>
          <a:p>
            <a:pPr marL="0" indent="0" algn="r">
              <a:buNone/>
            </a:pPr>
            <a:endParaRPr lang="lt-LT" sz="2000" dirty="0">
              <a:latin typeface="Times New Roman" panose="02020603050405020304" pitchFamily="18" charset="0"/>
              <a:cs typeface="Times New Roman" panose="02020603050405020304" pitchFamily="18" charset="0"/>
            </a:endParaRPr>
          </a:p>
          <a:p>
            <a:pPr marL="0" indent="0" algn="r">
              <a:buNone/>
            </a:pPr>
            <a:r>
              <a:rPr lang="lt-LT" sz="2000" dirty="0" smtClean="0">
                <a:latin typeface="Times New Roman" panose="02020603050405020304" pitchFamily="18" charset="0"/>
                <a:cs typeface="Times New Roman" panose="02020603050405020304" pitchFamily="18" charset="0"/>
              </a:rPr>
              <a:t>NEPAKANKAMAS DĖMESYS STATYBOS TECHNINĖS DOKUMENTACIJOS PILDYMUI (STATYBOS DARBŲ ŽURNALAI);</a:t>
            </a:r>
          </a:p>
          <a:p>
            <a:pPr marL="0" indent="0" algn="r">
              <a:buNone/>
            </a:pPr>
            <a:endParaRPr lang="lt-LT" sz="2000" dirty="0">
              <a:latin typeface="Times New Roman" panose="02020603050405020304" pitchFamily="18" charset="0"/>
              <a:cs typeface="Times New Roman" panose="02020603050405020304" pitchFamily="18" charset="0"/>
            </a:endParaRPr>
          </a:p>
          <a:p>
            <a:pPr marL="0" indent="0" algn="r">
              <a:buNone/>
            </a:pPr>
            <a:r>
              <a:rPr lang="lt-LT" sz="2000" dirty="0" smtClean="0">
                <a:latin typeface="Times New Roman" panose="02020603050405020304" pitchFamily="18" charset="0"/>
                <a:cs typeface="Times New Roman" panose="02020603050405020304" pitchFamily="18" charset="0"/>
              </a:rPr>
              <a:t>NEĮRENGTI INFORMACINIAI STENDAI.</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32656"/>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52470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t>STATYBOS VALSTYBINĖ PRIEŽIŪRA</a:t>
            </a:r>
            <a:br>
              <a:rPr lang="lt-LT" sz="2400" b="1" dirty="0" smtClean="0">
                <a:solidFill>
                  <a:schemeClr val="accent5">
                    <a:lumMod val="75000"/>
                  </a:schemeClr>
                </a:solidFill>
                <a:latin typeface="Times New Roman" panose="02020603050405020304" pitchFamily="18" charset="0"/>
                <a:cs typeface="Times New Roman" panose="02020603050405020304" pitchFamily="18" charset="0"/>
              </a:rPr>
            </a:br>
            <a:r>
              <a:rPr lang="lt-LT" sz="2000" b="1" dirty="0" smtClean="0">
                <a:solidFill>
                  <a:schemeClr val="accent5">
                    <a:lumMod val="75000"/>
                  </a:schemeClr>
                </a:solidFill>
                <a:latin typeface="Times New Roman" panose="02020603050405020304" pitchFamily="18" charset="0"/>
                <a:cs typeface="Times New Roman" panose="02020603050405020304" pitchFamily="18" charset="0"/>
              </a:rPr>
              <a:t>NUSTATYTŲ PAŽEIDIMŲ PADARINIŲ PAŠALINIMAS</a:t>
            </a:r>
            <a:endParaRPr lang="lt-LT" sz="2400" b="1"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lgn="r">
              <a:buNone/>
            </a:pPr>
            <a:r>
              <a:rPr lang="lt-LT" sz="2000" b="1" dirty="0" smtClean="0">
                <a:latin typeface="Times New Roman" panose="02020603050405020304" pitchFamily="18" charset="0"/>
                <a:cs typeface="Times New Roman" panose="02020603050405020304" pitchFamily="18" charset="0"/>
              </a:rPr>
              <a:t>SIEKDAMA UŽTIKRINTI ATNAUJINAMŲ (MODERNIZUOJAMŲ) PASTATŲ KOKYBĘ, NUSTAČIUSI TEISĖS AKTŲ PAŽEIDIMUS, VTPSI:</a:t>
            </a:r>
          </a:p>
          <a:p>
            <a:pPr marL="0" indent="0" algn="r">
              <a:buNone/>
            </a:pPr>
            <a:endParaRPr lang="lt-LT" sz="2000" b="1" dirty="0" smtClean="0">
              <a:latin typeface="Times New Roman" panose="02020603050405020304" pitchFamily="18" charset="0"/>
              <a:cs typeface="Times New Roman" panose="02020603050405020304" pitchFamily="18" charset="0"/>
            </a:endParaRPr>
          </a:p>
          <a:p>
            <a:pPr algn="r"/>
            <a:r>
              <a:rPr lang="lt-LT" sz="2000" dirty="0" smtClean="0">
                <a:latin typeface="Times New Roman" panose="02020603050405020304" pitchFamily="18" charset="0"/>
                <a:cs typeface="Times New Roman" panose="02020603050405020304" pitchFamily="18" charset="0"/>
              </a:rPr>
              <a:t>SURAŠO PRIVALOMUOSIUS NURODYMUS TRŪKUMAMS PAŠALINTI;</a:t>
            </a:r>
          </a:p>
          <a:p>
            <a:pPr algn="r"/>
            <a:r>
              <a:rPr lang="lt-LT" sz="2000" dirty="0" smtClean="0">
                <a:latin typeface="Times New Roman" panose="02020603050405020304" pitchFamily="18" charset="0"/>
                <a:cs typeface="Times New Roman" panose="02020603050405020304" pitchFamily="18" charset="0"/>
              </a:rPr>
              <a:t>TAIKO ADMINISTRACINIO POVEIKIO PRIEMONES (SURAŠO ATP PROTOKOLUS);</a:t>
            </a:r>
          </a:p>
          <a:p>
            <a:pPr algn="r"/>
            <a:r>
              <a:rPr lang="lt-LT" sz="2000" dirty="0" smtClean="0">
                <a:latin typeface="Times New Roman" panose="02020603050405020304" pitchFamily="18" charset="0"/>
                <a:cs typeface="Times New Roman" panose="02020603050405020304" pitchFamily="18" charset="0"/>
              </a:rPr>
              <a:t>TEIKIA INFORMACIJĄ STATYBOS PRODUKCIJOS SERTIFIKAVIMO CENTRUI (SPSC) APIE NUSTATYTUS PAŽEIDIMUS; DALYVAUJA KOMISIJŲ POSĖDŽIUOSE DĖL STATYBOS DALYVIŲ KVALIFIKACIJOS ATESTATŲ SUSTABDYMO / PANAIKINIMO.</a:t>
            </a:r>
          </a:p>
          <a:p>
            <a:endParaRPr lang="lt-LT" sz="2000" dirty="0">
              <a:latin typeface="Times New Roman" panose="02020603050405020304" pitchFamily="18" charset="0"/>
              <a:cs typeface="Times New Roman" panose="02020603050405020304" pitchFamily="18"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332656"/>
            <a:ext cx="506413"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2284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44800" y="1744024"/>
            <a:ext cx="4730400" cy="354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ext Placeholder 4"/>
          <p:cNvSpPr txBox="1">
            <a:spLocks/>
          </p:cNvSpPr>
          <p:nvPr/>
        </p:nvSpPr>
        <p:spPr bwMode="auto">
          <a:xfrm>
            <a:off x="3146401" y="836729"/>
            <a:ext cx="3952800" cy="114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0" tIns="45711" rIns="91420" bIns="45711" anchor="ctr"/>
          <a:lstStyle/>
          <a:p>
            <a:r>
              <a:rPr lang="lt-LT" altLang="lt-LT" sz="4400" i="1">
                <a:solidFill>
                  <a:srgbClr val="4F6228"/>
                </a:solidFill>
                <a:latin typeface="Times New Roman" pitchFamily="16" charset="0"/>
                <a:cs typeface="Times New Roman" pitchFamily="16" charset="0"/>
              </a:rPr>
              <a:t>Klausimai???</a:t>
            </a:r>
            <a:r>
              <a:rPr lang="lt-LT" altLang="lt-LT" sz="4400" i="1">
                <a:solidFill>
                  <a:srgbClr val="77933C"/>
                </a:solidFill>
                <a:latin typeface="Times New Roman" pitchFamily="16" charset="0"/>
                <a:cs typeface="Times New Roman" pitchFamily="16" charset="0"/>
              </a:rPr>
              <a:t> </a:t>
            </a:r>
            <a:endParaRPr lang="en-GB" altLang="lt-LT" sz="4400" i="1">
              <a:solidFill>
                <a:srgbClr val="77933C"/>
              </a:solidFill>
              <a:latin typeface="Times New Roman" pitchFamily="16" charset="0"/>
              <a:cs typeface="Times New Roman" pitchFamily="16" charset="0"/>
            </a:endParaRPr>
          </a:p>
        </p:txBody>
      </p:sp>
    </p:spTree>
    <p:extLst>
      <p:ext uri="{BB962C8B-B14F-4D97-AF65-F5344CB8AC3E}">
        <p14:creationId xmlns:p14="http://schemas.microsoft.com/office/powerpoint/2010/main" val="42790310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1101</TotalTime>
  <Words>1502</Words>
  <Application>Microsoft Office PowerPoint</Application>
  <PresentationFormat>On-screen Show (4:3)</PresentationFormat>
  <Paragraphs>223</Paragraphs>
  <Slides>33</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Office tema</vt:lpstr>
      <vt:lpstr>AutoCAD.Drawing.17</vt:lpstr>
      <vt:lpstr>   PROJEKTŲ ĮGYVENDINIMO KOKYBĖS UŽTIKRINIMAS VYKDANT DAUGIABUČIŲ GYVENAMŲJŲ PASTATŲ ATNAUJINIMĄ (MODERNIZAVIMĄ)   Lilija Bičkaitienė - VTPSI   </vt:lpstr>
      <vt:lpstr>PASTATO ATNAUJINIMAS (MODERNIZAVIMAS) PRAKTIŠKAI</vt:lpstr>
      <vt:lpstr>STATYBOS DARBŲ VYKDYMAS (LIETUVOS RESPUBLIKOS STATYBOS ĮSTATYME  NUMATYTOS RANGOVO PRIEVOLĖS) </vt:lpstr>
      <vt:lpstr> STATYBOS DARBŲ VYKDYMAS RANGOVAS PRIVALO (II): </vt:lpstr>
      <vt:lpstr> STATYBOS DARBŲ VYKDYMAS RANGOVAS PRIVALO (III): </vt:lpstr>
      <vt:lpstr>STATYBOS PRIEŽIŪROS RŪŠYS </vt:lpstr>
      <vt:lpstr>STATINIO STATYBOS TECHNINĖ PRIEŽIŪRA STATYBOS TECHNINIS PRIŽIŪRĖTOJAS –  UŽSAKOVO DEŠINIOJI RANKA</vt:lpstr>
      <vt:lpstr>STATINIO STATYBOS TECHNINIS PRIŽIŪRĖTOJAS PRIVALO: </vt:lpstr>
      <vt:lpstr>PowerPoint Presentation</vt:lpstr>
      <vt:lpstr> STATINIO STATYBOS TECHNINĖ PRIEŽIŪRA </vt:lpstr>
      <vt:lpstr>STATYBOS VALSTYBINĖ PRIEŽIŪRA</vt:lpstr>
      <vt:lpstr>STATYBŲ TIKRINIMAS</vt:lpstr>
      <vt:lpstr>STATYBOS VALSTYBINĖ PRIEŽIŪRA STATYBŲ TIKRINIMAS</vt:lpstr>
      <vt:lpstr>REIKŠMINGI PAŽEIDIMAI (už kuriuos numatyta administracinė atsakomybė)</vt:lpstr>
      <vt:lpstr>REIKŠMINGI PAŽEIDIMAI (už kuriuos numatyta administracinė atsakomybė)</vt:lpstr>
      <vt:lpstr>REIKŠMINGI PAŽEIDIMAI (už kuriuos numatyta administracinė atsakomybė)</vt:lpstr>
      <vt:lpstr>PowerPoint Presentation</vt:lpstr>
      <vt:lpstr>STATYBOS VALSTYBINĖ PRIEŽIŪRA</vt:lpstr>
      <vt:lpstr>PROJEKTAVIMO TRŪKUMAI</vt:lpstr>
      <vt:lpstr>PowerPoint Presentation</vt:lpstr>
      <vt:lpstr>PowerPoint Presentation</vt:lpstr>
      <vt:lpstr>PROJEKTAVIMO TRŪKUMŲ PREVENCIJA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DAŽNIAUSIAI PASITAIKANTYS PAŽEIDIMAI STATYBOS METU</vt:lpstr>
      <vt:lpstr>STATYBOS VALSTYBINĖ PRIEŽIŪRA NUSTATYTŲ PAŽEIDIMŲ PADARINIŲ PAŠALINIMAS</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Skaidrė 1</dc:title>
  <dc:creator>Aldona</dc:creator>
  <cp:lastModifiedBy>Lilija Bickaitiene</cp:lastModifiedBy>
  <cp:revision>122</cp:revision>
  <cp:lastPrinted>2014-07-08T06:44:30Z</cp:lastPrinted>
  <dcterms:created xsi:type="dcterms:W3CDTF">2014-06-26T08:13:45Z</dcterms:created>
  <dcterms:modified xsi:type="dcterms:W3CDTF">2014-07-08T07:38:31Z</dcterms:modified>
</cp:coreProperties>
</file>