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1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2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3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4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5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7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theme/theme18.xml" ContentType="application/vnd.openxmlformats-officedocument.theme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theme/theme19.xml" ContentType="application/vnd.openxmlformats-officedocument.theme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20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21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2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3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4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theme/theme25.xml" ContentType="application/vnd.openxmlformats-officedocument.theme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theme/theme26.xml" ContentType="application/vnd.openxmlformats-officedocument.theme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27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theme/theme28.xml" ContentType="application/vnd.openxmlformats-officedocument.theme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29.xml" ContentType="application/vnd.openxmlformats-officedocument.theme+xml"/>
  <Override PartName="/ppt/theme/theme3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  <p:sldMasterId id="2147483752" r:id="rId9"/>
    <p:sldMasterId id="2147483765" r:id="rId10"/>
    <p:sldMasterId id="2147483778" r:id="rId11"/>
    <p:sldMasterId id="2147483791" r:id="rId12"/>
    <p:sldMasterId id="2147483804" r:id="rId13"/>
    <p:sldMasterId id="2147483817" r:id="rId14"/>
    <p:sldMasterId id="2147483830" r:id="rId15"/>
    <p:sldMasterId id="2147483843" r:id="rId16"/>
    <p:sldMasterId id="2147483856" r:id="rId17"/>
    <p:sldMasterId id="2147483869" r:id="rId18"/>
    <p:sldMasterId id="2147483882" r:id="rId19"/>
    <p:sldMasterId id="2147483895" r:id="rId20"/>
    <p:sldMasterId id="2147483908" r:id="rId21"/>
    <p:sldMasterId id="2147483921" r:id="rId22"/>
    <p:sldMasterId id="2147483934" r:id="rId23"/>
    <p:sldMasterId id="2147483947" r:id="rId24"/>
    <p:sldMasterId id="2147483960" r:id="rId25"/>
    <p:sldMasterId id="2147483973" r:id="rId26"/>
    <p:sldMasterId id="2147483986" r:id="rId27"/>
    <p:sldMasterId id="2147483999" r:id="rId28"/>
    <p:sldMasterId id="2147484012" r:id="rId29"/>
  </p:sldMasterIdLst>
  <p:notesMasterIdLst>
    <p:notesMasterId r:id="rId123"/>
  </p:notesMasterIdLst>
  <p:sldIdLst>
    <p:sldId id="395" r:id="rId30"/>
    <p:sldId id="386" r:id="rId31"/>
    <p:sldId id="392" r:id="rId32"/>
    <p:sldId id="388" r:id="rId33"/>
    <p:sldId id="385" r:id="rId34"/>
    <p:sldId id="379" r:id="rId35"/>
    <p:sldId id="428" r:id="rId36"/>
    <p:sldId id="279" r:id="rId37"/>
    <p:sldId id="289" r:id="rId38"/>
    <p:sldId id="433" r:id="rId39"/>
    <p:sldId id="432" r:id="rId40"/>
    <p:sldId id="361" r:id="rId41"/>
    <p:sldId id="414" r:id="rId42"/>
    <p:sldId id="375" r:id="rId43"/>
    <p:sldId id="473" r:id="rId44"/>
    <p:sldId id="474" r:id="rId45"/>
    <p:sldId id="332" r:id="rId46"/>
    <p:sldId id="333" r:id="rId47"/>
    <p:sldId id="335" r:id="rId48"/>
    <p:sldId id="355" r:id="rId49"/>
    <p:sldId id="341" r:id="rId50"/>
    <p:sldId id="421" r:id="rId51"/>
    <p:sldId id="475" r:id="rId52"/>
    <p:sldId id="480" r:id="rId53"/>
    <p:sldId id="400" r:id="rId54"/>
    <p:sldId id="415" r:id="rId55"/>
    <p:sldId id="416" r:id="rId56"/>
    <p:sldId id="402" r:id="rId57"/>
    <p:sldId id="404" r:id="rId58"/>
    <p:sldId id="281" r:id="rId59"/>
    <p:sldId id="435" r:id="rId60"/>
    <p:sldId id="359" r:id="rId61"/>
    <p:sldId id="371" r:id="rId62"/>
    <p:sldId id="437" r:id="rId63"/>
    <p:sldId id="349" r:id="rId64"/>
    <p:sldId id="372" r:id="rId65"/>
    <p:sldId id="419" r:id="rId66"/>
    <p:sldId id="417" r:id="rId67"/>
    <p:sldId id="481" r:id="rId68"/>
    <p:sldId id="479" r:id="rId69"/>
    <p:sldId id="282" r:id="rId70"/>
    <p:sldId id="319" r:id="rId71"/>
    <p:sldId id="439" r:id="rId72"/>
    <p:sldId id="350" r:id="rId73"/>
    <p:sldId id="411" r:id="rId74"/>
    <p:sldId id="356" r:id="rId75"/>
    <p:sldId id="412" r:id="rId76"/>
    <p:sldId id="420" r:id="rId77"/>
    <p:sldId id="283" r:id="rId78"/>
    <p:sldId id="448" r:id="rId79"/>
    <p:sldId id="443" r:id="rId80"/>
    <p:sldId id="482" r:id="rId81"/>
    <p:sldId id="360" r:id="rId82"/>
    <p:sldId id="476" r:id="rId83"/>
    <p:sldId id="477" r:id="rId84"/>
    <p:sldId id="445" r:id="rId85"/>
    <p:sldId id="484" r:id="rId86"/>
    <p:sldId id="447" r:id="rId87"/>
    <p:sldId id="413" r:id="rId88"/>
    <p:sldId id="483" r:id="rId89"/>
    <p:sldId id="299" r:id="rId90"/>
    <p:sldId id="455" r:id="rId91"/>
    <p:sldId id="454" r:id="rId92"/>
    <p:sldId id="348" r:id="rId93"/>
    <p:sldId id="422" r:id="rId94"/>
    <p:sldId id="478" r:id="rId95"/>
    <p:sldId id="486" r:id="rId96"/>
    <p:sldId id="423" r:id="rId97"/>
    <p:sldId id="459" r:id="rId98"/>
    <p:sldId id="357" r:id="rId99"/>
    <p:sldId id="457" r:id="rId100"/>
    <p:sldId id="472" r:id="rId101"/>
    <p:sldId id="460" r:id="rId102"/>
    <p:sldId id="441" r:id="rId103"/>
    <p:sldId id="425" r:id="rId104"/>
    <p:sldId id="427" r:id="rId105"/>
    <p:sldId id="450" r:id="rId106"/>
    <p:sldId id="452" r:id="rId107"/>
    <p:sldId id="485" r:id="rId108"/>
    <p:sldId id="462" r:id="rId109"/>
    <p:sldId id="464" r:id="rId110"/>
    <p:sldId id="466" r:id="rId111"/>
    <p:sldId id="468" r:id="rId112"/>
    <p:sldId id="373" r:id="rId113"/>
    <p:sldId id="374" r:id="rId114"/>
    <p:sldId id="362" r:id="rId115"/>
    <p:sldId id="346" r:id="rId116"/>
    <p:sldId id="353" r:id="rId117"/>
    <p:sldId id="347" r:id="rId118"/>
    <p:sldId id="351" r:id="rId119"/>
    <p:sldId id="471" r:id="rId120"/>
    <p:sldId id="398" r:id="rId121"/>
    <p:sldId id="430" r:id="rId1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595" autoAdjust="0"/>
  </p:normalViewPr>
  <p:slideViewPr>
    <p:cSldViewPr>
      <p:cViewPr>
        <p:scale>
          <a:sx n="70" d="100"/>
          <a:sy n="70" d="100"/>
        </p:scale>
        <p:origin x="-1140" y="-2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2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117" Type="http://schemas.openxmlformats.org/officeDocument/2006/relationships/slide" Target="slides/slide88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3.xml"/><Relationship Id="rId47" Type="http://schemas.openxmlformats.org/officeDocument/2006/relationships/slide" Target="slides/slide18.xml"/><Relationship Id="rId63" Type="http://schemas.openxmlformats.org/officeDocument/2006/relationships/slide" Target="slides/slide34.xml"/><Relationship Id="rId68" Type="http://schemas.openxmlformats.org/officeDocument/2006/relationships/slide" Target="slides/slide39.xml"/><Relationship Id="rId84" Type="http://schemas.openxmlformats.org/officeDocument/2006/relationships/slide" Target="slides/slide55.xml"/><Relationship Id="rId89" Type="http://schemas.openxmlformats.org/officeDocument/2006/relationships/slide" Target="slides/slide60.xml"/><Relationship Id="rId112" Type="http://schemas.openxmlformats.org/officeDocument/2006/relationships/slide" Target="slides/slide83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78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3.xml"/><Relationship Id="rId37" Type="http://schemas.openxmlformats.org/officeDocument/2006/relationships/slide" Target="slides/slide8.xml"/><Relationship Id="rId53" Type="http://schemas.openxmlformats.org/officeDocument/2006/relationships/slide" Target="slides/slide24.xml"/><Relationship Id="rId58" Type="http://schemas.openxmlformats.org/officeDocument/2006/relationships/slide" Target="slides/slide29.xml"/><Relationship Id="rId74" Type="http://schemas.openxmlformats.org/officeDocument/2006/relationships/slide" Target="slides/slide45.xml"/><Relationship Id="rId79" Type="http://schemas.openxmlformats.org/officeDocument/2006/relationships/slide" Target="slides/slide50.xml"/><Relationship Id="rId102" Type="http://schemas.openxmlformats.org/officeDocument/2006/relationships/slide" Target="slides/slide73.xml"/><Relationship Id="rId12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61.xml"/><Relationship Id="rId95" Type="http://schemas.openxmlformats.org/officeDocument/2006/relationships/slide" Target="slides/slide6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1.xml"/><Relationship Id="rId35" Type="http://schemas.openxmlformats.org/officeDocument/2006/relationships/slide" Target="slides/slide6.xml"/><Relationship Id="rId43" Type="http://schemas.openxmlformats.org/officeDocument/2006/relationships/slide" Target="slides/slide14.xml"/><Relationship Id="rId48" Type="http://schemas.openxmlformats.org/officeDocument/2006/relationships/slide" Target="slides/slide19.xml"/><Relationship Id="rId56" Type="http://schemas.openxmlformats.org/officeDocument/2006/relationships/slide" Target="slides/slide27.xml"/><Relationship Id="rId64" Type="http://schemas.openxmlformats.org/officeDocument/2006/relationships/slide" Target="slides/slide35.xml"/><Relationship Id="rId69" Type="http://schemas.openxmlformats.org/officeDocument/2006/relationships/slide" Target="slides/slide40.xml"/><Relationship Id="rId77" Type="http://schemas.openxmlformats.org/officeDocument/2006/relationships/slide" Target="slides/slide48.xml"/><Relationship Id="rId100" Type="http://schemas.openxmlformats.org/officeDocument/2006/relationships/slide" Target="slides/slide71.xml"/><Relationship Id="rId105" Type="http://schemas.openxmlformats.org/officeDocument/2006/relationships/slide" Target="slides/slide76.xml"/><Relationship Id="rId113" Type="http://schemas.openxmlformats.org/officeDocument/2006/relationships/slide" Target="slides/slide84.xml"/><Relationship Id="rId118" Type="http://schemas.openxmlformats.org/officeDocument/2006/relationships/slide" Target="slides/slide89.xml"/><Relationship Id="rId12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2.xml"/><Relationship Id="rId72" Type="http://schemas.openxmlformats.org/officeDocument/2006/relationships/slide" Target="slides/slide43.xml"/><Relationship Id="rId80" Type="http://schemas.openxmlformats.org/officeDocument/2006/relationships/slide" Target="slides/slide51.xml"/><Relationship Id="rId85" Type="http://schemas.openxmlformats.org/officeDocument/2006/relationships/slide" Target="slides/slide56.xml"/><Relationship Id="rId93" Type="http://schemas.openxmlformats.org/officeDocument/2006/relationships/slide" Target="slides/slide64.xml"/><Relationship Id="rId98" Type="http://schemas.openxmlformats.org/officeDocument/2006/relationships/slide" Target="slides/slide69.xml"/><Relationship Id="rId121" Type="http://schemas.openxmlformats.org/officeDocument/2006/relationships/slide" Target="slides/slide9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4.xml"/><Relationship Id="rId38" Type="http://schemas.openxmlformats.org/officeDocument/2006/relationships/slide" Target="slides/slide9.xml"/><Relationship Id="rId46" Type="http://schemas.openxmlformats.org/officeDocument/2006/relationships/slide" Target="slides/slide17.xml"/><Relationship Id="rId59" Type="http://schemas.openxmlformats.org/officeDocument/2006/relationships/slide" Target="slides/slide30.xml"/><Relationship Id="rId67" Type="http://schemas.openxmlformats.org/officeDocument/2006/relationships/slide" Target="slides/slide38.xml"/><Relationship Id="rId103" Type="http://schemas.openxmlformats.org/officeDocument/2006/relationships/slide" Target="slides/slide74.xml"/><Relationship Id="rId108" Type="http://schemas.openxmlformats.org/officeDocument/2006/relationships/slide" Target="slides/slide79.xml"/><Relationship Id="rId116" Type="http://schemas.openxmlformats.org/officeDocument/2006/relationships/slide" Target="slides/slide87.xml"/><Relationship Id="rId124" Type="http://schemas.openxmlformats.org/officeDocument/2006/relationships/presProps" Target="presProps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2.xml"/><Relationship Id="rId54" Type="http://schemas.openxmlformats.org/officeDocument/2006/relationships/slide" Target="slides/slide25.xml"/><Relationship Id="rId62" Type="http://schemas.openxmlformats.org/officeDocument/2006/relationships/slide" Target="slides/slide33.xml"/><Relationship Id="rId70" Type="http://schemas.openxmlformats.org/officeDocument/2006/relationships/slide" Target="slides/slide41.xml"/><Relationship Id="rId75" Type="http://schemas.openxmlformats.org/officeDocument/2006/relationships/slide" Target="slides/slide46.xml"/><Relationship Id="rId83" Type="http://schemas.openxmlformats.org/officeDocument/2006/relationships/slide" Target="slides/slide54.xml"/><Relationship Id="rId88" Type="http://schemas.openxmlformats.org/officeDocument/2006/relationships/slide" Target="slides/slide59.xml"/><Relationship Id="rId91" Type="http://schemas.openxmlformats.org/officeDocument/2006/relationships/slide" Target="slides/slide62.xml"/><Relationship Id="rId96" Type="http://schemas.openxmlformats.org/officeDocument/2006/relationships/slide" Target="slides/slide67.xml"/><Relationship Id="rId111" Type="http://schemas.openxmlformats.org/officeDocument/2006/relationships/slide" Target="slides/slide8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7.xml"/><Relationship Id="rId49" Type="http://schemas.openxmlformats.org/officeDocument/2006/relationships/slide" Target="slides/slide20.xml"/><Relationship Id="rId57" Type="http://schemas.openxmlformats.org/officeDocument/2006/relationships/slide" Target="slides/slide28.xml"/><Relationship Id="rId106" Type="http://schemas.openxmlformats.org/officeDocument/2006/relationships/slide" Target="slides/slide77.xml"/><Relationship Id="rId114" Type="http://schemas.openxmlformats.org/officeDocument/2006/relationships/slide" Target="slides/slide85.xml"/><Relationship Id="rId119" Type="http://schemas.openxmlformats.org/officeDocument/2006/relationships/slide" Target="slides/slide90.xml"/><Relationship Id="rId12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.xml"/><Relationship Id="rId44" Type="http://schemas.openxmlformats.org/officeDocument/2006/relationships/slide" Target="slides/slide15.xml"/><Relationship Id="rId52" Type="http://schemas.openxmlformats.org/officeDocument/2006/relationships/slide" Target="slides/slide23.xml"/><Relationship Id="rId60" Type="http://schemas.openxmlformats.org/officeDocument/2006/relationships/slide" Target="slides/slide31.xml"/><Relationship Id="rId65" Type="http://schemas.openxmlformats.org/officeDocument/2006/relationships/slide" Target="slides/slide36.xml"/><Relationship Id="rId73" Type="http://schemas.openxmlformats.org/officeDocument/2006/relationships/slide" Target="slides/slide44.xml"/><Relationship Id="rId78" Type="http://schemas.openxmlformats.org/officeDocument/2006/relationships/slide" Target="slides/slide49.xml"/><Relationship Id="rId81" Type="http://schemas.openxmlformats.org/officeDocument/2006/relationships/slide" Target="slides/slide52.xml"/><Relationship Id="rId86" Type="http://schemas.openxmlformats.org/officeDocument/2006/relationships/slide" Target="slides/slide57.xml"/><Relationship Id="rId94" Type="http://schemas.openxmlformats.org/officeDocument/2006/relationships/slide" Target="slides/slide65.xml"/><Relationship Id="rId99" Type="http://schemas.openxmlformats.org/officeDocument/2006/relationships/slide" Target="slides/slide70.xml"/><Relationship Id="rId101" Type="http://schemas.openxmlformats.org/officeDocument/2006/relationships/slide" Target="slides/slide72.xml"/><Relationship Id="rId122" Type="http://schemas.openxmlformats.org/officeDocument/2006/relationships/slide" Target="slides/slide9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0.xml"/><Relationship Id="rId109" Type="http://schemas.openxmlformats.org/officeDocument/2006/relationships/slide" Target="slides/slide80.xml"/><Relationship Id="rId34" Type="http://schemas.openxmlformats.org/officeDocument/2006/relationships/slide" Target="slides/slide5.xml"/><Relationship Id="rId50" Type="http://schemas.openxmlformats.org/officeDocument/2006/relationships/slide" Target="slides/slide21.xml"/><Relationship Id="rId55" Type="http://schemas.openxmlformats.org/officeDocument/2006/relationships/slide" Target="slides/slide26.xml"/><Relationship Id="rId76" Type="http://schemas.openxmlformats.org/officeDocument/2006/relationships/slide" Target="slides/slide47.xml"/><Relationship Id="rId97" Type="http://schemas.openxmlformats.org/officeDocument/2006/relationships/slide" Target="slides/slide68.xml"/><Relationship Id="rId104" Type="http://schemas.openxmlformats.org/officeDocument/2006/relationships/slide" Target="slides/slide75.xml"/><Relationship Id="rId120" Type="http://schemas.openxmlformats.org/officeDocument/2006/relationships/slide" Target="slides/slide91.xml"/><Relationship Id="rId12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2.xml"/><Relationship Id="rId92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11.xml"/><Relationship Id="rId45" Type="http://schemas.openxmlformats.org/officeDocument/2006/relationships/slide" Target="slides/slide16.xml"/><Relationship Id="rId66" Type="http://schemas.openxmlformats.org/officeDocument/2006/relationships/slide" Target="slides/slide37.xml"/><Relationship Id="rId87" Type="http://schemas.openxmlformats.org/officeDocument/2006/relationships/slide" Target="slides/slide58.xml"/><Relationship Id="rId110" Type="http://schemas.openxmlformats.org/officeDocument/2006/relationships/slide" Target="slides/slide81.xml"/><Relationship Id="rId115" Type="http://schemas.openxmlformats.org/officeDocument/2006/relationships/slide" Target="slides/slide86.xml"/><Relationship Id="rId61" Type="http://schemas.openxmlformats.org/officeDocument/2006/relationships/slide" Target="slides/slide32.xml"/><Relationship Id="rId82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DDA84-0C1E-4A9C-87C2-B95F22A6D922}" type="datetimeFigureOut">
              <a:rPr lang="en-US" smtClean="0"/>
              <a:t>7/14/2014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B7128-DB76-4DB1-B4C4-FA2DC40AC0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3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Ties langų angokraščių kampu plokštė neišpjauta, kaip reikalauja 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426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Ties langų angokraščių</a:t>
            </a:r>
            <a:r>
              <a:rPr lang="lt-LT" baseline="0" dirty="0" smtClean="0"/>
              <a:t> kampu plokštė neišpjauta, kaip reikalauja 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87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82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Kampuose plokštės nėra</a:t>
            </a:r>
            <a:r>
              <a:rPr lang="lt-LT" baseline="0" dirty="0" smtClean="0"/>
              <a:t> „surištos“, kaip reikalauja 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7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7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Plokštės pritvirtintos smeigėmis bet kaip -  nesilaikoma STR reikalavimų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056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Plokštės pritvirtintos smeigėmis bet kaip -  nesilaikoma STR reikalavimų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52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138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2014-06  </a:t>
            </a:r>
            <a:r>
              <a:rPr lang="en-US" dirty="0" err="1" smtClean="0"/>
              <a:t>Šiltinant</a:t>
            </a:r>
            <a:r>
              <a:rPr lang="en-US" dirty="0" smtClean="0"/>
              <a:t> </a:t>
            </a:r>
            <a:r>
              <a:rPr lang="en-US" dirty="0" err="1" smtClean="0"/>
              <a:t>cokolį</a:t>
            </a:r>
            <a:r>
              <a:rPr lang="en-US" dirty="0" smtClean="0"/>
              <a:t>, </a:t>
            </a:r>
            <a:r>
              <a:rPr lang="en-US" dirty="0" err="1" smtClean="0"/>
              <a:t>šiltinimo</a:t>
            </a:r>
            <a:r>
              <a:rPr lang="en-US" dirty="0" smtClean="0"/>
              <a:t> </a:t>
            </a:r>
            <a:r>
              <a:rPr lang="en-US" dirty="0" err="1" smtClean="0"/>
              <a:t>sluoksnis</a:t>
            </a:r>
            <a:r>
              <a:rPr lang="en-US" dirty="0" smtClean="0"/>
              <a:t> </a:t>
            </a:r>
            <a:r>
              <a:rPr lang="en-US" dirty="0" err="1" smtClean="0"/>
              <a:t>turi</a:t>
            </a:r>
            <a:r>
              <a:rPr lang="en-US" dirty="0" smtClean="0"/>
              <a:t> </a:t>
            </a:r>
            <a:r>
              <a:rPr lang="en-US" dirty="0" err="1" smtClean="0"/>
              <a:t>būti</a:t>
            </a:r>
            <a:r>
              <a:rPr lang="en-US" dirty="0" smtClean="0"/>
              <a:t> </a:t>
            </a:r>
            <a:r>
              <a:rPr lang="en-US" dirty="0" err="1" smtClean="0"/>
              <a:t>įgilinamas</a:t>
            </a:r>
            <a:r>
              <a:rPr lang="en-US" dirty="0" smtClean="0"/>
              <a:t> į </a:t>
            </a:r>
            <a:r>
              <a:rPr lang="en-US" dirty="0" err="1" smtClean="0"/>
              <a:t>gruntą</a:t>
            </a:r>
            <a:r>
              <a:rPr lang="en-US" dirty="0" smtClean="0"/>
              <a:t> ne </a:t>
            </a:r>
            <a:r>
              <a:rPr lang="en-US" dirty="0" err="1" smtClean="0"/>
              <a:t>mažiau</a:t>
            </a:r>
            <a:r>
              <a:rPr lang="en-US" dirty="0" smtClean="0"/>
              <a:t> </a:t>
            </a:r>
            <a:r>
              <a:rPr lang="en-US" dirty="0" err="1" smtClean="0"/>
              <a:t>kaip</a:t>
            </a:r>
            <a:r>
              <a:rPr lang="en-US" dirty="0" smtClean="0"/>
              <a:t> 50 cm</a:t>
            </a:r>
            <a:r>
              <a:rPr lang="lt-LT" dirty="0" smtClean="0"/>
              <a:t>. Atsikasta apie 40 cm.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07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 Apšitintas cokolis užpilamas</a:t>
            </a:r>
            <a:r>
              <a:rPr lang="lt-LT" baseline="0" dirty="0" smtClean="0"/>
              <a:t> prie sienos nepatiesus  gumbuotos drenažinės membranos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618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64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Neįrengtas lašiklis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79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Sumontuotas kampuotis be lašiklio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52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Neužsandarintas</a:t>
            </a:r>
            <a:r>
              <a:rPr lang="lt-LT" baseline="0" dirty="0" smtClean="0"/>
              <a:t> tarpas tarp cokolio ir sienų plokščių – turi būti dedama tarpinė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94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24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  Skardinė palangė išlankstyta ir sumontuota ne pagal STR reikalavimus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40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06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STR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25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Ventilacijos</a:t>
            </a:r>
            <a:r>
              <a:rPr lang="lt-LT" baseline="0" dirty="0" smtClean="0"/>
              <a:t> šachtos nepakeltos – ventiliacijos angos privalo būti aukščiau parapeto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15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 Hidroizoliacinės</a:t>
            </a:r>
            <a:r>
              <a:rPr lang="lt-LT" baseline="0" dirty="0" smtClean="0"/>
              <a:t> dangos įrengimo brokas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889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141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10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2014-06    Nekreipiant dėmesio į laikančios</a:t>
            </a:r>
            <a:r>
              <a:rPr lang="lt-LT" baseline="0" dirty="0" smtClean="0"/>
              <a:t> konstrukcijos stovį</a:t>
            </a:r>
            <a:r>
              <a:rPr lang="lt-LT" dirty="0" smtClean="0"/>
              <a:t> ruošiamasi dengti stogą nauja danga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346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2014-06   </a:t>
            </a:r>
            <a:r>
              <a:rPr lang="en-US" dirty="0" err="1" smtClean="0"/>
              <a:t>Šlaitinio</a:t>
            </a:r>
            <a:r>
              <a:rPr lang="en-US" dirty="0" smtClean="0"/>
              <a:t> </a:t>
            </a:r>
            <a:r>
              <a:rPr lang="en-US" dirty="0" err="1" smtClean="0"/>
              <a:t>stogo</a:t>
            </a:r>
            <a:r>
              <a:rPr lang="en-US" dirty="0" smtClean="0"/>
              <a:t> „</a:t>
            </a:r>
            <a:r>
              <a:rPr lang="en-US" dirty="0" err="1" smtClean="0"/>
              <a:t>renovacija</a:t>
            </a:r>
            <a:r>
              <a:rPr lang="lt-LT" dirty="0" smtClean="0"/>
              <a:t>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706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2014-06   </a:t>
            </a:r>
            <a:r>
              <a:rPr lang="en-US" dirty="0" err="1" smtClean="0"/>
              <a:t>Šlaitinio</a:t>
            </a:r>
            <a:r>
              <a:rPr lang="en-US" dirty="0" smtClean="0"/>
              <a:t> </a:t>
            </a:r>
            <a:r>
              <a:rPr lang="en-US" dirty="0" err="1" smtClean="0"/>
              <a:t>stogo</a:t>
            </a:r>
            <a:r>
              <a:rPr lang="en-US" dirty="0" smtClean="0"/>
              <a:t> „</a:t>
            </a:r>
            <a:r>
              <a:rPr lang="en-US" dirty="0" err="1" smtClean="0"/>
              <a:t>renovacija</a:t>
            </a:r>
            <a:r>
              <a:rPr lang="en-US" dirty="0" smtClean="0"/>
              <a:t>“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348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2014-06   </a:t>
            </a:r>
            <a:r>
              <a:rPr lang="en-US" dirty="0" err="1" smtClean="0"/>
              <a:t>Šlaitinio</a:t>
            </a:r>
            <a:r>
              <a:rPr lang="en-US" dirty="0" smtClean="0"/>
              <a:t> </a:t>
            </a:r>
            <a:r>
              <a:rPr lang="en-US" dirty="0" err="1" smtClean="0"/>
              <a:t>stogo</a:t>
            </a:r>
            <a:r>
              <a:rPr lang="en-US" dirty="0" smtClean="0"/>
              <a:t> „</a:t>
            </a:r>
            <a:r>
              <a:rPr lang="en-US" dirty="0" err="1" smtClean="0"/>
              <a:t>renovacija</a:t>
            </a:r>
            <a:r>
              <a:rPr lang="en-US" dirty="0" smtClean="0"/>
              <a:t>“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17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2014-06   </a:t>
            </a:r>
            <a:r>
              <a:rPr lang="en-US" dirty="0" err="1" smtClean="0"/>
              <a:t>Šlaitinio</a:t>
            </a:r>
            <a:r>
              <a:rPr lang="en-US" dirty="0" smtClean="0"/>
              <a:t> </a:t>
            </a:r>
            <a:r>
              <a:rPr lang="en-US" dirty="0" err="1" smtClean="0"/>
              <a:t>stogo</a:t>
            </a:r>
            <a:r>
              <a:rPr lang="en-US" dirty="0" smtClean="0"/>
              <a:t> „</a:t>
            </a:r>
            <a:r>
              <a:rPr lang="en-US" dirty="0" err="1" smtClean="0"/>
              <a:t>renovacija</a:t>
            </a:r>
            <a:r>
              <a:rPr lang="en-US" dirty="0" smtClean="0"/>
              <a:t>“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B7128-DB76-4DB1-B4C4-FA2DC40AC007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8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58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411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374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431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565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007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7721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131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3894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5811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4941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118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5831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955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8963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44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1218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882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2066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9116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9934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174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910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955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393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173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0272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2049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0596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3374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9308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6112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9147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3330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3914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586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334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917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7493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514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748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25770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731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8273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2256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6125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1521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9743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270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2944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1502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905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1910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072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43035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32216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988055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9130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995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83029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8019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49205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0008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5484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9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372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7592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24324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35974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1339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92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5773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4225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318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6542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70319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4292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1989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7194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6613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620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2202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97775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1087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15158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18849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12329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6739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921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968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61117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94494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3155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4400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66129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15941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16763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98334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78601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5531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045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92897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7121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89256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5348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2749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79666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5000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0390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4448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2931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02111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12397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70985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6007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9434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591248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44838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48018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1173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9357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51449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36417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72023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47150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73383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7385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51962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28475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11944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97719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68963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31868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7259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7369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66310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1422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81553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3814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2614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45534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24973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60648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4377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5970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46158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06861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52236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16133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4771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71934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71792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97353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3582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9986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7626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134042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67330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02664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14392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30596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5789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55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80219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50539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36143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40936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91551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204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25643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19040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8404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857301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43653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79417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040236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06484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48744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61602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87347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865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04194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5633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03723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939040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64942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08833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2910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9269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08532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8055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5258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23774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33402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10720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8836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09688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198435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288205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38952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72728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101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887031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51066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8568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94605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58636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11044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72532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344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31016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609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64214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0481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6085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2898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02828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24253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10944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133825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85734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989306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391307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71378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0094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1164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868561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91514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8727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43070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410422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646660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52521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05162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343134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177797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021056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854441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194136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104713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13832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15334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866250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88241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772587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891458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71478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3560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920198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761909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665579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1176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573930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405574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84444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04946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95342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89201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45242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034381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105250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04497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974874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9788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965179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081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52559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66602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843490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834232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760932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68002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158615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05140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13456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96346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5151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435170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683200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68032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255603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452895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23783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800366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3095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25097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340064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77233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135794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2935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44772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9283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2654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379900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283487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579580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82915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208737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211894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55565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776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625223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360815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170350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033955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062854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915222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517823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53047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835674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920313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089809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58485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843611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519116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82125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862397"/>
      </p:ext>
    </p:extLst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69513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983053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098568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08208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23096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89004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699824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8C470-B51E-4412-8C4B-951AAB779C1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69DB1-3C95-44EC-8662-4727786F686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9029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40A48-9DB4-4AD3-A3AF-7CC91BBB47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0FF6E-BA2C-453E-AC78-58FE25A7A8B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660184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03B0A-E394-4C20-85CF-5F3E79A43AC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B903E-D779-4020-A96E-A04B093A77D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40210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C4A47-341C-4F85-BA37-DAEACAE5CAD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FDE6A-0E95-45CE-B6B2-9DAA6B8243D9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63391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20791-2A5C-4FE7-9626-5F1DA9C4A9F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339D8-1719-4353-9C08-C4C0F05ED80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522374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B40CC-EB62-4BCB-92CF-6A87F08E311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8FC24-0DDB-4B52-92C1-30BA4F524EA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55778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A7465-C882-499B-900B-7094D905586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3AAC4-C08F-4EDE-98B3-3321804A0A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39051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07AB-DF95-434B-A794-9F4C281F82F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41064-F85F-49C6-84B7-90FD0B37881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93585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53B58-589C-4633-8A2F-C5DAF702BBE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EFBA-2BAA-4C48-AB5B-CFFF8C60CDC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26653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03E7E-0ABA-4F76-A7A9-A7B335E2AB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8AC1C-B042-495B-B58F-12500839B17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83952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FAFD4-ED76-477B-823F-BB5BEA46561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56B06-97C0-4CAC-BC12-032394AAF76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50043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2E6EE-F918-4345-84A4-9CB73E11E7B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D74FF-7864-49F8-90C5-568580327D4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783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0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95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94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4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223.xml"/><Relationship Id="rId12" Type="http://schemas.openxmlformats.org/officeDocument/2006/relationships/slideLayout" Target="../slideLayouts/slideLayout228.xml"/><Relationship Id="rId2" Type="http://schemas.openxmlformats.org/officeDocument/2006/relationships/slideLayout" Target="../slideLayouts/slideLayout218.xml"/><Relationship Id="rId1" Type="http://schemas.openxmlformats.org/officeDocument/2006/relationships/slideLayout" Target="../slideLayouts/slideLayout217.xml"/><Relationship Id="rId6" Type="http://schemas.openxmlformats.org/officeDocument/2006/relationships/slideLayout" Target="../slideLayouts/slideLayout222.xml"/><Relationship Id="rId11" Type="http://schemas.openxmlformats.org/officeDocument/2006/relationships/slideLayout" Target="../slideLayouts/slideLayout227.xml"/><Relationship Id="rId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26.xml"/><Relationship Id="rId4" Type="http://schemas.openxmlformats.org/officeDocument/2006/relationships/slideLayout" Target="../slideLayouts/slideLayout220.xml"/><Relationship Id="rId9" Type="http://schemas.openxmlformats.org/officeDocument/2006/relationships/slideLayout" Target="../slideLayouts/slideLayout225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6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231.xml"/><Relationship Id="rId7" Type="http://schemas.openxmlformats.org/officeDocument/2006/relationships/slideLayout" Target="../slideLayouts/slideLayout235.xml"/><Relationship Id="rId12" Type="http://schemas.openxmlformats.org/officeDocument/2006/relationships/slideLayout" Target="../slideLayouts/slideLayout240.xml"/><Relationship Id="rId2" Type="http://schemas.openxmlformats.org/officeDocument/2006/relationships/slideLayout" Target="../slideLayouts/slideLayout230.xml"/><Relationship Id="rId1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234.xml"/><Relationship Id="rId11" Type="http://schemas.openxmlformats.org/officeDocument/2006/relationships/slideLayout" Target="../slideLayouts/slideLayout239.xml"/><Relationship Id="rId5" Type="http://schemas.openxmlformats.org/officeDocument/2006/relationships/slideLayout" Target="../slideLayouts/slideLayout233.xml"/><Relationship Id="rId10" Type="http://schemas.openxmlformats.org/officeDocument/2006/relationships/slideLayout" Target="../slideLayouts/slideLayout238.xml"/><Relationship Id="rId4" Type="http://schemas.openxmlformats.org/officeDocument/2006/relationships/slideLayout" Target="../slideLayouts/slideLayout232.xml"/><Relationship Id="rId9" Type="http://schemas.openxmlformats.org/officeDocument/2006/relationships/slideLayout" Target="../slideLayouts/slideLayout237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4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2" Type="http://schemas.openxmlformats.org/officeDocument/2006/relationships/slideLayout" Target="../slideLayouts/slideLayout242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0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12" Type="http://schemas.openxmlformats.org/officeDocument/2006/relationships/slideLayout" Target="../slideLayouts/slideLayout264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11" Type="http://schemas.openxmlformats.org/officeDocument/2006/relationships/slideLayout" Target="../slideLayouts/slideLayout263.xml"/><Relationship Id="rId5" Type="http://schemas.openxmlformats.org/officeDocument/2006/relationships/slideLayout" Target="../slideLayouts/slideLayout257.xml"/><Relationship Id="rId10" Type="http://schemas.openxmlformats.org/officeDocument/2006/relationships/slideLayout" Target="../slideLayouts/slideLayout262.xml"/><Relationship Id="rId4" Type="http://schemas.openxmlformats.org/officeDocument/2006/relationships/slideLayout" Target="../slideLayouts/slideLayout256.xml"/><Relationship Id="rId9" Type="http://schemas.openxmlformats.org/officeDocument/2006/relationships/slideLayout" Target="../slideLayouts/slideLayout26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slideLayout" Target="../slideLayouts/slideLayout276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79.xml"/><Relationship Id="rId7" Type="http://schemas.openxmlformats.org/officeDocument/2006/relationships/slideLayout" Target="../slideLayouts/slideLayout283.xml"/><Relationship Id="rId12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78.xml"/><Relationship Id="rId1" Type="http://schemas.openxmlformats.org/officeDocument/2006/relationships/slideLayout" Target="../slideLayouts/slideLayout277.xml"/><Relationship Id="rId6" Type="http://schemas.openxmlformats.org/officeDocument/2006/relationships/slideLayout" Target="../slideLayouts/slideLayout282.xml"/><Relationship Id="rId11" Type="http://schemas.openxmlformats.org/officeDocument/2006/relationships/slideLayout" Target="../slideLayouts/slideLayout287.xml"/><Relationship Id="rId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86.xml"/><Relationship Id="rId4" Type="http://schemas.openxmlformats.org/officeDocument/2006/relationships/slideLayout" Target="../slideLayouts/slideLayout280.xml"/><Relationship Id="rId9" Type="http://schemas.openxmlformats.org/officeDocument/2006/relationships/slideLayout" Target="../slideLayouts/slideLayout28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slideLayout" Target="../slideLayouts/slideLayout300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8.xml"/><Relationship Id="rId13" Type="http://schemas.openxmlformats.org/officeDocument/2006/relationships/theme" Target="../theme/theme26.xml"/><Relationship Id="rId3" Type="http://schemas.openxmlformats.org/officeDocument/2006/relationships/slideLayout" Target="../slideLayouts/slideLayout303.xml"/><Relationship Id="rId7" Type="http://schemas.openxmlformats.org/officeDocument/2006/relationships/slideLayout" Target="../slideLayouts/slideLayout307.xml"/><Relationship Id="rId12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302.xml"/><Relationship Id="rId1" Type="http://schemas.openxmlformats.org/officeDocument/2006/relationships/slideLayout" Target="../slideLayouts/slideLayout301.xml"/><Relationship Id="rId6" Type="http://schemas.openxmlformats.org/officeDocument/2006/relationships/slideLayout" Target="../slideLayouts/slideLayout306.xml"/><Relationship Id="rId11" Type="http://schemas.openxmlformats.org/officeDocument/2006/relationships/slideLayout" Target="../slideLayouts/slideLayout311.xml"/><Relationship Id="rId5" Type="http://schemas.openxmlformats.org/officeDocument/2006/relationships/slideLayout" Target="../slideLayouts/slideLayout305.xml"/><Relationship Id="rId10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304.xml"/><Relationship Id="rId9" Type="http://schemas.openxmlformats.org/officeDocument/2006/relationships/slideLayout" Target="../slideLayouts/slideLayout30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9.xml"/><Relationship Id="rId12" Type="http://schemas.openxmlformats.org/officeDocument/2006/relationships/slideLayout" Target="../slideLayouts/slideLayout324.xml"/><Relationship Id="rId2" Type="http://schemas.openxmlformats.org/officeDocument/2006/relationships/slideLayout" Target="../slideLayouts/slideLayout314.xml"/><Relationship Id="rId1" Type="http://schemas.openxmlformats.org/officeDocument/2006/relationships/slideLayout" Target="../slideLayouts/slideLayout313.xml"/><Relationship Id="rId6" Type="http://schemas.openxmlformats.org/officeDocument/2006/relationships/slideLayout" Target="../slideLayouts/slideLayout318.xml"/><Relationship Id="rId11" Type="http://schemas.openxmlformats.org/officeDocument/2006/relationships/slideLayout" Target="../slideLayouts/slideLayout323.xml"/><Relationship Id="rId5" Type="http://schemas.openxmlformats.org/officeDocument/2006/relationships/slideLayout" Target="../slideLayouts/slideLayout317.xml"/><Relationship Id="rId10" Type="http://schemas.openxmlformats.org/officeDocument/2006/relationships/slideLayout" Target="../slideLayouts/slideLayout322.xml"/><Relationship Id="rId4" Type="http://schemas.openxmlformats.org/officeDocument/2006/relationships/slideLayout" Target="../slideLayouts/slideLayout316.xml"/><Relationship Id="rId9" Type="http://schemas.openxmlformats.org/officeDocument/2006/relationships/slideLayout" Target="../slideLayouts/slideLayout321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slideLayout" Target="../slideLayouts/slideLayout336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4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39.xml"/><Relationship Id="rId7" Type="http://schemas.openxmlformats.org/officeDocument/2006/relationships/slideLayout" Target="../slideLayouts/slideLayout343.xml"/><Relationship Id="rId12" Type="http://schemas.openxmlformats.org/officeDocument/2006/relationships/slideLayout" Target="../slideLayouts/slideLayout348.xml"/><Relationship Id="rId2" Type="http://schemas.openxmlformats.org/officeDocument/2006/relationships/slideLayout" Target="../slideLayouts/slideLayout338.xml"/><Relationship Id="rId1" Type="http://schemas.openxmlformats.org/officeDocument/2006/relationships/slideLayout" Target="../slideLayouts/slideLayout337.xml"/><Relationship Id="rId6" Type="http://schemas.openxmlformats.org/officeDocument/2006/relationships/slideLayout" Target="../slideLayouts/slideLayout342.xml"/><Relationship Id="rId11" Type="http://schemas.openxmlformats.org/officeDocument/2006/relationships/slideLayout" Target="../slideLayouts/slideLayout347.xml"/><Relationship Id="rId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46.xml"/><Relationship Id="rId4" Type="http://schemas.openxmlformats.org/officeDocument/2006/relationships/slideLayout" Target="../slideLayouts/slideLayout340.xml"/><Relationship Id="rId9" Type="http://schemas.openxmlformats.org/officeDocument/2006/relationships/slideLayout" Target="../slideLayouts/slideLayout3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/>
              <a:pPr>
                <a:defRPr/>
              </a:pPr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76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46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08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15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66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5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47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07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21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311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80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45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00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26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75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8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614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70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478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16" r:id="rId8"/>
    <p:sldLayoutId id="2147483917" r:id="rId9"/>
    <p:sldLayoutId id="2147483918" r:id="rId10"/>
    <p:sldLayoutId id="2147483919" r:id="rId11"/>
    <p:sldLayoutId id="214748392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2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25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52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45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7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4" r:id="rId1"/>
    <p:sldLayoutId id="2147483975" r:id="rId2"/>
    <p:sldLayoutId id="2147483976" r:id="rId3"/>
    <p:sldLayoutId id="2147483977" r:id="rId4"/>
    <p:sldLayoutId id="2147483978" r:id="rId5"/>
    <p:sldLayoutId id="2147483979" r:id="rId6"/>
    <p:sldLayoutId id="2147483980" r:id="rId7"/>
    <p:sldLayoutId id="2147483981" r:id="rId8"/>
    <p:sldLayoutId id="2147483982" r:id="rId9"/>
    <p:sldLayoutId id="2147483983" r:id="rId10"/>
    <p:sldLayoutId id="2147483984" r:id="rId11"/>
    <p:sldLayoutId id="214748398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40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06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1" r:id="rId2"/>
    <p:sldLayoutId id="2147484002" r:id="rId3"/>
    <p:sldLayoutId id="2147484003" r:id="rId4"/>
    <p:sldLayoutId id="2147484004" r:id="rId5"/>
    <p:sldLayoutId id="2147484005" r:id="rId6"/>
    <p:sldLayoutId id="2147484006" r:id="rId7"/>
    <p:sldLayoutId id="2147484007" r:id="rId8"/>
    <p:sldLayoutId id="2147484008" r:id="rId9"/>
    <p:sldLayoutId id="2147484009" r:id="rId10"/>
    <p:sldLayoutId id="2147484010" r:id="rId11"/>
    <p:sldLayoutId id="21474840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4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E17537-627D-4AE7-9BA5-387CC4DF93D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7/14/2014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F6E24FC-3333-43A8-9A08-192FCF0A5F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50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5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6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8.wmf"/><Relationship Id="rId4" Type="http://schemas.openxmlformats.org/officeDocument/2006/relationships/oleObject" Target="../embeddings/oleObject7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4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5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6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7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3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5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4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33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6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9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1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55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82.wmf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9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0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1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8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9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30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31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32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04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847850"/>
          </a:xfrm>
        </p:spPr>
        <p:txBody>
          <a:bodyPr/>
          <a:lstStyle/>
          <a:p>
            <a:r>
              <a:rPr lang="lt-LT" b="1" dirty="0" smtClean="0">
                <a:solidFill>
                  <a:srgbClr val="002060"/>
                </a:solidFill>
              </a:rPr>
              <a:t>DAŽNIAUSIAI PASIKARTOJANČIŲ  KLAIDŲ STATYBOS  PROCESE IDENTIFIKAVIMAS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800" y="5105400"/>
            <a:ext cx="3048000" cy="533400"/>
          </a:xfrm>
        </p:spPr>
        <p:txBody>
          <a:bodyPr/>
          <a:lstStyle/>
          <a:p>
            <a:pPr algn="l"/>
            <a:r>
              <a:rPr lang="lt-LT" sz="1600" dirty="0" smtClean="0">
                <a:solidFill>
                  <a:schemeClr val="tx1"/>
                </a:solidFill>
              </a:rPr>
              <a:t>Būsto </a:t>
            </a:r>
            <a:r>
              <a:rPr lang="lt-LT" sz="1600" dirty="0">
                <a:solidFill>
                  <a:schemeClr val="tx1"/>
                </a:solidFill>
              </a:rPr>
              <a:t>energijos taupymo </a:t>
            </a:r>
            <a:r>
              <a:rPr lang="lt-LT" sz="1600" dirty="0" smtClean="0">
                <a:solidFill>
                  <a:schemeClr val="tx1"/>
                </a:solidFill>
              </a:rPr>
              <a:t>agentūra                 EDVARDAS PETRAUSKAS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16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685801"/>
            <a:ext cx="9448800" cy="609599"/>
          </a:xfrm>
        </p:spPr>
        <p:txBody>
          <a:bodyPr/>
          <a:lstStyle/>
          <a:p>
            <a:r>
              <a:rPr lang="lt-LT" sz="3600" b="1" dirty="0" smtClean="0">
                <a:solidFill>
                  <a:srgbClr val="002060"/>
                </a:solidFill>
              </a:rPr>
              <a:t>NEĮVYKUSIŲ STATYBOS RANGOS DARBŲ PIRKIMŲ  PRIEŽASTYS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438400"/>
            <a:ext cx="9144000" cy="3200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lt-LT" sz="2800" dirty="0" smtClean="0">
                <a:solidFill>
                  <a:schemeClr val="tx1"/>
                </a:solidFill>
              </a:rPr>
              <a:t>-   NEKOKYBIŠKI INVESTICIJŲ PLANAI</a:t>
            </a:r>
          </a:p>
          <a:p>
            <a:pPr algn="l"/>
            <a:endParaRPr lang="lt-LT" sz="2800" dirty="0">
              <a:solidFill>
                <a:schemeClr val="tx1"/>
              </a:solidFill>
            </a:endParaRPr>
          </a:p>
          <a:p>
            <a:pPr algn="l"/>
            <a:r>
              <a:rPr lang="lt-LT" sz="2800" dirty="0" smtClean="0">
                <a:solidFill>
                  <a:schemeClr val="tx1"/>
                </a:solidFill>
              </a:rPr>
              <a:t>-   TIEKĖJŲ TRŪKUMAS</a:t>
            </a:r>
          </a:p>
          <a:p>
            <a:pPr algn="l"/>
            <a:endParaRPr lang="lt-LT" sz="2800" dirty="0">
              <a:solidFill>
                <a:schemeClr val="tx1"/>
              </a:solidFill>
            </a:endParaRPr>
          </a:p>
          <a:p>
            <a:pPr algn="l"/>
            <a:r>
              <a:rPr lang="lt-LT" sz="2800" dirty="0" smtClean="0">
                <a:solidFill>
                  <a:schemeClr val="tx1"/>
                </a:solidFill>
              </a:rPr>
              <a:t>-   SAVIVALDYBIŲ GEOGRAFINĖ PADĖTIS, INFRASTRUKTŪRA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68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8847637"/>
              </p:ext>
            </p:extLst>
          </p:nvPr>
        </p:nvGraphicFramePr>
        <p:xfrm>
          <a:off x="1" y="1767760"/>
          <a:ext cx="3962401" cy="5090240"/>
        </p:xfrm>
        <a:graphic>
          <a:graphicData uri="http://schemas.openxmlformats.org/drawingml/2006/table">
            <a:tbl>
              <a:tblPr/>
              <a:tblGrid>
                <a:gridCol w="51097"/>
                <a:gridCol w="130067"/>
                <a:gridCol w="891888"/>
                <a:gridCol w="380911"/>
                <a:gridCol w="311232"/>
                <a:gridCol w="464526"/>
                <a:gridCol w="297296"/>
                <a:gridCol w="432009"/>
                <a:gridCol w="297296"/>
                <a:gridCol w="408783"/>
                <a:gridCol w="297296"/>
              </a:tblGrid>
              <a:tr h="213175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   STATYBOS RANGOS DARBŲ PRIĖMIMO IR PERDAVIMO AKTAS </a:t>
                      </a: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Nr._____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6115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lt-LT" sz="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                                                     (valstybės remiamos kitos priemonės)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                                                                               [Data]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                                        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Ataskaitinis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laikotarpis nuo [Data} iki {Data}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RANGOVAS: 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UŽSAKOVAS: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lt-LT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Pagrindinės sutarties nr. [Numeris]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Objektas: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6115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l" fontAlgn="b"/>
                      <a:r>
                        <a:rPr lang="lt-LT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Šiuo aktu patvirtinama, kad ataskaitiniu laikotarpiu Rangovas įvykdė savo įsipareigojimus pagal aukščiau nurodytos sutarties __________etapą.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6115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RANGOVAS atliko UŽSAKOVUI šiuos Darbus: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Sumos pateikiamos litais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Eil.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Atnaujinimo (modernizavimo)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Sutartinė 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Atlikta Darbų  nuo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Atlikta Darbų  nuo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Atlikta Darbų  per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Nr.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priemonės pavadinimas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Darbo kaina 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statybos pradžios įskaitant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statybos pradžios iki 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ataskaitinį laikotarpį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pagal Investicijų planą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be PVM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ataskaitinį laikotarpį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ataskaitinio laikotarpio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Suma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Suma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Suma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Suma be PVM: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PVM {tarifas} suma: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Suma su PVM: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8716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lt-LT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Suma mokėjimui: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#DIV/0!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0,00</a:t>
                      </a: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16115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lt-LT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Šis aktas neatleidžia TIEKĖJO bei UŽSAKOVO nuo kitų sutartinių įsipareigojimų pagal aukščiau nurodytą sutartį vykdymo.</a:t>
                      </a: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  <a:tr h="9613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990" marR="5990" marT="59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819400"/>
            <a:ext cx="2819400" cy="3581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6"/>
            <a:ext cx="2743200" cy="190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62400" y="3176"/>
            <a:ext cx="5181600" cy="7125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52. ..... 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Projekto administratorius</a:t>
            </a:r>
            <a:r>
              <a:rPr lang="lt-LT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kreipiasi į Agentūrą,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pateikdamas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jos nustatytos formos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prašymą suteikti valstybės paramą</a:t>
            </a:r>
            <a:r>
              <a:rPr lang="lt-LT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energinį efektyvumą didinančioms priemonėms įgyvendinti. </a:t>
            </a:r>
            <a:endParaRPr lang="en-US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indent="4572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53</a:t>
            </a:r>
            <a:r>
              <a:rPr lang="lt-LT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.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Kartu</a:t>
            </a:r>
            <a:r>
              <a:rPr lang="lt-LT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su Taisyklių 52 punkte nurodytu prašymu Agentūrai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pateikiamos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šių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dokumentų kopijos 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(jeigu nepateiktos anksčiau):</a:t>
            </a:r>
            <a:endParaRPr lang="en-US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indent="4572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53.3. statybos rangos darbų pirkimo ataskaitų, sutarčių,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įkainoto veiklos grafiko, lokalinių sąmatų,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atliktų statybos rangos darbų priėmimo ir perdavimo aktų, sąskaitų faktūrų ir apmokėjimą patvirtinančių dokumentų;</a:t>
            </a:r>
            <a:endParaRPr lang="en-US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indent="4572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54.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Agentūra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, gavusi Taisyklių 52 punkte nurodytą prašymą ir kartu su juo teikiamas Taisyklių 53 punkte nurodytų dokumentų kopijas,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privalo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en-US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  <a:p>
            <a:pPr lvl="0" indent="457200" algn="just">
              <a:lnSpc>
                <a:spcPct val="115000"/>
              </a:lnSpc>
              <a:spcBef>
                <a:spcPts val="500"/>
              </a:spcBef>
              <a:spcAft>
                <a:spcPts val="500"/>
              </a:spcAft>
            </a:pP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54.1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. nuvykti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į atnaujintą (modernizuotą) daugiabutį namą </a:t>
            </a:r>
            <a:r>
              <a:rPr lang="lt-LT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ir vizualiai įsitikinti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, kad įgyvendinant projektą (ar jo etapą) įgyvendintos visos investicijų plane (ar jo etape) numatytos energinį efektyvumą didinančios priemonės;</a:t>
            </a:r>
            <a:endParaRPr lang="en-US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426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0" y="838200"/>
            <a:ext cx="5715000" cy="7010400"/>
          </a:xfrm>
        </p:spPr>
        <p:txBody>
          <a:bodyPr/>
          <a:lstStyle/>
          <a:p>
            <a:r>
              <a:rPr lang="lt-LT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21</a:t>
            </a:r>
            <a:r>
              <a:rPr lang="lt-LT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 ...  Statybos rangos darbų priėmimo ir perdavimo aktą Agentūra (ar jos įgaliotas atstovas) pasirašo ne vėliau kaip per 5 darbo dienas nuo jo pateikimo. Prieš pasirašydama šį aktą Agentūra (ar jos įgaliotas atstovas) </a:t>
            </a:r>
            <a:r>
              <a:rPr lang="lt-LT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vizualiai įsitikina</a:t>
            </a:r>
            <a:r>
              <a:rPr lang="lt-LT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, ar statybos rangos darbų priėmimo ir perdavimo aktuose nurodyti darbai ir įgyvendintos priemonės atitinka investicijų plane nurodytas atnaujinimo (modernizavimo) priemones. Statybos rangos darbų priėmimo ir perdavimo akto formą nustato Agentūra.</a:t>
            </a:r>
            <a:r>
              <a:rPr lang="en-US" sz="18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18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lt-LT" sz="1800" dirty="0">
                <a:solidFill>
                  <a:prstClr val="black"/>
                </a:solidFill>
                <a:ea typeface="Calibri"/>
                <a:cs typeface="Times New Roman"/>
              </a:rPr>
              <a:t>                </a:t>
            </a:r>
            <a:r>
              <a:rPr lang="lt-LT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Kai projektas įgyvendinamas pagal Programą atitinkančias savivaldybių programas</a:t>
            </a:r>
            <a:r>
              <a:rPr lang="lt-LT" sz="18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, finansuotojui teikiamas statybos rangos darbų priėmimo ir perdavimo aktas, kurį šiame punkte nustatyta tvarka </a:t>
            </a:r>
            <a:r>
              <a:rPr lang="lt-LT" sz="1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pasirašo savivaldybės paskirtas asmuo.</a:t>
            </a:r>
            <a:r>
              <a:rPr lang="en-US" sz="18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1800" dirty="0">
                <a:solidFill>
                  <a:prstClr val="black"/>
                </a:solidFill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352800"/>
            <a:ext cx="3008313" cy="27733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8367"/>
            <a:ext cx="3886199" cy="332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15741"/>
            <a:ext cx="3581399" cy="298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3797" y="1066800"/>
            <a:ext cx="3505198" cy="3324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48200" y="2514600"/>
            <a:ext cx="3911953" cy="3328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00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839200" cy="1219200"/>
          </a:xfrm>
        </p:spPr>
        <p:txBody>
          <a:bodyPr/>
          <a:lstStyle/>
          <a:p>
            <a:r>
              <a:rPr lang="lt-LT" sz="2400" b="1" dirty="0">
                <a:solidFill>
                  <a:srgbClr val="7030A0"/>
                </a:solidFill>
              </a:rPr>
              <a:t>TEISĖS AKTAI KURIAIS PRIVALO VADOVAUTIS STATYBOS TECHNINIS PRIŽIŪRĖTOJAS TIKRINDAMAS MODERNIZUOJAMŲ NAMŲ STATYBOS </a:t>
            </a:r>
            <a:r>
              <a:rPr lang="lt-LT" sz="2400" b="1" dirty="0" smtClean="0">
                <a:solidFill>
                  <a:srgbClr val="7030A0"/>
                </a:solidFill>
              </a:rPr>
              <a:t>DARBUS</a:t>
            </a:r>
            <a:br>
              <a:rPr lang="lt-LT" sz="2400" b="1" dirty="0" smtClean="0">
                <a:solidFill>
                  <a:srgbClr val="7030A0"/>
                </a:solidFill>
              </a:rPr>
            </a:br>
            <a:r>
              <a:rPr lang="lt-LT" sz="2400" b="1" dirty="0" smtClean="0">
                <a:solidFill>
                  <a:srgbClr val="7030A0"/>
                </a:solidFill>
              </a:rPr>
              <a:t/>
            </a:r>
            <a:br>
              <a:rPr lang="lt-LT" sz="2400" b="1" dirty="0" smtClean="0">
                <a:solidFill>
                  <a:srgbClr val="7030A0"/>
                </a:solidFill>
              </a:rPr>
            </a:br>
            <a:r>
              <a:rPr lang="lt-LT" sz="1800" b="1" dirty="0" smtClean="0">
                <a:solidFill>
                  <a:srgbClr val="7030A0"/>
                </a:solidFill>
              </a:rPr>
              <a:t> (STR 1.09.05.2002 STATINIO STATYBOS TECHNINĖ PRIEŽIŪRA)</a:t>
            </a:r>
            <a:endParaRPr lang="en-US" sz="1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03393"/>
            <a:ext cx="8763000" cy="2859207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3982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661"/>
            <a:ext cx="8915400" cy="6911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4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879188"/>
              </p:ext>
            </p:extLst>
          </p:nvPr>
        </p:nvGraphicFramePr>
        <p:xfrm>
          <a:off x="342900" y="228600"/>
          <a:ext cx="8458200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1" r:id="rId4" imgW="9220200" imgH="5143500" progId="AutoCAD.Drawing.17">
                  <p:embed/>
                </p:oleObj>
              </mc:Choice>
              <mc:Fallback>
                <p:oleObj r:id="rId4" imgW="9220200" imgH="5143500" progId="AutoCAD.Drawing.1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9395" t="11458" r="14915" b="3328"/>
                      <a:stretch>
                        <a:fillRect/>
                      </a:stretch>
                    </p:blipFill>
                    <p:spPr bwMode="auto">
                      <a:xfrm>
                        <a:off x="342900" y="228600"/>
                        <a:ext cx="8458200" cy="6477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7162800" y="990600"/>
            <a:ext cx="1018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100 mm</a:t>
            </a:r>
          </a:p>
        </p:txBody>
      </p:sp>
      <p:sp>
        <p:nvSpPr>
          <p:cNvPr id="5" name="Rectangle 4"/>
          <p:cNvSpPr/>
          <p:nvPr/>
        </p:nvSpPr>
        <p:spPr>
          <a:xfrm>
            <a:off x="7467600" y="4343400"/>
            <a:ext cx="1208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≥ 100 mm</a:t>
            </a:r>
          </a:p>
        </p:txBody>
      </p:sp>
    </p:spTree>
    <p:extLst>
      <p:ext uri="{BB962C8B-B14F-4D97-AF65-F5344CB8AC3E}">
        <p14:creationId xmlns:p14="http://schemas.microsoft.com/office/powerpoint/2010/main" val="85529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01"/>
            <a:ext cx="9144000" cy="6852599"/>
          </a:xfrm>
        </p:spPr>
      </p:pic>
    </p:spTree>
    <p:extLst>
      <p:ext uri="{BB962C8B-B14F-4D97-AF65-F5344CB8AC3E}">
        <p14:creationId xmlns:p14="http://schemas.microsoft.com/office/powerpoint/2010/main" val="74222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230" cy="6873923"/>
          </a:xfrm>
        </p:spPr>
      </p:pic>
    </p:spTree>
    <p:extLst>
      <p:ext uri="{BB962C8B-B14F-4D97-AF65-F5344CB8AC3E}">
        <p14:creationId xmlns:p14="http://schemas.microsoft.com/office/powerpoint/2010/main" val="409383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4564" cy="6888423"/>
          </a:xfrm>
        </p:spPr>
      </p:pic>
    </p:spTree>
    <p:extLst>
      <p:ext uri="{BB962C8B-B14F-4D97-AF65-F5344CB8AC3E}">
        <p14:creationId xmlns:p14="http://schemas.microsoft.com/office/powerpoint/2010/main" val="198079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" y="-76200"/>
            <a:ext cx="9245600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637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95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389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foto medžiaga\Tauragė, Bažnyčių-5\DSC0566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58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Pasvalys\DSC0598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081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Pasvalys\DSC060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72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"/>
            <a:ext cx="71628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89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PICT198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0" y="-41703"/>
            <a:ext cx="9144000" cy="699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5606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7498731"/>
              </p:ext>
            </p:extLst>
          </p:nvPr>
        </p:nvGraphicFramePr>
        <p:xfrm>
          <a:off x="2514600" y="95416"/>
          <a:ext cx="4114800" cy="6762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0" r:id="rId4" imgW="8943975" imgH="5638800" progId="AutoCAD.Drawing.16">
                  <p:embed/>
                </p:oleObj>
              </mc:Choice>
              <mc:Fallback>
                <p:oleObj r:id="rId4" imgW="8943975" imgH="5638800" progId="AutoCAD.Drawing.16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9607" t="18533" r="32684" b="9222"/>
                      <a:stretch>
                        <a:fillRect/>
                      </a:stretch>
                    </p:blipFill>
                    <p:spPr bwMode="auto">
                      <a:xfrm>
                        <a:off x="2514600" y="95416"/>
                        <a:ext cx="4114800" cy="67625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37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Edvardas\Desktop\SIUNTIMUI FOTO\IMG_51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91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68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Edvardas\Desktop\SEMINARAS 2014-07-01\PATIKROS FOTO\IMG_51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57150"/>
            <a:ext cx="9220200" cy="691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59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86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5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Pasvalys\DSC0601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89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Brokas ir ne Edvardui\DSC0618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064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7806876"/>
              </p:ext>
            </p:extLst>
          </p:nvPr>
        </p:nvGraphicFramePr>
        <p:xfrm>
          <a:off x="228600" y="1119493"/>
          <a:ext cx="9161516" cy="5597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2" r:id="rId3" imgW="9220200" imgH="5143500" progId="AutoCAD.Drawing.17">
                  <p:embed/>
                </p:oleObj>
              </mc:Choice>
              <mc:Fallback>
                <p:oleObj r:id="rId3" imgW="9220200" imgH="5143500" progId="AutoCAD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9884" t="25027" r="27702" b="17203"/>
                      <a:stretch>
                        <a:fillRect/>
                      </a:stretch>
                    </p:blipFill>
                    <p:spPr bwMode="auto">
                      <a:xfrm>
                        <a:off x="228600" y="1119493"/>
                        <a:ext cx="9161516" cy="55979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 flipH="1">
            <a:off x="3124200" y="2514600"/>
            <a:ext cx="99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b≥75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0" y="2699266"/>
            <a:ext cx="76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b≥75</a:t>
            </a:r>
          </a:p>
        </p:txBody>
      </p:sp>
      <p:sp>
        <p:nvSpPr>
          <p:cNvPr id="6" name="Rectangle 5"/>
          <p:cNvSpPr/>
          <p:nvPr/>
        </p:nvSpPr>
        <p:spPr>
          <a:xfrm>
            <a:off x="4183751" y="3733800"/>
            <a:ext cx="824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</a:rPr>
              <a:t>≥Ø100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1371600"/>
            <a:ext cx="49795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err="1">
                <a:solidFill>
                  <a:prstClr val="black"/>
                </a:solidFill>
                <a:latin typeface="Times New Roman"/>
                <a:ea typeface="Times New Roman"/>
              </a:rPr>
              <a:t>Klijais</a:t>
            </a: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Times New Roman"/>
              </a:rPr>
              <a:t>tepami</a:t>
            </a:r>
            <a:r>
              <a:rPr lang="en-US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Times New Roman"/>
                <a:ea typeface="Times New Roman"/>
              </a:rPr>
              <a:t>pavir</a:t>
            </a:r>
            <a:r>
              <a:rPr lang="lt-LT" dirty="0">
                <a:solidFill>
                  <a:prstClr val="black"/>
                </a:solidFill>
                <a:latin typeface="Times New Roman"/>
                <a:ea typeface="Times New Roman"/>
              </a:rPr>
              <a:t>šiai</a:t>
            </a:r>
            <a:endParaRPr lang="en-US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30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9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67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88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701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9954399"/>
              </p:ext>
            </p:extLst>
          </p:nvPr>
        </p:nvGraphicFramePr>
        <p:xfrm>
          <a:off x="533400" y="609600"/>
          <a:ext cx="76200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6" r:id="rId3" imgW="9220200" imgH="5143500" progId="AutoCAD.Drawing.17">
                  <p:embed/>
                </p:oleObj>
              </mc:Choice>
              <mc:Fallback>
                <p:oleObj r:id="rId3" imgW="9220200" imgH="5143500" progId="AutoCAD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7730" t="38829" r="49471" b="44446"/>
                      <a:stretch>
                        <a:fillRect/>
                      </a:stretch>
                    </p:blipFill>
                    <p:spPr bwMode="auto">
                      <a:xfrm>
                        <a:off x="533400" y="609600"/>
                        <a:ext cx="7620000" cy="5715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337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uszkodzenia02"/>
          <p:cNvPicPr>
            <a:picLocks noChangeAspect="1" noChangeArrowheads="1"/>
          </p:cNvPicPr>
          <p:nvPr/>
        </p:nvPicPr>
        <p:blipFill>
          <a:blip r:embed="rId2">
            <a:lum bright="4000" contrast="10000"/>
          </a:blip>
          <a:stretch>
            <a:fillRect/>
          </a:stretch>
        </p:blipFill>
        <p:spPr bwMode="auto">
          <a:xfrm>
            <a:off x="0" y="-39414"/>
            <a:ext cx="9144000" cy="693682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491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380224"/>
              </p:ext>
            </p:extLst>
          </p:nvPr>
        </p:nvGraphicFramePr>
        <p:xfrm>
          <a:off x="685800" y="228600"/>
          <a:ext cx="6705600" cy="6267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1" r:id="rId4" imgW="9220200" imgH="5143500" progId="AutoCAD.Drawing.17">
                  <p:embed/>
                </p:oleObj>
              </mc:Choice>
              <mc:Fallback>
                <p:oleObj r:id="rId4" imgW="9220200" imgH="5143500" progId="AutoCAD.Drawing.17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968" t="18207" r="54021" b="23914"/>
                      <a:stretch>
                        <a:fillRect/>
                      </a:stretch>
                    </p:blipFill>
                    <p:spPr bwMode="auto">
                      <a:xfrm>
                        <a:off x="685800" y="228600"/>
                        <a:ext cx="6705600" cy="62670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343400" y="2286000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&gt;300 mm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5486400"/>
            <a:ext cx="115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&gt;500 mm</a:t>
            </a:r>
          </a:p>
        </p:txBody>
      </p:sp>
    </p:spTree>
    <p:extLst>
      <p:ext uri="{BB962C8B-B14F-4D97-AF65-F5344CB8AC3E}">
        <p14:creationId xmlns:p14="http://schemas.microsoft.com/office/powerpoint/2010/main" val="401552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82" y="-26987"/>
            <a:ext cx="9179982" cy="6884987"/>
          </a:xfrm>
        </p:spPr>
      </p:pic>
    </p:spTree>
    <p:extLst>
      <p:ext uri="{BB962C8B-B14F-4D97-AF65-F5344CB8AC3E}">
        <p14:creationId xmlns:p14="http://schemas.microsoft.com/office/powerpoint/2010/main" val="267116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96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foto medžiaga\Kaunas, Dujotiekio-19\DSC057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81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82" y="-7937"/>
            <a:ext cx="9154582" cy="6865937"/>
          </a:xfrm>
        </p:spPr>
      </p:pic>
    </p:spTree>
    <p:extLst>
      <p:ext uri="{BB962C8B-B14F-4D97-AF65-F5344CB8AC3E}">
        <p14:creationId xmlns:p14="http://schemas.microsoft.com/office/powerpoint/2010/main" val="44451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Edvardas\Desktop\SIUNTIMUI FOTO\IMG_51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83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foto medžiaga\Tauragė, Dariaus ir Girėno-20\DSC0564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"/>
            <a:ext cx="9296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398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90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819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9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263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Brokas ir ne Edvardui\DSC0613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5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Pasvalys\DSC0598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27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556857"/>
              </p:ext>
            </p:extLst>
          </p:nvPr>
        </p:nvGraphicFramePr>
        <p:xfrm>
          <a:off x="1371600" y="19334"/>
          <a:ext cx="5876925" cy="648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2" r:id="rId4" imgW="9220200" imgH="5143500" progId="AutoCAD.Drawing.17">
                  <p:embed/>
                </p:oleObj>
              </mc:Choice>
              <mc:Fallback>
                <p:oleObj r:id="rId4" imgW="9220200" imgH="5143500" progId="AutoCAD.Drawing.1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3149" t="18475" r="30806" b="30164"/>
                      <a:stretch>
                        <a:fillRect/>
                      </a:stretch>
                    </p:blipFill>
                    <p:spPr bwMode="auto">
                      <a:xfrm>
                        <a:off x="1371600" y="19334"/>
                        <a:ext cx="5876925" cy="6486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011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00" y="-38100"/>
            <a:ext cx="9194800" cy="6896100"/>
          </a:xfrm>
        </p:spPr>
      </p:pic>
    </p:spTree>
    <p:extLst>
      <p:ext uri="{BB962C8B-B14F-4D97-AF65-F5344CB8AC3E}">
        <p14:creationId xmlns:p14="http://schemas.microsoft.com/office/powerpoint/2010/main" val="210987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202" y="-100652"/>
            <a:ext cx="9278202" cy="6958652"/>
          </a:xfrm>
        </p:spPr>
      </p:pic>
    </p:spTree>
    <p:extLst>
      <p:ext uri="{BB962C8B-B14F-4D97-AF65-F5344CB8AC3E}">
        <p14:creationId xmlns:p14="http://schemas.microsoft.com/office/powerpoint/2010/main" val="20894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Edvardas\Desktop\SIUNTIMUI FOTO\IMG_51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8100"/>
            <a:ext cx="91948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457200"/>
            <a:ext cx="3657599" cy="9604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524000"/>
            <a:ext cx="3582988" cy="650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914400"/>
            <a:ext cx="3886200" cy="1371600"/>
          </a:xfrm>
        </p:spPr>
        <p:txBody>
          <a:bodyPr/>
          <a:lstStyle/>
          <a:p>
            <a:r>
              <a:rPr lang="en-US" dirty="0"/>
              <a:t>9 – </a:t>
            </a:r>
            <a:r>
              <a:rPr lang="en-US" dirty="0" err="1"/>
              <a:t>išsiplečianti</a:t>
            </a:r>
            <a:r>
              <a:rPr lang="en-US" dirty="0"/>
              <a:t> </a:t>
            </a:r>
            <a:r>
              <a:rPr lang="en-US" dirty="0" err="1"/>
              <a:t>juosta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0000" y="6324600"/>
            <a:ext cx="4800600" cy="533400"/>
          </a:xfrm>
        </p:spPr>
        <p:txBody>
          <a:bodyPr/>
          <a:lstStyle/>
          <a:p>
            <a:r>
              <a:rPr lang="lt-LT" b="1" dirty="0">
                <a:latin typeface="Calibri" panose="020F0502020204030204" pitchFamily="34" charset="0"/>
                <a:ea typeface="Times New Roman"/>
              </a:rPr>
              <a:t>9 – išsiplečianti juosta</a:t>
            </a: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0"/>
            <a:ext cx="7803444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97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Edvardas\Desktop\SIUNTIMUI FOTO\IMG_51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9169400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148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955" y="0"/>
            <a:ext cx="91959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6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91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081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520011"/>
              </p:ext>
            </p:extLst>
          </p:nvPr>
        </p:nvGraphicFramePr>
        <p:xfrm>
          <a:off x="1385887" y="76200"/>
          <a:ext cx="6372225" cy="6383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96" r:id="rId4" imgW="9220200" imgH="5143500" progId="AutoCAD.Drawing.17">
                  <p:embed/>
                </p:oleObj>
              </mc:Choice>
              <mc:Fallback>
                <p:oleObj r:id="rId4" imgW="9220200" imgH="5143500" progId="AutoCAD.Drawing.17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0134" t="40945" r="33255" b="29178"/>
                      <a:stretch>
                        <a:fillRect/>
                      </a:stretch>
                    </p:blipFill>
                    <p:spPr bwMode="auto">
                      <a:xfrm>
                        <a:off x="1385887" y="76200"/>
                        <a:ext cx="6372225" cy="638334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6825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36" y="-19903"/>
            <a:ext cx="9170536" cy="6877903"/>
          </a:xfrm>
        </p:spPr>
      </p:pic>
    </p:spTree>
    <p:extLst>
      <p:ext uri="{BB962C8B-B14F-4D97-AF65-F5344CB8AC3E}">
        <p14:creationId xmlns:p14="http://schemas.microsoft.com/office/powerpoint/2010/main" val="167663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00" y="0"/>
            <a:ext cx="9245600" cy="6934200"/>
          </a:xfrm>
        </p:spPr>
      </p:pic>
    </p:spTree>
    <p:extLst>
      <p:ext uri="{BB962C8B-B14F-4D97-AF65-F5344CB8AC3E}">
        <p14:creationId xmlns:p14="http://schemas.microsoft.com/office/powerpoint/2010/main" val="305808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Brokas ir ne Edvardui\DSC0617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68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9195389" cy="6876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96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Pasvalys\DSC0607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9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Pasvalys\DSC0607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09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782" y="-65087"/>
            <a:ext cx="9230782" cy="6923087"/>
          </a:xfrm>
        </p:spPr>
      </p:pic>
    </p:spTree>
    <p:extLst>
      <p:ext uri="{BB962C8B-B14F-4D97-AF65-F5344CB8AC3E}">
        <p14:creationId xmlns:p14="http://schemas.microsoft.com/office/powerpoint/2010/main" val="414573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Brokas ir ne Edvardui\DSC061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76200"/>
            <a:ext cx="9296400" cy="693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645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99" y="-152399"/>
            <a:ext cx="9616016" cy="716280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0473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ignalina\IMG_52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199" y="0"/>
            <a:ext cx="9244084" cy="6934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39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Brokas ir ne Edvardui\DSC0605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569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8686800" cy="72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543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304" y="0"/>
            <a:ext cx="9245600" cy="6934200"/>
          </a:xfrm>
        </p:spPr>
      </p:pic>
    </p:spTree>
    <p:extLst>
      <p:ext uri="{BB962C8B-B14F-4D97-AF65-F5344CB8AC3E}">
        <p14:creationId xmlns:p14="http://schemas.microsoft.com/office/powerpoint/2010/main" val="179368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03816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SIUNTIMUI FOTO\DSC0550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860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94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203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Pasvalys\DSC0605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90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762000" y="-457200"/>
            <a:ext cx="9753600" cy="11755438"/>
            <a:chOff x="0" y="0"/>
            <a:chExt cx="11901" cy="16833"/>
          </a:xfrm>
        </p:grpSpPr>
        <p:pic>
          <p:nvPicPr>
            <p:cNvPr id="3379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2466" y="2466"/>
              <a:ext cx="16833" cy="11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9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233" y="11304"/>
              <a:ext cx="921" cy="83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9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5551" y="-3269"/>
              <a:ext cx="345" cy="8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9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785" y="14975"/>
              <a:ext cx="288" cy="4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799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1261" y="3716"/>
              <a:ext cx="13075" cy="91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800" name="Picture 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-4400" y="9245"/>
              <a:ext cx="10483" cy="2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801" name="Picture 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577" y="8135"/>
              <a:ext cx="172" cy="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802" name="Picture 10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591" y="15724"/>
              <a:ext cx="172" cy="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803" name="Picture 1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8776" y="15422"/>
              <a:ext cx="403" cy="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228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VACIO 07\DSC0596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701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40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45600" cy="6934200"/>
          </a:xfrm>
        </p:spPr>
      </p:pic>
    </p:spTree>
    <p:extLst>
      <p:ext uri="{BB962C8B-B14F-4D97-AF65-F5344CB8AC3E}">
        <p14:creationId xmlns:p14="http://schemas.microsoft.com/office/powerpoint/2010/main" val="1341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Edvardas\Desktop\SIUNTIMUI FOTO\IMG_519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96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228919" cy="6921690"/>
          </a:xfrm>
        </p:spPr>
      </p:pic>
    </p:spTree>
    <p:extLst>
      <p:ext uri="{BB962C8B-B14F-4D97-AF65-F5344CB8AC3E}">
        <p14:creationId xmlns:p14="http://schemas.microsoft.com/office/powerpoint/2010/main" val="616214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1468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2" y="0"/>
            <a:ext cx="9143999" cy="6857999"/>
          </a:xfrm>
        </p:spPr>
      </p:pic>
    </p:spTree>
    <p:extLst>
      <p:ext uri="{BB962C8B-B14F-4D97-AF65-F5344CB8AC3E}">
        <p14:creationId xmlns:p14="http://schemas.microsoft.com/office/powerpoint/2010/main" val="190039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760867"/>
              </p:ext>
            </p:extLst>
          </p:nvPr>
        </p:nvGraphicFramePr>
        <p:xfrm>
          <a:off x="1752600" y="609600"/>
          <a:ext cx="5343525" cy="570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2" r:id="rId3" imgW="9220200" imgH="5143500" progId="AutoCAD.Drawing.17">
                  <p:embed/>
                </p:oleObj>
              </mc:Choice>
              <mc:Fallback>
                <p:oleObj r:id="rId3" imgW="9220200" imgH="5143500" progId="AutoCAD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134" t="14304" r="26233" b="3957"/>
                      <a:stretch>
                        <a:fillRect/>
                      </a:stretch>
                    </p:blipFill>
                    <p:spPr bwMode="auto">
                      <a:xfrm>
                        <a:off x="1752600" y="609600"/>
                        <a:ext cx="5343525" cy="5705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435543" y="2899847"/>
            <a:ext cx="1024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&gt;30 mm</a:t>
            </a:r>
          </a:p>
        </p:txBody>
      </p:sp>
    </p:spTree>
    <p:extLst>
      <p:ext uri="{BB962C8B-B14F-4D97-AF65-F5344CB8AC3E}">
        <p14:creationId xmlns:p14="http://schemas.microsoft.com/office/powerpoint/2010/main" val="134804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10641"/>
              </p:ext>
            </p:extLst>
          </p:nvPr>
        </p:nvGraphicFramePr>
        <p:xfrm>
          <a:off x="1524000" y="533400"/>
          <a:ext cx="5086350" cy="549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8" r:id="rId3" imgW="9220200" imgH="5143500" progId="AutoCAD.Drawing.17">
                  <p:embed/>
                </p:oleObj>
              </mc:Choice>
              <mc:Fallback>
                <p:oleObj r:id="rId3" imgW="9220200" imgH="5143500" progId="AutoCAD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3194" t="45325" r="44684" b="11754"/>
                      <a:stretch>
                        <a:fillRect/>
                      </a:stretch>
                    </p:blipFill>
                    <p:spPr bwMode="auto">
                      <a:xfrm>
                        <a:off x="1524000" y="533400"/>
                        <a:ext cx="5086350" cy="549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5486400" y="3059668"/>
            <a:ext cx="10166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≥50 mm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200536"/>
              </p:ext>
            </p:extLst>
          </p:nvPr>
        </p:nvGraphicFramePr>
        <p:xfrm>
          <a:off x="1524000" y="496371"/>
          <a:ext cx="5086350" cy="549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9" r:id="rId5" imgW="9220200" imgH="5143500" progId="AutoCAD.Drawing.17">
                  <p:embed/>
                </p:oleObj>
              </mc:Choice>
              <mc:Fallback>
                <p:oleObj r:id="rId5" imgW="9220200" imgH="5143500" progId="AutoCAD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3194" t="45325" r="44684" b="11754"/>
                      <a:stretch>
                        <a:fillRect/>
                      </a:stretch>
                    </p:blipFill>
                    <p:spPr bwMode="auto">
                      <a:xfrm>
                        <a:off x="1524000" y="496371"/>
                        <a:ext cx="5086350" cy="549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411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245600" cy="6934200"/>
          </a:xfrm>
        </p:spPr>
      </p:pic>
    </p:spTree>
    <p:extLst>
      <p:ext uri="{BB962C8B-B14F-4D97-AF65-F5344CB8AC3E}">
        <p14:creationId xmlns:p14="http://schemas.microsoft.com/office/powerpoint/2010/main" val="273359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82" y="-26987"/>
            <a:ext cx="9179982" cy="6884987"/>
          </a:xfrm>
        </p:spPr>
      </p:pic>
    </p:spTree>
    <p:extLst>
      <p:ext uri="{BB962C8B-B14F-4D97-AF65-F5344CB8AC3E}">
        <p14:creationId xmlns:p14="http://schemas.microsoft.com/office/powerpoint/2010/main" val="45759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9617" cy="6907213"/>
          </a:xfrm>
        </p:spPr>
      </p:pic>
    </p:spTree>
    <p:extLst>
      <p:ext uri="{BB962C8B-B14F-4D97-AF65-F5344CB8AC3E}">
        <p14:creationId xmlns:p14="http://schemas.microsoft.com/office/powerpoint/2010/main" val="132377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Brokas ir ne Edvardui\DSC0603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54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79" y="178624"/>
            <a:ext cx="9010934" cy="6360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75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1438" cy="6871079"/>
          </a:xfrm>
        </p:spPr>
      </p:pic>
    </p:spTree>
    <p:extLst>
      <p:ext uri="{BB962C8B-B14F-4D97-AF65-F5344CB8AC3E}">
        <p14:creationId xmlns:p14="http://schemas.microsoft.com/office/powerpoint/2010/main" val="306037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82" y="-7937"/>
            <a:ext cx="9154582" cy="6865937"/>
          </a:xfrm>
        </p:spPr>
      </p:pic>
    </p:spTree>
    <p:extLst>
      <p:ext uri="{BB962C8B-B14F-4D97-AF65-F5344CB8AC3E}">
        <p14:creationId xmlns:p14="http://schemas.microsoft.com/office/powerpoint/2010/main" val="421296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82" y="-26987"/>
            <a:ext cx="9179982" cy="6884987"/>
          </a:xfrm>
        </p:spPr>
      </p:pic>
    </p:spTree>
    <p:extLst>
      <p:ext uri="{BB962C8B-B14F-4D97-AF65-F5344CB8AC3E}">
        <p14:creationId xmlns:p14="http://schemas.microsoft.com/office/powerpoint/2010/main" val="122192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foto medžiaga\Tauragė, Bažnyčių-5\DSC0566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36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foto medžiaga\Tauragė, Bažnyčių-5\DSC0566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3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Seminaras(kokybės)\Zarasai, Vytauto-7\DSC0548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574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Edvardas\Desktop\SIUNTIMUI FOTO\DSC0549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67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Edvardas\Desktop\SIUNTIMUI FOTO\IMG_51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4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Edvardas\Desktop\SIUNTIMUI FOTO\IMG_51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20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Edvardas\Desktop\SIUNTIMUI FOTO\IMG_51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79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63624" cy="6965869"/>
          </a:xfrm>
        </p:spPr>
      </p:pic>
    </p:spTree>
    <p:extLst>
      <p:ext uri="{BB962C8B-B14F-4D97-AF65-F5344CB8AC3E}">
        <p14:creationId xmlns:p14="http://schemas.microsoft.com/office/powerpoint/2010/main" val="26026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 eaLnBrk="1" hangingPunct="1">
              <a:lnSpc>
                <a:spcPct val="115000"/>
              </a:lnSpc>
              <a:spcAft>
                <a:spcPts val="1000"/>
              </a:spcAft>
            </a:pPr>
            <a:r>
              <a:rPr lang="lt-LT" sz="4800" b="1" dirty="0">
                <a:solidFill>
                  <a:srgbClr val="1F497D"/>
                </a:solidFill>
                <a:ea typeface="Calibri"/>
                <a:cs typeface="Times New Roman"/>
              </a:rPr>
              <a:t>AČIŪ UŽ DĖMESĮ</a:t>
            </a:r>
            <a:r>
              <a:rPr lang="en-US" sz="4800" b="1" dirty="0">
                <a:solidFill>
                  <a:srgbClr val="1F497D"/>
                </a:solidFill>
                <a:ea typeface="Calibri"/>
                <a:cs typeface="Times New Roman"/>
              </a:rPr>
              <a:t/>
            </a:r>
            <a:br>
              <a:rPr lang="en-US" sz="4800" b="1" dirty="0">
                <a:solidFill>
                  <a:srgbClr val="1F497D"/>
                </a:solidFill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4876800"/>
            <a:ext cx="3200400" cy="762000"/>
          </a:xfrm>
        </p:spPr>
        <p:txBody>
          <a:bodyPr/>
          <a:lstStyle/>
          <a:p>
            <a:pPr lvl="0" algn="l" eaLnBrk="1" hangingPunct="1">
              <a:spcBef>
                <a:spcPct val="0"/>
              </a:spcBef>
            </a:pPr>
            <a:r>
              <a:rPr lang="en-US" sz="2000" dirty="0" err="1">
                <a:solidFill>
                  <a:prstClr val="black"/>
                </a:solidFill>
                <a:latin typeface="Arial" charset="0"/>
              </a:rPr>
              <a:t>e.petrauskas@betalt.lt</a:t>
            </a:r>
            <a:endParaRPr lang="en-US" sz="2000" dirty="0">
              <a:solidFill>
                <a:prstClr val="black"/>
              </a:solidFill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0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130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2416</TotalTime>
  <Words>768</Words>
  <Application>Microsoft Office PowerPoint</Application>
  <PresentationFormat>On-screen Show (4:3)</PresentationFormat>
  <Paragraphs>199</Paragraphs>
  <Slides>93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29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93</vt:i4>
      </vt:variant>
    </vt:vector>
  </HeadingPairs>
  <TitlesOfParts>
    <vt:vector size="124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19_Office Theme</vt:lpstr>
      <vt:lpstr>20_Office Theme</vt:lpstr>
      <vt:lpstr>21_Office Theme</vt:lpstr>
      <vt:lpstr>22_Office Theme</vt:lpstr>
      <vt:lpstr>23_Office Theme</vt:lpstr>
      <vt:lpstr>24_Office Theme</vt:lpstr>
      <vt:lpstr>25_Office Theme</vt:lpstr>
      <vt:lpstr>26_Office Theme</vt:lpstr>
      <vt:lpstr>27_Office Theme</vt:lpstr>
      <vt:lpstr>28_Office Theme</vt:lpstr>
      <vt:lpstr>AutoCAD.Drawing.17</vt:lpstr>
      <vt:lpstr>AutoCAD.Drawing.16</vt:lpstr>
      <vt:lpstr>PowerPoint Presentation</vt:lpstr>
      <vt:lpstr>DAŽNIAUSIAI PASIKARTOJANČIŲ  KLAIDŲ STATYBOS  PROCESE IDENTIFIKAVIMAS</vt:lpstr>
      <vt:lpstr>NEĮVYKUSIŲ STATYBOS RANGOS DARBŲ PIRKIMŲ  PRIEŽASTYS</vt:lpstr>
      <vt:lpstr>PowerPoint Presentation</vt:lpstr>
      <vt:lpstr>PowerPoint Presentation</vt:lpstr>
      <vt:lpstr>TEISĖS AKTAI KURIAIS PRIVALO VADOVAUTIS STATYBOS TECHNINIS PRIŽIŪRĖTOJAS TIKRINDAMAS MODERNIZUOJAMŲ NAMŲ STATYBOS DARBUS   (STR 1.09.05.2002 STATINIO STATYBOS TECHNINĖ PRIEŽIŪRA)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AČIŪ UŽ DĖMESĮ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Pastatų modernizavimo paslaugų užsakymas CPO kataloge</dc:title>
  <dc:creator>User</dc:creator>
  <cp:lastModifiedBy>Edvardas</cp:lastModifiedBy>
  <cp:revision>351</cp:revision>
  <dcterms:created xsi:type="dcterms:W3CDTF">2013-04-15T12:20:12Z</dcterms:created>
  <dcterms:modified xsi:type="dcterms:W3CDTF">2014-07-14T13:38:55Z</dcterms:modified>
</cp:coreProperties>
</file>