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34"/>
  </p:notesMasterIdLst>
  <p:sldIdLst>
    <p:sldId id="256" r:id="rId3"/>
    <p:sldId id="257" r:id="rId4"/>
    <p:sldId id="259" r:id="rId5"/>
    <p:sldId id="260" r:id="rId6"/>
    <p:sldId id="261" r:id="rId7"/>
    <p:sldId id="276" r:id="rId8"/>
    <p:sldId id="272" r:id="rId9"/>
    <p:sldId id="270" r:id="rId10"/>
    <p:sldId id="271" r:id="rId11"/>
    <p:sldId id="275" r:id="rId12"/>
    <p:sldId id="277" r:id="rId13"/>
    <p:sldId id="262" r:id="rId14"/>
    <p:sldId id="278" r:id="rId15"/>
    <p:sldId id="279" r:id="rId16"/>
    <p:sldId id="280" r:id="rId17"/>
    <p:sldId id="282" r:id="rId18"/>
    <p:sldId id="283" r:id="rId19"/>
    <p:sldId id="284" r:id="rId20"/>
    <p:sldId id="285" r:id="rId21"/>
    <p:sldId id="286" r:id="rId22"/>
    <p:sldId id="287" r:id="rId23"/>
    <p:sldId id="288" r:id="rId24"/>
    <p:sldId id="289" r:id="rId25"/>
    <p:sldId id="290" r:id="rId26"/>
    <p:sldId id="291" r:id="rId27"/>
    <p:sldId id="292" r:id="rId28"/>
    <p:sldId id="294" r:id="rId29"/>
    <p:sldId id="295" r:id="rId30"/>
    <p:sldId id="297" r:id="rId31"/>
    <p:sldId id="296" r:id="rId32"/>
    <p:sldId id="266"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24069"/>
    <a:srgbClr val="CACACA"/>
    <a:srgbClr val="0099CC"/>
    <a:srgbClr val="3864A9"/>
    <a:srgbClr val="273691"/>
    <a:srgbClr val="2737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0FDCE-D50D-498A-A96C-7991369F5B57}" type="datetimeFigureOut">
              <a:rPr lang="lt-LT" smtClean="0"/>
              <a:t>2014.07.16</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CE7D8D-F091-4973-B443-4EE75460DF25}" type="slidenum">
              <a:rPr lang="lt-LT" smtClean="0"/>
              <a:t>‹#›</a:t>
            </a:fld>
            <a:endParaRPr lang="lt-LT"/>
          </a:p>
        </p:txBody>
      </p:sp>
    </p:spTree>
    <p:extLst>
      <p:ext uri="{BB962C8B-B14F-4D97-AF65-F5344CB8AC3E}">
        <p14:creationId xmlns:p14="http://schemas.microsoft.com/office/powerpoint/2010/main" val="30636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6DCE7D8D-F091-4973-B443-4EE75460DF25}" type="slidenum">
              <a:rPr lang="lt-LT" smtClean="0"/>
              <a:t>4</a:t>
            </a:fld>
            <a:endParaRPr lang="lt-LT"/>
          </a:p>
        </p:txBody>
      </p:sp>
    </p:spTree>
    <p:extLst>
      <p:ext uri="{BB962C8B-B14F-4D97-AF65-F5344CB8AC3E}">
        <p14:creationId xmlns:p14="http://schemas.microsoft.com/office/powerpoint/2010/main" val="708905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5150" name="Picture 30" descr="background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122" name="Rectangle 2"/>
          <p:cNvSpPr>
            <a:spLocks noGrp="1" noChangeArrowheads="1"/>
          </p:cNvSpPr>
          <p:nvPr>
            <p:ph type="ctrTitle"/>
          </p:nvPr>
        </p:nvSpPr>
        <p:spPr>
          <a:xfrm>
            <a:off x="685800" y="2130425"/>
            <a:ext cx="7772400" cy="1470025"/>
          </a:xfrm>
        </p:spPr>
        <p:txBody>
          <a:bodyPr/>
          <a:lstStyle>
            <a:lvl1pPr algn="ctr">
              <a:defRPr sz="3600"/>
            </a:lvl1pPr>
          </a:lstStyle>
          <a:p>
            <a:r>
              <a:rPr lang="en-US" smtClean="0"/>
              <a:t>Click to edit Master title style</a:t>
            </a:r>
            <a:endParaRPr lang="en-US"/>
          </a:p>
        </p:txBody>
      </p:sp>
      <p:sp>
        <p:nvSpPr>
          <p:cNvPr id="512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5124" name="Rectangle 4"/>
          <p:cNvSpPr>
            <a:spLocks noGrp="1" noChangeArrowheads="1"/>
          </p:cNvSpPr>
          <p:nvPr>
            <p:ph type="dt" sz="half" idx="2"/>
          </p:nvPr>
        </p:nvSpPr>
        <p:spPr/>
        <p:txBody>
          <a:bodyPr/>
          <a:lstStyle>
            <a:lvl1pPr>
              <a:defRPr/>
            </a:lvl1pPr>
          </a:lstStyle>
          <a:p>
            <a:endParaRPr lang="en-US"/>
          </a:p>
        </p:txBody>
      </p:sp>
      <p:sp>
        <p:nvSpPr>
          <p:cNvPr id="5125" name="Rectangle 5"/>
          <p:cNvSpPr>
            <a:spLocks noGrp="1" noChangeArrowheads="1"/>
          </p:cNvSpPr>
          <p:nvPr>
            <p:ph type="ftr" sz="quarter" idx="3"/>
          </p:nvPr>
        </p:nvSpPr>
        <p:spPr/>
        <p:txBody>
          <a:bodyPr/>
          <a:lstStyle>
            <a:lvl1pPr>
              <a:defRPr/>
            </a:lvl1pPr>
          </a:lstStyle>
          <a:p>
            <a:endParaRPr lang="en-US"/>
          </a:p>
        </p:txBody>
      </p:sp>
      <p:sp>
        <p:nvSpPr>
          <p:cNvPr id="5126" name="Rectangle 6"/>
          <p:cNvSpPr>
            <a:spLocks noGrp="1" noChangeArrowheads="1"/>
          </p:cNvSpPr>
          <p:nvPr>
            <p:ph type="sldNum" sz="quarter" idx="4"/>
          </p:nvPr>
        </p:nvSpPr>
        <p:spPr/>
        <p:txBody>
          <a:bodyPr/>
          <a:lstStyle>
            <a:lvl1pPr>
              <a:defRPr/>
            </a:lvl1pPr>
          </a:lstStyle>
          <a:p>
            <a:fld id="{F7DB5CD6-8C05-4EB8-A6FB-A57C9D5FEE17}" type="slidenum">
              <a:rPr lang="en-US"/>
              <a:pPr/>
              <a:t>‹#›</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iterate type="lt">
                                    <p:tmPct val="4000"/>
                                  </p:iterate>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par>
                          <p:cTn id="10" fill="hold">
                            <p:stCondLst>
                              <p:cond delay="1020"/>
                            </p:stCondLst>
                            <p:childTnLst>
                              <p:par>
                                <p:cTn id="11" presetID="53" presetClass="entr" presetSubtype="0" fill="hold" grpId="0" nodeType="afterEffect">
                                  <p:stCondLst>
                                    <p:cond delay="0"/>
                                  </p:stCondLst>
                                  <p:iterate type="lt">
                                    <p:tmPct val="4000"/>
                                  </p:iterate>
                                  <p:childTnLst>
                                    <p:set>
                                      <p:cBhvr>
                                        <p:cTn id="12" dur="1" fill="hold">
                                          <p:stCondLst>
                                            <p:cond delay="0"/>
                                          </p:stCondLst>
                                        </p:cTn>
                                        <p:tgtEl>
                                          <p:spTgt spid="5123">
                                            <p:txEl>
                                              <p:pRg st="0" end="0"/>
                                            </p:txEl>
                                          </p:spTgt>
                                        </p:tgtEl>
                                        <p:attrNameLst>
                                          <p:attrName>style.visibility</p:attrName>
                                        </p:attrNameLst>
                                      </p:cBhvr>
                                      <p:to>
                                        <p:strVal val="visible"/>
                                      </p:to>
                                    </p:set>
                                    <p:anim calcmode="lin" valueType="num">
                                      <p:cBhvr>
                                        <p:cTn id="13" dur="500" fill="hold"/>
                                        <p:tgtEl>
                                          <p:spTgt spid="512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512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tmplLst>
          <p:tmpl lvl="1">
            <p:tnLst>
              <p:par>
                <p:cTn presetID="53" presetClass="entr" presetSubtype="0" fill="hold" nodeType="afterEffect">
                  <p:stCondLst>
                    <p:cond delay="0"/>
                  </p:stCondLst>
                  <p:iterate type="lt">
                    <p:tmPct val="4000"/>
                  </p:iterate>
                  <p:childTnLst>
                    <p:set>
                      <p:cBhvr>
                        <p:cTn dur="1" fill="hold">
                          <p:stCondLst>
                            <p:cond delay="0"/>
                          </p:stCondLst>
                        </p:cTn>
                        <p:tgtEl>
                          <p:spTgt spid="5123"/>
                        </p:tgtEl>
                        <p:attrNameLst>
                          <p:attrName>style.visibility</p:attrName>
                        </p:attrNameLst>
                      </p:cBhvr>
                      <p:to>
                        <p:strVal val="visible"/>
                      </p:to>
                    </p:set>
                    <p:anim calcmode="lin" valueType="num">
                      <p:cBhvr>
                        <p:cTn dur="500" fill="hold"/>
                        <p:tgtEl>
                          <p:spTgt spid="5123"/>
                        </p:tgtEl>
                        <p:attrNameLst>
                          <p:attrName>ppt_w</p:attrName>
                        </p:attrNameLst>
                      </p:cBhvr>
                      <p:tavLst>
                        <p:tav tm="0">
                          <p:val>
                            <p:fltVal val="0"/>
                          </p:val>
                        </p:tav>
                        <p:tav tm="100000">
                          <p:val>
                            <p:strVal val="#ppt_w"/>
                          </p:val>
                        </p:tav>
                      </p:tavLst>
                    </p:anim>
                    <p:anim calcmode="lin" valueType="num">
                      <p:cBhvr>
                        <p:cTn dur="500" fill="hold"/>
                        <p:tgtEl>
                          <p:spTgt spid="5123"/>
                        </p:tgtEl>
                        <p:attrNameLst>
                          <p:attrName>ppt_h</p:attrName>
                        </p:attrNameLst>
                      </p:cBhvr>
                      <p:tavLst>
                        <p:tav tm="0">
                          <p:val>
                            <p:fltVal val="0"/>
                          </p:val>
                        </p:tav>
                        <p:tav tm="100000">
                          <p:val>
                            <p:strVal val="#ppt_h"/>
                          </p:val>
                        </p:tav>
                      </p:tavLst>
                    </p:anim>
                    <p:animEffect transition="in" filter="fade">
                      <p:cBhvr>
                        <p:cTn dur="500"/>
                        <p:tgtEl>
                          <p:spTgt spid="512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699250E-49C7-475B-ACF9-E17C4432760F}" type="slidenum">
              <a:rPr lang="en-US"/>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AC5224D-5582-4A74-9F46-292B222BF0BD}" type="slidenum">
              <a:rPr lang="en-US"/>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52513"/>
            <a:ext cx="403860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52513"/>
            <a:ext cx="4038600" cy="5073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C5E520D-D6EA-41CB-AB0D-2747C4487725}" type="slidenum">
              <a:rPr lang="en-US"/>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5C9770-BCEE-48EC-8ACE-AD62CA7D84D4}" type="slidenum">
              <a:rPr lang="en-US"/>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2ACDE40-86C5-457C-869A-37D5D8186492}" type="slidenum">
              <a:rPr lang="en-US"/>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1E644A2-76F1-4ECA-8970-B03A822692CB}" type="slidenum">
              <a:rPr lang="en-US"/>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BC0F071-4F93-476E-9608-CF41681841AD}" type="slidenum">
              <a:rPr lang="en-US"/>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04A8655-8025-4534-ADDE-94692E0FE0E6}" type="slidenum">
              <a:rPr lang="en-US"/>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B57865-498F-4A43-8F9E-0BF613BCFACD}" type="slidenum">
              <a:rPr lang="en-US"/>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88913"/>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88913"/>
            <a:ext cx="60198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071326B-9914-4890-8A1C-7A8E805E5C9C}" type="slidenum">
              <a:rPr lang="en-US"/>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hyperlink" Target="http://www.m62.net/" TargetMode="Externa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7.png"/><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hyperlink" Target="http://www.m62.net/powerpoint-slides/" TargetMode="External"/><Relationship Id="rId2" Type="http://schemas.openxmlformats.org/officeDocument/2006/relationships/slideLayout" Target="../slideLayouts/slideLayout13.xml"/><Relationship Id="rId16" Type="http://schemas.openxmlformats.org/officeDocument/2006/relationships/image" Target="../media/image4.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hyperlink" Target="http://www.m62.net/presentation-theory/bullet-points-dont-work/beyond-bullet-points/" TargetMode="External"/><Relationship Id="rId10" Type="http://schemas.openxmlformats.org/officeDocument/2006/relationships/slideLayout" Target="../slideLayouts/slideLayout21.xml"/><Relationship Id="rId19" Type="http://schemas.openxmlformats.org/officeDocument/2006/relationships/hyperlink" Target="http://www.m62.net/powerpoint-training/" TargetMode="Externa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62" name="Picture 38" descr="background2"/>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sp>
        <p:nvSpPr>
          <p:cNvPr id="1026" name="Rectangle 2"/>
          <p:cNvSpPr>
            <a:spLocks noGrp="1" noChangeArrowheads="1"/>
          </p:cNvSpPr>
          <p:nvPr>
            <p:ph type="title"/>
          </p:nvPr>
        </p:nvSpPr>
        <p:spPr bwMode="auto">
          <a:xfrm>
            <a:off x="457200" y="188913"/>
            <a:ext cx="8218488" cy="5651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052513"/>
            <a:ext cx="8229600" cy="5073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297C991-728E-4671-8909-E2BAE3175C8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iterate type="lt">
                                    <p:tmPct val="4000"/>
                                  </p:iterate>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1020"/>
                            </p:stCondLst>
                            <p:childTnLst>
                              <p:par>
                                <p:cTn id="11" presetID="53" presetClass="entr" presetSubtype="0" fill="hold" grpId="0" nodeType="afterEffect">
                                  <p:stCondLst>
                                    <p:cond delay="0"/>
                                  </p:stCondLst>
                                  <p:iterate type="lt">
                                    <p:tmPct val="4000"/>
                                  </p:iterate>
                                  <p:childTnLst>
                                    <p:set>
                                      <p:cBhvr>
                                        <p:cTn id="12" dur="1" fill="hold">
                                          <p:stCondLst>
                                            <p:cond delay="0"/>
                                          </p:stCondLst>
                                        </p:cTn>
                                        <p:tgtEl>
                                          <p:spTgt spid="1027">
                                            <p:txEl>
                                              <p:pRg st="0" end="0"/>
                                            </p:txEl>
                                          </p:spTgt>
                                        </p:tgtEl>
                                        <p:attrNameLst>
                                          <p:attrName>style.visibility</p:attrName>
                                        </p:attrNameLst>
                                      </p:cBhvr>
                                      <p:to>
                                        <p:strVal val="visible"/>
                                      </p:to>
                                    </p:set>
                                    <p:anim calcmode="lin" valueType="num">
                                      <p:cBhvr>
                                        <p:cTn id="13"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1027">
                                            <p:txEl>
                                              <p:pRg st="0" end="0"/>
                                            </p:txEl>
                                          </p:spTgt>
                                        </p:tgtEl>
                                      </p:cBhvr>
                                    </p:animEffect>
                                  </p:childTnLst>
                                </p:cTn>
                              </p:par>
                            </p:childTnLst>
                          </p:cTn>
                        </p:par>
                        <p:par>
                          <p:cTn id="16" fill="hold">
                            <p:stCondLst>
                              <p:cond delay="2040"/>
                            </p:stCondLst>
                            <p:childTnLst>
                              <p:par>
                                <p:cTn id="17" presetID="53" presetClass="entr" presetSubtype="0" fill="hold" grpId="0" nodeType="afterEffect">
                                  <p:stCondLst>
                                    <p:cond delay="0"/>
                                  </p:stCondLst>
                                  <p:iterate type="lt">
                                    <p:tmPct val="4000"/>
                                  </p:iterate>
                                  <p:childTnLst>
                                    <p:set>
                                      <p:cBhvr>
                                        <p:cTn id="18" dur="1" fill="hold">
                                          <p:stCondLst>
                                            <p:cond delay="0"/>
                                          </p:stCondLst>
                                        </p:cTn>
                                        <p:tgtEl>
                                          <p:spTgt spid="1027">
                                            <p:txEl>
                                              <p:pRg st="1" end="1"/>
                                            </p:txEl>
                                          </p:spTgt>
                                        </p:tgtEl>
                                        <p:attrNameLst>
                                          <p:attrName>style.visibility</p:attrName>
                                        </p:attrNameLst>
                                      </p:cBhvr>
                                      <p:to>
                                        <p:strVal val="visible"/>
                                      </p:to>
                                    </p:set>
                                    <p:anim calcmode="lin" valueType="num">
                                      <p:cBhvr>
                                        <p:cTn id="19"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1027">
                                            <p:txEl>
                                              <p:pRg st="1" end="1"/>
                                            </p:txEl>
                                          </p:spTgt>
                                        </p:tgtEl>
                                      </p:cBhvr>
                                    </p:animEffect>
                                  </p:childTnLst>
                                </p:cTn>
                              </p:par>
                            </p:childTnLst>
                          </p:cTn>
                        </p:par>
                        <p:par>
                          <p:cTn id="22" fill="hold">
                            <p:stCondLst>
                              <p:cond delay="2740"/>
                            </p:stCondLst>
                            <p:childTnLst>
                              <p:par>
                                <p:cTn id="23" presetID="53" presetClass="entr" presetSubtype="0" fill="hold" grpId="0" nodeType="afterEffect">
                                  <p:stCondLst>
                                    <p:cond delay="0"/>
                                  </p:stCondLst>
                                  <p:iterate type="lt">
                                    <p:tmPct val="4000"/>
                                  </p:iterate>
                                  <p:childTnLst>
                                    <p:set>
                                      <p:cBhvr>
                                        <p:cTn id="24" dur="1" fill="hold">
                                          <p:stCondLst>
                                            <p:cond delay="0"/>
                                          </p:stCondLst>
                                        </p:cTn>
                                        <p:tgtEl>
                                          <p:spTgt spid="1027">
                                            <p:txEl>
                                              <p:pRg st="2" end="2"/>
                                            </p:txEl>
                                          </p:spTgt>
                                        </p:tgtEl>
                                        <p:attrNameLst>
                                          <p:attrName>style.visibility</p:attrName>
                                        </p:attrNameLst>
                                      </p:cBhvr>
                                      <p:to>
                                        <p:strVal val="visible"/>
                                      </p:to>
                                    </p:set>
                                    <p:anim calcmode="lin" valueType="num">
                                      <p:cBhvr>
                                        <p:cTn id="25"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1027">
                                            <p:txEl>
                                              <p:pRg st="2" end="2"/>
                                            </p:txEl>
                                          </p:spTgt>
                                        </p:tgtEl>
                                      </p:cBhvr>
                                    </p:animEffect>
                                  </p:childTnLst>
                                </p:cTn>
                              </p:par>
                            </p:childTnLst>
                          </p:cTn>
                        </p:par>
                        <p:par>
                          <p:cTn id="28" fill="hold">
                            <p:stCondLst>
                              <p:cond delay="3420"/>
                            </p:stCondLst>
                            <p:childTnLst>
                              <p:par>
                                <p:cTn id="29" presetID="53" presetClass="entr" presetSubtype="0" fill="hold" grpId="0" nodeType="afterEffect">
                                  <p:stCondLst>
                                    <p:cond delay="0"/>
                                  </p:stCondLst>
                                  <p:iterate type="lt">
                                    <p:tmPct val="4000"/>
                                  </p:iterate>
                                  <p:childTnLst>
                                    <p:set>
                                      <p:cBhvr>
                                        <p:cTn id="30" dur="1" fill="hold">
                                          <p:stCondLst>
                                            <p:cond delay="0"/>
                                          </p:stCondLst>
                                        </p:cTn>
                                        <p:tgtEl>
                                          <p:spTgt spid="1027">
                                            <p:txEl>
                                              <p:pRg st="3" end="3"/>
                                            </p:txEl>
                                          </p:spTgt>
                                        </p:tgtEl>
                                        <p:attrNameLst>
                                          <p:attrName>style.visibility</p:attrName>
                                        </p:attrNameLst>
                                      </p:cBhvr>
                                      <p:to>
                                        <p:strVal val="visible"/>
                                      </p:to>
                                    </p:set>
                                    <p:anim calcmode="lin" valueType="num">
                                      <p:cBhvr>
                                        <p:cTn id="31"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1027">
                                            <p:txEl>
                                              <p:pRg st="3" end="3"/>
                                            </p:txEl>
                                          </p:spTgt>
                                        </p:tgtEl>
                                      </p:cBhvr>
                                    </p:animEffect>
                                  </p:childTnLst>
                                </p:cTn>
                              </p:par>
                            </p:childTnLst>
                          </p:cTn>
                        </p:par>
                        <p:par>
                          <p:cTn id="34" fill="hold">
                            <p:stCondLst>
                              <p:cond delay="4120"/>
                            </p:stCondLst>
                            <p:childTnLst>
                              <p:par>
                                <p:cTn id="35" presetID="53" presetClass="entr" presetSubtype="0" fill="hold" grpId="0" nodeType="afterEffect">
                                  <p:stCondLst>
                                    <p:cond delay="0"/>
                                  </p:stCondLst>
                                  <p:iterate type="lt">
                                    <p:tmPct val="4000"/>
                                  </p:iterate>
                                  <p:childTnLst>
                                    <p:set>
                                      <p:cBhvr>
                                        <p:cTn id="36" dur="1" fill="hold">
                                          <p:stCondLst>
                                            <p:cond delay="0"/>
                                          </p:stCondLst>
                                        </p:cTn>
                                        <p:tgtEl>
                                          <p:spTgt spid="1027">
                                            <p:txEl>
                                              <p:pRg st="4" end="4"/>
                                            </p:txEl>
                                          </p:spTgt>
                                        </p:tgtEl>
                                        <p:attrNameLst>
                                          <p:attrName>style.visibility</p:attrName>
                                        </p:attrNameLst>
                                      </p:cBhvr>
                                      <p:to>
                                        <p:strVal val="visible"/>
                                      </p:to>
                                    </p:set>
                                    <p:anim calcmode="lin" valueType="num">
                                      <p:cBhvr>
                                        <p:cTn id="37"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1027">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53" presetClass="entr" presetSubtype="0" fill="hold" nodeType="afterEffect">
                  <p:stCondLst>
                    <p:cond delay="0"/>
                  </p:stCondLst>
                  <p:iterate type="lt">
                    <p:tmPct val="4000"/>
                  </p:iterate>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fltVal val="0"/>
                          </p:val>
                        </p:tav>
                        <p:tav tm="100000">
                          <p:val>
                            <p:strVal val="#ppt_h"/>
                          </p:val>
                        </p:tav>
                      </p:tavLst>
                    </p:anim>
                    <p:animEffect transition="in" filter="fade">
                      <p:cBhvr>
                        <p:cTn dur="500"/>
                        <p:tgtEl>
                          <p:spTgt spid="1027"/>
                        </p:tgtEl>
                      </p:cBhvr>
                    </p:animEffect>
                  </p:childTnLst>
                </p:cTn>
              </p:par>
            </p:tnLst>
          </p:tmpl>
          <p:tmpl lvl="2">
            <p:tnLst>
              <p:par>
                <p:cTn presetID="53" presetClass="entr" presetSubtype="0" fill="hold" nodeType="afterEffect">
                  <p:stCondLst>
                    <p:cond delay="0"/>
                  </p:stCondLst>
                  <p:iterate type="lt">
                    <p:tmPct val="4000"/>
                  </p:iterate>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fltVal val="0"/>
                          </p:val>
                        </p:tav>
                        <p:tav tm="100000">
                          <p:val>
                            <p:strVal val="#ppt_h"/>
                          </p:val>
                        </p:tav>
                      </p:tavLst>
                    </p:anim>
                    <p:animEffect transition="in" filter="fade">
                      <p:cBhvr>
                        <p:cTn dur="500"/>
                        <p:tgtEl>
                          <p:spTgt spid="1027"/>
                        </p:tgtEl>
                      </p:cBhvr>
                    </p:animEffect>
                  </p:childTnLst>
                </p:cTn>
              </p:par>
            </p:tnLst>
          </p:tmpl>
          <p:tmpl lvl="3">
            <p:tnLst>
              <p:par>
                <p:cTn presetID="53" presetClass="entr" presetSubtype="0" fill="hold" nodeType="afterEffect">
                  <p:stCondLst>
                    <p:cond delay="0"/>
                  </p:stCondLst>
                  <p:iterate type="lt">
                    <p:tmPct val="4000"/>
                  </p:iterate>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fltVal val="0"/>
                          </p:val>
                        </p:tav>
                        <p:tav tm="100000">
                          <p:val>
                            <p:strVal val="#ppt_h"/>
                          </p:val>
                        </p:tav>
                      </p:tavLst>
                    </p:anim>
                    <p:animEffect transition="in" filter="fade">
                      <p:cBhvr>
                        <p:cTn dur="500"/>
                        <p:tgtEl>
                          <p:spTgt spid="1027"/>
                        </p:tgtEl>
                      </p:cBhvr>
                    </p:animEffect>
                  </p:childTnLst>
                </p:cTn>
              </p:par>
            </p:tnLst>
          </p:tmpl>
          <p:tmpl lvl="4">
            <p:tnLst>
              <p:par>
                <p:cTn presetID="53" presetClass="entr" presetSubtype="0" fill="hold" nodeType="afterEffect">
                  <p:stCondLst>
                    <p:cond delay="0"/>
                  </p:stCondLst>
                  <p:iterate type="lt">
                    <p:tmPct val="4000"/>
                  </p:iterate>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fltVal val="0"/>
                          </p:val>
                        </p:tav>
                        <p:tav tm="100000">
                          <p:val>
                            <p:strVal val="#ppt_h"/>
                          </p:val>
                        </p:tav>
                      </p:tavLst>
                    </p:anim>
                    <p:animEffect transition="in" filter="fade">
                      <p:cBhvr>
                        <p:cTn dur="500"/>
                        <p:tgtEl>
                          <p:spTgt spid="1027"/>
                        </p:tgtEl>
                      </p:cBhvr>
                    </p:animEffect>
                  </p:childTnLst>
                </p:cTn>
              </p:par>
            </p:tnLst>
          </p:tmpl>
          <p:tmpl lvl="5">
            <p:tnLst>
              <p:par>
                <p:cTn presetID="53" presetClass="entr" presetSubtype="0" fill="hold" nodeType="afterEffect">
                  <p:stCondLst>
                    <p:cond delay="0"/>
                  </p:stCondLst>
                  <p:iterate type="lt">
                    <p:tmPct val="4000"/>
                  </p:iterate>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fltVal val="0"/>
                          </p:val>
                        </p:tav>
                        <p:tav tm="100000">
                          <p:val>
                            <p:strVal val="#ppt_h"/>
                          </p:val>
                        </p:tav>
                      </p:tavLst>
                    </p:anim>
                    <p:animEffect transition="in" filter="fade">
                      <p:cBhvr>
                        <p:cTn dur="500"/>
                        <p:tgtEl>
                          <p:spTgt spid="1027"/>
                        </p:tgtEl>
                      </p:cBhvr>
                    </p:animEffect>
                  </p:childTnLst>
                </p:cTn>
              </p:par>
            </p:tnLst>
          </p:tmpl>
        </p:tmplLst>
      </p:bldP>
    </p:bldLst>
  </p:timing>
  <p:txStyles>
    <p:title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0"/>
            <a:ext cx="9144000" cy="6858000"/>
          </a:xfrm>
          <a:prstGeom prst="rect">
            <a:avLst/>
          </a:prstGeom>
          <a:gradFill rotWithShape="1">
            <a:gsLst>
              <a:gs pos="0">
                <a:schemeClr val="bg1"/>
              </a:gs>
              <a:gs pos="100000">
                <a:srgbClr val="D9D9D9"/>
              </a:gs>
            </a:gsLst>
            <a:lin ang="5400000" scaled="1"/>
          </a:gradFill>
          <a:ln w="9525">
            <a:noFill/>
            <a:miter lim="800000"/>
            <a:headEnd/>
            <a:tailEnd/>
          </a:ln>
          <a:effectLst/>
        </p:spPr>
        <p:txBody>
          <a:bodyPr wrap="none" anchor="ctr"/>
          <a:lstStyle/>
          <a:p>
            <a:pPr algn="ctr"/>
            <a:endParaRPr lang="en-US"/>
          </a:p>
        </p:txBody>
      </p:sp>
      <p:sp>
        <p:nvSpPr>
          <p:cNvPr id="7171" name="Rectangle 3"/>
          <p:cNvSpPr>
            <a:spLocks noChangeArrowheads="1"/>
          </p:cNvSpPr>
          <p:nvPr/>
        </p:nvSpPr>
        <p:spPr bwMode="auto">
          <a:xfrm>
            <a:off x="-93663" y="6453188"/>
            <a:ext cx="8532813" cy="366712"/>
          </a:xfrm>
          <a:prstGeom prst="rect">
            <a:avLst/>
          </a:prstGeom>
          <a:noFill/>
          <a:ln w="9525" algn="ctr">
            <a:noFill/>
            <a:miter lim="800000"/>
            <a:headEnd/>
            <a:tailEnd/>
          </a:ln>
          <a:effectLst/>
        </p:spPr>
        <p:txBody>
          <a:bodyPr lIns="0" tIns="0" rIns="0" bIns="0" anchor="ctr"/>
          <a:lstStyle/>
          <a:p>
            <a:pPr algn="r"/>
            <a:r>
              <a:rPr lang="en-US" sz="1200">
                <a:solidFill>
                  <a:srgbClr val="4D4D4D"/>
                </a:solidFill>
                <a:latin typeface="Neo Sans" pitchFamily="34" charset="0"/>
              </a:rPr>
              <a:t>m62 visualcommunications is the global leader in presentation effectiveness, from offices in the UK, USA, and Singapore</a:t>
            </a:r>
          </a:p>
        </p:txBody>
      </p:sp>
      <p:pic>
        <p:nvPicPr>
          <p:cNvPr id="7172" name="Picture 4" descr="m62-logo">
            <a:hlinkClick r:id="rId13"/>
          </p:cNvPr>
          <p:cNvPicPr>
            <a:picLocks noChangeAspect="1" noChangeArrowheads="1"/>
          </p:cNvPicPr>
          <p:nvPr/>
        </p:nvPicPr>
        <p:blipFill>
          <a:blip r:embed="rId14" cstate="print"/>
          <a:srcRect/>
          <a:stretch>
            <a:fillRect/>
          </a:stretch>
        </p:blipFill>
        <p:spPr bwMode="auto">
          <a:xfrm>
            <a:off x="8502650" y="6484938"/>
            <a:ext cx="381000" cy="257175"/>
          </a:xfrm>
          <a:prstGeom prst="rect">
            <a:avLst/>
          </a:prstGeom>
          <a:noFill/>
        </p:spPr>
      </p:pic>
      <p:pic>
        <p:nvPicPr>
          <p:cNvPr id="7173" name="Picture 5" descr="1">
            <a:hlinkClick r:id="rId15"/>
          </p:cNvPr>
          <p:cNvPicPr>
            <a:picLocks noChangeAspect="1" noChangeArrowheads="1"/>
          </p:cNvPicPr>
          <p:nvPr/>
        </p:nvPicPr>
        <p:blipFill>
          <a:blip r:embed="rId16" cstate="print"/>
          <a:srcRect/>
          <a:stretch>
            <a:fillRect/>
          </a:stretch>
        </p:blipFill>
        <p:spPr bwMode="auto">
          <a:xfrm>
            <a:off x="260350" y="777875"/>
            <a:ext cx="2000250" cy="1457325"/>
          </a:xfrm>
          <a:prstGeom prst="rect">
            <a:avLst/>
          </a:prstGeom>
          <a:noFill/>
        </p:spPr>
      </p:pic>
      <p:pic>
        <p:nvPicPr>
          <p:cNvPr id="7174" name="Picture 6" descr="2">
            <a:hlinkClick r:id="rId17"/>
          </p:cNvPr>
          <p:cNvPicPr>
            <a:picLocks noChangeAspect="1" noChangeArrowheads="1"/>
          </p:cNvPicPr>
          <p:nvPr/>
        </p:nvPicPr>
        <p:blipFill>
          <a:blip r:embed="rId18" cstate="print"/>
          <a:srcRect/>
          <a:stretch>
            <a:fillRect/>
          </a:stretch>
        </p:blipFill>
        <p:spPr bwMode="auto">
          <a:xfrm>
            <a:off x="287338" y="2673350"/>
            <a:ext cx="2000250" cy="1457325"/>
          </a:xfrm>
          <a:prstGeom prst="rect">
            <a:avLst/>
          </a:prstGeom>
          <a:noFill/>
        </p:spPr>
      </p:pic>
      <p:pic>
        <p:nvPicPr>
          <p:cNvPr id="7175" name="Picture 7" descr="3">
            <a:hlinkClick r:id="rId19"/>
          </p:cNvPr>
          <p:cNvPicPr>
            <a:picLocks noChangeAspect="1" noChangeArrowheads="1"/>
          </p:cNvPicPr>
          <p:nvPr/>
        </p:nvPicPr>
        <p:blipFill>
          <a:blip r:embed="rId20" cstate="print"/>
          <a:srcRect/>
          <a:stretch>
            <a:fillRect/>
          </a:stretch>
        </p:blipFill>
        <p:spPr bwMode="auto">
          <a:xfrm>
            <a:off x="287338" y="4568825"/>
            <a:ext cx="2000250" cy="1457325"/>
          </a:xfrm>
          <a:prstGeom prst="rect">
            <a:avLst/>
          </a:prstGeom>
          <a:noFill/>
        </p:spPr>
      </p:pic>
      <p:sp>
        <p:nvSpPr>
          <p:cNvPr id="7176" name="Text Box 8">
            <a:hlinkClick r:id="rId15"/>
          </p:cNvPr>
          <p:cNvSpPr txBox="1">
            <a:spLocks noChangeArrowheads="1"/>
          </p:cNvSpPr>
          <p:nvPr/>
        </p:nvSpPr>
        <p:spPr bwMode="auto">
          <a:xfrm>
            <a:off x="379413" y="2290763"/>
            <a:ext cx="1636712" cy="212725"/>
          </a:xfrm>
          <a:prstGeom prst="rect">
            <a:avLst/>
          </a:prstGeom>
          <a:noFill/>
          <a:ln w="9525" algn="ctr">
            <a:noFill/>
            <a:miter lim="800000"/>
            <a:headEnd/>
            <a:tailEnd/>
          </a:ln>
          <a:effectLst/>
        </p:spPr>
        <p:txBody>
          <a:bodyPr wrap="none" lIns="0" tIns="0" rIns="0" bIns="0" anchor="ctr">
            <a:spAutoFit/>
          </a:bodyPr>
          <a:lstStyle/>
          <a:p>
            <a:r>
              <a:rPr lang="en-US" sz="1400">
                <a:solidFill>
                  <a:srgbClr val="135971"/>
                </a:solidFill>
                <a:latin typeface="Neo Sans" pitchFamily="34" charset="0"/>
              </a:rPr>
              <a:t>Beyond Bullet Points</a:t>
            </a:r>
          </a:p>
        </p:txBody>
      </p:sp>
      <p:sp>
        <p:nvSpPr>
          <p:cNvPr id="7177" name="Text Box 9">
            <a:hlinkClick r:id="rId17"/>
          </p:cNvPr>
          <p:cNvSpPr txBox="1">
            <a:spLocks noChangeArrowheads="1"/>
          </p:cNvSpPr>
          <p:nvPr/>
        </p:nvSpPr>
        <p:spPr bwMode="auto">
          <a:xfrm>
            <a:off x="379413" y="4189413"/>
            <a:ext cx="1417637" cy="212725"/>
          </a:xfrm>
          <a:prstGeom prst="rect">
            <a:avLst/>
          </a:prstGeom>
          <a:noFill/>
          <a:ln w="9525" algn="ctr">
            <a:noFill/>
            <a:miter lim="800000"/>
            <a:headEnd/>
            <a:tailEnd/>
          </a:ln>
          <a:effectLst/>
        </p:spPr>
        <p:txBody>
          <a:bodyPr wrap="none" lIns="0" tIns="0" rIns="0" bIns="0" anchor="ctr">
            <a:spAutoFit/>
          </a:bodyPr>
          <a:lstStyle/>
          <a:p>
            <a:r>
              <a:rPr lang="en-US" sz="1400">
                <a:solidFill>
                  <a:srgbClr val="135971"/>
                </a:solidFill>
                <a:latin typeface="Neo Sans" pitchFamily="34" charset="0"/>
              </a:rPr>
              <a:t>PowerPoint Slides</a:t>
            </a:r>
          </a:p>
        </p:txBody>
      </p:sp>
      <p:sp>
        <p:nvSpPr>
          <p:cNvPr id="7178" name="Text Box 10">
            <a:hlinkClick r:id="rId19"/>
          </p:cNvPr>
          <p:cNvSpPr txBox="1">
            <a:spLocks noChangeArrowheads="1"/>
          </p:cNvSpPr>
          <p:nvPr/>
        </p:nvSpPr>
        <p:spPr bwMode="auto">
          <a:xfrm>
            <a:off x="379413" y="6084888"/>
            <a:ext cx="1598612" cy="212725"/>
          </a:xfrm>
          <a:prstGeom prst="rect">
            <a:avLst/>
          </a:prstGeom>
          <a:noFill/>
          <a:ln w="9525" algn="ctr">
            <a:noFill/>
            <a:miter lim="800000"/>
            <a:headEnd/>
            <a:tailEnd/>
          </a:ln>
          <a:effectLst/>
        </p:spPr>
        <p:txBody>
          <a:bodyPr wrap="none" lIns="0" tIns="0" rIns="0" bIns="0" anchor="ctr">
            <a:spAutoFit/>
          </a:bodyPr>
          <a:lstStyle/>
          <a:p>
            <a:r>
              <a:rPr lang="en-US" sz="1400">
                <a:solidFill>
                  <a:srgbClr val="135971"/>
                </a:solidFill>
                <a:latin typeface="Neo Sans" pitchFamily="34" charset="0"/>
              </a:rPr>
              <a:t>PowerPoint Training</a:t>
            </a:r>
          </a:p>
        </p:txBody>
      </p:sp>
      <p:pic>
        <p:nvPicPr>
          <p:cNvPr id="7179" name="Picture 11" descr="bg"/>
          <p:cNvPicPr>
            <a:picLocks noChangeAspect="1" noChangeArrowheads="1"/>
          </p:cNvPicPr>
          <p:nvPr/>
        </p:nvPicPr>
        <p:blipFill>
          <a:blip r:embed="rId21" cstate="print"/>
          <a:srcRect/>
          <a:stretch>
            <a:fillRect/>
          </a:stretch>
        </p:blipFill>
        <p:spPr bwMode="auto">
          <a:xfrm>
            <a:off x="2520950" y="777875"/>
            <a:ext cx="6362700" cy="5248275"/>
          </a:xfrm>
          <a:prstGeom prst="rect">
            <a:avLst/>
          </a:prstGeom>
          <a:noFill/>
        </p:spPr>
      </p:pic>
      <p:sp>
        <p:nvSpPr>
          <p:cNvPr id="7180" name="Text Box 12"/>
          <p:cNvSpPr txBox="1">
            <a:spLocks noChangeArrowheads="1"/>
          </p:cNvSpPr>
          <p:nvPr/>
        </p:nvSpPr>
        <p:spPr bwMode="auto">
          <a:xfrm>
            <a:off x="28575" y="188913"/>
            <a:ext cx="9115425" cy="366712"/>
          </a:xfrm>
          <a:prstGeom prst="rect">
            <a:avLst/>
          </a:prstGeom>
          <a:noFill/>
          <a:ln w="9525" algn="ctr">
            <a:noFill/>
            <a:miter lim="800000"/>
            <a:headEnd/>
            <a:tailEnd/>
          </a:ln>
          <a:effectLst/>
        </p:spPr>
        <p:txBody>
          <a:bodyPr lIns="0" tIns="0" rIns="0" bIns="0" anchor="ctr"/>
          <a:lstStyle/>
          <a:p>
            <a:pPr algn="ctr"/>
            <a:r>
              <a:rPr lang="en-US" sz="2100">
                <a:solidFill>
                  <a:srgbClr val="333333"/>
                </a:solidFill>
                <a:latin typeface="Neo Sans" pitchFamily="34" charset="0"/>
              </a:rPr>
              <a:t>It’s not the </a:t>
            </a:r>
            <a:r>
              <a:rPr lang="en-US" sz="2100" b="1">
                <a:solidFill>
                  <a:srgbClr val="333333"/>
                </a:solidFill>
                <a:latin typeface="Neo Sans" pitchFamily="34" charset="0"/>
              </a:rPr>
              <a:t>design</a:t>
            </a:r>
            <a:r>
              <a:rPr lang="en-US" sz="2100">
                <a:solidFill>
                  <a:srgbClr val="333333"/>
                </a:solidFill>
                <a:latin typeface="Neo Sans" pitchFamily="34" charset="0"/>
              </a:rPr>
              <a:t> of your template, it’s what you </a:t>
            </a:r>
            <a:r>
              <a:rPr lang="en-US" sz="2100" b="1">
                <a:solidFill>
                  <a:srgbClr val="333333"/>
                </a:solidFill>
                <a:latin typeface="Neo Sans" pitchFamily="34" charset="0"/>
              </a:rPr>
              <a:t>do with it</a:t>
            </a:r>
            <a:r>
              <a:rPr lang="en-US" sz="2100">
                <a:solidFill>
                  <a:srgbClr val="333333"/>
                </a:solidFill>
                <a:latin typeface="Neo Sans" pitchFamily="34" charset="0"/>
              </a:rPr>
              <a:t> that counts</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fontAlgn="base">
        <a:spcBef>
          <a:spcPct val="0"/>
        </a:spcBef>
        <a:spcAft>
          <a:spcPct val="0"/>
        </a:spcAft>
        <a:defRPr sz="2000">
          <a:solidFill>
            <a:srgbClr val="333333"/>
          </a:solidFill>
          <a:latin typeface="+mj-lt"/>
          <a:ea typeface="+mj-ea"/>
          <a:cs typeface="+mj-cs"/>
        </a:defRPr>
      </a:lvl1pPr>
      <a:lvl2pPr algn="ctr" rtl="0" fontAlgn="base">
        <a:spcBef>
          <a:spcPct val="0"/>
        </a:spcBef>
        <a:spcAft>
          <a:spcPct val="0"/>
        </a:spcAft>
        <a:defRPr sz="2000">
          <a:solidFill>
            <a:srgbClr val="333333"/>
          </a:solidFill>
          <a:latin typeface="Neo Sans" pitchFamily="34" charset="0"/>
        </a:defRPr>
      </a:lvl2pPr>
      <a:lvl3pPr algn="ctr" rtl="0" fontAlgn="base">
        <a:spcBef>
          <a:spcPct val="0"/>
        </a:spcBef>
        <a:spcAft>
          <a:spcPct val="0"/>
        </a:spcAft>
        <a:defRPr sz="2000">
          <a:solidFill>
            <a:srgbClr val="333333"/>
          </a:solidFill>
          <a:latin typeface="Neo Sans" pitchFamily="34" charset="0"/>
        </a:defRPr>
      </a:lvl3pPr>
      <a:lvl4pPr algn="ctr" rtl="0" fontAlgn="base">
        <a:spcBef>
          <a:spcPct val="0"/>
        </a:spcBef>
        <a:spcAft>
          <a:spcPct val="0"/>
        </a:spcAft>
        <a:defRPr sz="2000">
          <a:solidFill>
            <a:srgbClr val="333333"/>
          </a:solidFill>
          <a:latin typeface="Neo Sans" pitchFamily="34" charset="0"/>
        </a:defRPr>
      </a:lvl4pPr>
      <a:lvl5pPr algn="ctr" rtl="0" fontAlgn="base">
        <a:spcBef>
          <a:spcPct val="0"/>
        </a:spcBef>
        <a:spcAft>
          <a:spcPct val="0"/>
        </a:spcAft>
        <a:defRPr sz="2000">
          <a:solidFill>
            <a:srgbClr val="333333"/>
          </a:solidFill>
          <a:latin typeface="Neo Sans" pitchFamily="34" charset="0"/>
        </a:defRPr>
      </a:lvl5pPr>
      <a:lvl6pPr marL="457200" algn="ctr" rtl="0" fontAlgn="base">
        <a:spcBef>
          <a:spcPct val="0"/>
        </a:spcBef>
        <a:spcAft>
          <a:spcPct val="0"/>
        </a:spcAft>
        <a:defRPr sz="2000">
          <a:solidFill>
            <a:srgbClr val="333333"/>
          </a:solidFill>
          <a:latin typeface="Neo Sans" pitchFamily="34" charset="0"/>
        </a:defRPr>
      </a:lvl6pPr>
      <a:lvl7pPr marL="914400" algn="ctr" rtl="0" fontAlgn="base">
        <a:spcBef>
          <a:spcPct val="0"/>
        </a:spcBef>
        <a:spcAft>
          <a:spcPct val="0"/>
        </a:spcAft>
        <a:defRPr sz="2000">
          <a:solidFill>
            <a:srgbClr val="333333"/>
          </a:solidFill>
          <a:latin typeface="Neo Sans" pitchFamily="34" charset="0"/>
        </a:defRPr>
      </a:lvl7pPr>
      <a:lvl8pPr marL="1371600" algn="ctr" rtl="0" fontAlgn="base">
        <a:spcBef>
          <a:spcPct val="0"/>
        </a:spcBef>
        <a:spcAft>
          <a:spcPct val="0"/>
        </a:spcAft>
        <a:defRPr sz="2000">
          <a:solidFill>
            <a:srgbClr val="333333"/>
          </a:solidFill>
          <a:latin typeface="Neo Sans" pitchFamily="34" charset="0"/>
        </a:defRPr>
      </a:lvl8pPr>
      <a:lvl9pPr marL="1828800" algn="ctr" rtl="0" fontAlgn="base">
        <a:spcBef>
          <a:spcPct val="0"/>
        </a:spcBef>
        <a:spcAft>
          <a:spcPct val="0"/>
        </a:spcAft>
        <a:defRPr sz="2000">
          <a:solidFill>
            <a:srgbClr val="333333"/>
          </a:solidFill>
          <a:latin typeface="Neo Sans"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atnaujinkbusta.l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atnaujinkbusta.l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kt.gov.lt/index.php?show=news_view&amp;pr_id=1431"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kt.gov.lt/index.php?show=news_view&amp;pr_id=1431"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kt.gov.lt/index.php?show=news_view&amp;pr_id=1431"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130" name="Group 82"/>
          <p:cNvGrpSpPr>
            <a:grpSpLocks/>
          </p:cNvGrpSpPr>
          <p:nvPr/>
        </p:nvGrpSpPr>
        <p:grpSpPr bwMode="auto">
          <a:xfrm>
            <a:off x="8316416" y="3514725"/>
            <a:ext cx="317500" cy="315913"/>
            <a:chOff x="5114" y="3685"/>
            <a:chExt cx="246" cy="246"/>
          </a:xfrm>
        </p:grpSpPr>
        <p:sp>
          <p:nvSpPr>
            <p:cNvPr id="2131" name="Freeform 8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chemeClr val="accent2">
                <a:alpha val="64999"/>
              </a:schemeClr>
            </a:solidFill>
            <a:ln w="9525">
              <a:noFill/>
              <a:round/>
              <a:headEnd/>
              <a:tailEnd/>
            </a:ln>
          </p:spPr>
          <p:txBody>
            <a:bodyPr/>
            <a:lstStyle/>
            <a:p>
              <a:endParaRPr lang="en-US"/>
            </a:p>
          </p:txBody>
        </p:sp>
        <p:sp>
          <p:nvSpPr>
            <p:cNvPr id="2132" name="Freeform 8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chemeClr val="accent2">
                <a:alpha val="64999"/>
              </a:schemeClr>
            </a:solidFill>
            <a:ln w="9525">
              <a:noFill/>
              <a:round/>
              <a:headEnd/>
              <a:tailEnd/>
            </a:ln>
          </p:spPr>
          <p:txBody>
            <a:bodyPr/>
            <a:lstStyle/>
            <a:p>
              <a:endParaRPr lang="en-US"/>
            </a:p>
          </p:txBody>
        </p:sp>
        <p:sp>
          <p:nvSpPr>
            <p:cNvPr id="2133" name="Freeform 8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chemeClr val="accent2">
                <a:alpha val="64999"/>
              </a:schemeClr>
            </a:solidFill>
            <a:ln w="9525">
              <a:noFill/>
              <a:round/>
              <a:headEnd/>
              <a:tailEnd/>
            </a:ln>
          </p:spPr>
          <p:txBody>
            <a:bodyPr/>
            <a:lstStyle/>
            <a:p>
              <a:endParaRPr lang="en-US"/>
            </a:p>
          </p:txBody>
        </p:sp>
        <p:sp>
          <p:nvSpPr>
            <p:cNvPr id="2134" name="Freeform 8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accent2">
                <a:alpha val="64999"/>
              </a:schemeClr>
            </a:solidFill>
            <a:ln w="9525">
              <a:noFill/>
              <a:round/>
              <a:headEnd/>
              <a:tailEnd/>
            </a:ln>
          </p:spPr>
          <p:txBody>
            <a:bodyPr/>
            <a:lstStyle/>
            <a:p>
              <a:endParaRPr lang="en-US"/>
            </a:p>
          </p:txBody>
        </p:sp>
        <p:sp>
          <p:nvSpPr>
            <p:cNvPr id="2135" name="Freeform 8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accent2">
                <a:alpha val="64999"/>
              </a:schemeClr>
            </a:solidFill>
            <a:ln w="9525">
              <a:noFill/>
              <a:round/>
              <a:headEnd/>
              <a:tailEnd/>
            </a:ln>
          </p:spPr>
          <p:txBody>
            <a:bodyPr/>
            <a:lstStyle/>
            <a:p>
              <a:endParaRPr lang="en-US"/>
            </a:p>
          </p:txBody>
        </p:sp>
        <p:sp>
          <p:nvSpPr>
            <p:cNvPr id="2136" name="Freeform 8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chemeClr val="accent2">
                <a:alpha val="64999"/>
              </a:schemeClr>
            </a:solidFill>
            <a:ln w="9525">
              <a:noFill/>
              <a:round/>
              <a:headEnd/>
              <a:tailEnd/>
            </a:ln>
          </p:spPr>
          <p:txBody>
            <a:bodyPr/>
            <a:lstStyle/>
            <a:p>
              <a:endParaRPr lang="en-US"/>
            </a:p>
          </p:txBody>
        </p:sp>
      </p:grpSp>
      <p:sp>
        <p:nvSpPr>
          <p:cNvPr id="2050" name="Rectangle 2"/>
          <p:cNvSpPr>
            <a:spLocks noGrp="1" noChangeArrowheads="1"/>
          </p:cNvSpPr>
          <p:nvPr>
            <p:ph type="ctrTitle"/>
          </p:nvPr>
        </p:nvSpPr>
        <p:spPr>
          <a:xfrm>
            <a:off x="611560" y="2151012"/>
            <a:ext cx="7964422" cy="1470025"/>
          </a:xfrm>
        </p:spPr>
        <p:txBody>
          <a:bodyPr/>
          <a:lstStyle/>
          <a:p>
            <a:pPr algn="l"/>
            <a:r>
              <a:rPr lang="lt-LT" dirty="0" smtClean="0"/>
              <a:t>          Projektų įgyvendinimas</a:t>
            </a:r>
            <a:endParaRPr lang="en-US" dirty="0"/>
          </a:p>
        </p:txBody>
      </p:sp>
      <p:sp>
        <p:nvSpPr>
          <p:cNvPr id="2078" name="AutoShape 30"/>
          <p:cNvSpPr>
            <a:spLocks noChangeAspect="1" noChangeArrowheads="1" noTextEdit="1"/>
          </p:cNvSpPr>
          <p:nvPr/>
        </p:nvSpPr>
        <p:spPr bwMode="auto">
          <a:xfrm>
            <a:off x="468313" y="6367463"/>
            <a:ext cx="958850" cy="981075"/>
          </a:xfrm>
          <a:prstGeom prst="rect">
            <a:avLst/>
          </a:prstGeom>
          <a:noFill/>
          <a:ln w="9525">
            <a:noFill/>
            <a:miter lim="800000"/>
            <a:headEnd/>
            <a:tailEnd/>
          </a:ln>
        </p:spPr>
        <p:txBody>
          <a:bodyPr/>
          <a:lstStyle/>
          <a:p>
            <a:endParaRPr lang="en-US"/>
          </a:p>
        </p:txBody>
      </p:sp>
      <p:grpSp>
        <p:nvGrpSpPr>
          <p:cNvPr id="2108" name="Group 60"/>
          <p:cNvGrpSpPr>
            <a:grpSpLocks/>
          </p:cNvGrpSpPr>
          <p:nvPr/>
        </p:nvGrpSpPr>
        <p:grpSpPr bwMode="auto">
          <a:xfrm>
            <a:off x="1720308" y="2189608"/>
            <a:ext cx="287337" cy="285750"/>
            <a:chOff x="5369" y="3667"/>
            <a:chExt cx="349" cy="348"/>
          </a:xfrm>
        </p:grpSpPr>
        <p:sp>
          <p:nvSpPr>
            <p:cNvPr id="2109" name="Freeform 61"/>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2110" name="Freeform 62"/>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2111" name="Freeform 63"/>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2112" name="Freeform 64"/>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2113" name="Freeform 65"/>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2114" name="Freeform 66"/>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2115" name="Group 67"/>
          <p:cNvGrpSpPr>
            <a:grpSpLocks/>
          </p:cNvGrpSpPr>
          <p:nvPr/>
        </p:nvGrpSpPr>
        <p:grpSpPr bwMode="auto">
          <a:xfrm>
            <a:off x="1431606" y="2455812"/>
            <a:ext cx="431800" cy="430213"/>
            <a:chOff x="5129" y="3937"/>
            <a:chExt cx="349" cy="348"/>
          </a:xfrm>
        </p:grpSpPr>
        <p:sp>
          <p:nvSpPr>
            <p:cNvPr id="2116" name="Freeform 68"/>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17" name="Freeform 69"/>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118" name="Freeform 70"/>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119" name="Freeform 71"/>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120" name="Freeform 72"/>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121" name="Freeform 73"/>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122" name="Group 74"/>
          <p:cNvGrpSpPr>
            <a:grpSpLocks/>
          </p:cNvGrpSpPr>
          <p:nvPr/>
        </p:nvGrpSpPr>
        <p:grpSpPr bwMode="auto">
          <a:xfrm>
            <a:off x="1445670" y="2265808"/>
            <a:ext cx="219075" cy="219075"/>
            <a:chOff x="5114" y="3685"/>
            <a:chExt cx="246" cy="246"/>
          </a:xfrm>
        </p:grpSpPr>
        <p:sp>
          <p:nvSpPr>
            <p:cNvPr id="2123" name="Freeform 75"/>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124" name="Freeform 76"/>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125" name="Freeform 77"/>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2126" name="Freeform 78"/>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2127" name="Freeform 79"/>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2128" name="Freeform 80"/>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2" name="Rectangle 3"/>
          <p:cNvSpPr txBox="1">
            <a:spLocks noChangeArrowheads="1"/>
          </p:cNvSpPr>
          <p:nvPr/>
        </p:nvSpPr>
        <p:spPr bwMode="auto">
          <a:xfrm>
            <a:off x="768693" y="5013176"/>
            <a:ext cx="8229600" cy="125700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FontTx/>
              <a:buNone/>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endParaRPr lang="lt-LT" sz="2400" kern="0" noProof="1" smtClean="0"/>
          </a:p>
          <a:p>
            <a:pPr algn="r"/>
            <a:r>
              <a:rPr lang="lt-LT" sz="1800" kern="0" noProof="1" smtClean="0"/>
              <a:t>Ginta Tautkutė, </a:t>
            </a:r>
          </a:p>
          <a:p>
            <a:pPr algn="r"/>
            <a:r>
              <a:rPr lang="lt-LT" sz="1200" kern="0" noProof="1" smtClean="0"/>
              <a:t>VšĮ „Būsto energijos taupymo agentūra“</a:t>
            </a:r>
          </a:p>
          <a:p>
            <a:pPr algn="r"/>
            <a:r>
              <a:rPr lang="lt-LT" sz="1200" kern="0" noProof="1" smtClean="0"/>
              <a:t> Projektų įgyvendinimo skyriaus l.e.p. vedėja</a:t>
            </a:r>
          </a:p>
          <a:p>
            <a:endParaRPr lang="lt-LT" sz="1800" kern="0" noProof="1" smtClean="0"/>
          </a:p>
          <a:p>
            <a:endParaRPr lang="lt-LT" sz="1800" kern="0" noProof="1" smtClean="0"/>
          </a:p>
          <a:p>
            <a:endParaRPr lang="lt-LT" kern="0" noProof="1" smtClean="0"/>
          </a:p>
          <a:p>
            <a:endParaRPr lang="lt-LT" kern="0" noProof="1" smtClean="0"/>
          </a:p>
          <a:p>
            <a:endParaRPr lang="lt-LT" kern="0" noProof="1" smtClean="0"/>
          </a:p>
          <a:p>
            <a:endParaRPr lang="en-US" kern="0" noProof="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2108"/>
                                        </p:tgtEl>
                                        <p:attrNameLst>
                                          <p:attrName>r</p:attrName>
                                        </p:attrNameLst>
                                      </p:cBhvr>
                                    </p:animRot>
                                  </p:childTnLst>
                                </p:cTn>
                              </p:par>
                              <p:par>
                                <p:cTn id="7" presetID="8" presetClass="emph" presetSubtype="0" fill="hold" nodeType="withEffect">
                                  <p:stCondLst>
                                    <p:cond delay="0"/>
                                  </p:stCondLst>
                                  <p:childTnLst>
                                    <p:animRot by="21600000">
                                      <p:cBhvr>
                                        <p:cTn id="8" dur="1000" fill="hold"/>
                                        <p:tgtEl>
                                          <p:spTgt spid="2115"/>
                                        </p:tgtEl>
                                        <p:attrNameLst>
                                          <p:attrName>r</p:attrName>
                                        </p:attrNameLst>
                                      </p:cBhvr>
                                    </p:animRot>
                                  </p:childTnLst>
                                </p:cTn>
                              </p:par>
                              <p:par>
                                <p:cTn id="9" presetID="8" presetClass="emph" presetSubtype="0" fill="hold" nodeType="withEffect">
                                  <p:stCondLst>
                                    <p:cond delay="0"/>
                                  </p:stCondLst>
                                  <p:childTnLst>
                                    <p:animRot by="21600000">
                                      <p:cBhvr>
                                        <p:cTn id="10" dur="1000" fill="hold"/>
                                        <p:tgtEl>
                                          <p:spTgt spid="2122"/>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1000"/>
                                        <p:tgtEl>
                                          <p:spTgt spid="205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130"/>
                                        </p:tgtEl>
                                        <p:attrNameLst>
                                          <p:attrName>style.visibility</p:attrName>
                                        </p:attrNameLst>
                                      </p:cBhvr>
                                      <p:to>
                                        <p:strVal val="visible"/>
                                      </p:to>
                                    </p:set>
                                    <p:animEffect transition="in" filter="fade">
                                      <p:cBhvr>
                                        <p:cTn id="17" dur="1000"/>
                                        <p:tgtEl>
                                          <p:spTgt spid="2130"/>
                                        </p:tgtEl>
                                      </p:cBhvr>
                                    </p:animEffect>
                                  </p:childTnLst>
                                </p:cTn>
                              </p:par>
                              <p:par>
                                <p:cTn id="18" presetID="8" presetClass="emph" presetSubtype="0" fill="hold" nodeType="withEffect">
                                  <p:stCondLst>
                                    <p:cond delay="0"/>
                                  </p:stCondLst>
                                  <p:childTnLst>
                                    <p:animRot by="21600000">
                                      <p:cBhvr>
                                        <p:cTn id="19" dur="1000" fill="hold"/>
                                        <p:tgtEl>
                                          <p:spTgt spid="21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52500" y="-100013"/>
            <a:ext cx="7651750" cy="1143001"/>
          </a:xfrm>
        </p:spPr>
        <p:txBody>
          <a:bodyPr/>
          <a:lstStyle/>
          <a:p>
            <a:r>
              <a:rPr lang="lt-LT" sz="2400" b="1" u="sng" dirty="0" smtClean="0"/>
              <a:t>Projektų įgyvendinimo akcentai administratoriams</a:t>
            </a:r>
            <a:endParaRPr lang="en-US" sz="2400" b="1" u="sng" dirty="0"/>
          </a:p>
        </p:txBody>
      </p:sp>
      <p:sp>
        <p:nvSpPr>
          <p:cNvPr id="4099" name="Rectangle 3"/>
          <p:cNvSpPr>
            <a:spLocks noGrp="1" noChangeArrowheads="1"/>
          </p:cNvSpPr>
          <p:nvPr>
            <p:ph type="body" idx="1"/>
          </p:nvPr>
        </p:nvSpPr>
        <p:spPr/>
        <p:txBody>
          <a:bodyPr/>
          <a:lstStyle/>
          <a:p>
            <a:pPr>
              <a:buNone/>
            </a:pPr>
            <a:endParaRPr lang="lt-LT" sz="2400" noProof="1" smtClean="0"/>
          </a:p>
          <a:p>
            <a:pPr marL="0" indent="0">
              <a:buNone/>
            </a:pPr>
            <a:r>
              <a:rPr lang="lt-LT" sz="2400" b="1" noProof="1" smtClean="0"/>
              <a:t>1. Investicijų plano rengimas;</a:t>
            </a:r>
          </a:p>
          <a:p>
            <a:pPr>
              <a:buNone/>
            </a:pPr>
            <a:endParaRPr lang="lt-LT" sz="2400" b="1" noProof="1" smtClean="0"/>
          </a:p>
          <a:p>
            <a:pPr>
              <a:buNone/>
            </a:pPr>
            <a:r>
              <a:rPr lang="lt-LT" sz="2400" b="1" noProof="1"/>
              <a:t>2. Valstybės paramos teikimo sąlygos (išskyrus lengvatinių </a:t>
            </a:r>
            <a:r>
              <a:rPr lang="lt-LT" sz="2400" b="1" noProof="1" smtClean="0"/>
              <a:t>kreditų).</a:t>
            </a:r>
          </a:p>
          <a:p>
            <a:pPr>
              <a:buNone/>
            </a:pPr>
            <a:endParaRPr lang="lt-LT" sz="2400" b="1" noProof="1"/>
          </a:p>
          <a:p>
            <a:pPr>
              <a:buNone/>
            </a:pPr>
            <a:r>
              <a:rPr lang="lt-LT" sz="2400" b="1" noProof="1" smtClean="0"/>
              <a:t>3.  Mokėjimo </a:t>
            </a:r>
            <a:r>
              <a:rPr lang="lt-LT" sz="2400" b="1" noProof="1"/>
              <a:t>prašymų pildymas.</a:t>
            </a:r>
          </a:p>
          <a:p>
            <a:pPr>
              <a:buNone/>
            </a:pPr>
            <a:endParaRPr lang="lt-LT" sz="2400" b="1" noProof="1" smtClean="0"/>
          </a:p>
          <a:p>
            <a:pPr>
              <a:buNone/>
            </a:pPr>
            <a:endParaRPr lang="lt-LT" sz="2400" b="1" noProof="1" smtClean="0"/>
          </a:p>
          <a:p>
            <a:pPr>
              <a:buNone/>
            </a:pPr>
            <a:endParaRPr lang="lt-LT" sz="2400" b="1" noProof="1" smtClean="0"/>
          </a:p>
          <a:p>
            <a:pPr marL="0" indent="0">
              <a:buNone/>
            </a:pPr>
            <a:endParaRPr lang="lt-LT" sz="1800" noProof="1" smtClean="0"/>
          </a:p>
          <a:p>
            <a:endParaRPr lang="lt-LT" noProof="1" smtClean="0"/>
          </a:p>
          <a:p>
            <a:endParaRPr lang="lt-LT" noProof="1" smtClean="0"/>
          </a:p>
          <a:p>
            <a:pPr marL="0" indent="0">
              <a:buNone/>
            </a:pPr>
            <a:endParaRPr lang="en-US" noProof="1"/>
          </a:p>
        </p:txBody>
      </p:sp>
      <p:grpSp>
        <p:nvGrpSpPr>
          <p:cNvPr id="4107" name="Group 11"/>
          <p:cNvGrpSpPr>
            <a:grpSpLocks/>
          </p:cNvGrpSpPr>
          <p:nvPr/>
        </p:nvGrpSpPr>
        <p:grpSpPr bwMode="auto">
          <a:xfrm>
            <a:off x="596900" y="317500"/>
            <a:ext cx="303213" cy="303213"/>
            <a:chOff x="703" y="300"/>
            <a:chExt cx="181" cy="181"/>
          </a:xfrm>
        </p:grpSpPr>
        <p:sp>
          <p:nvSpPr>
            <p:cNvPr id="4108"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4109"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4110"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4111"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4112"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4113"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4124" name="Group 28"/>
          <p:cNvGrpSpPr>
            <a:grpSpLocks/>
          </p:cNvGrpSpPr>
          <p:nvPr/>
        </p:nvGrpSpPr>
        <p:grpSpPr bwMode="auto">
          <a:xfrm>
            <a:off x="8494713" y="5792788"/>
            <a:ext cx="554037" cy="552450"/>
            <a:chOff x="5369" y="3667"/>
            <a:chExt cx="349" cy="348"/>
          </a:xfrm>
        </p:grpSpPr>
        <p:sp>
          <p:nvSpPr>
            <p:cNvPr id="4125"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4126"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4127"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4128"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4129"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4130"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4131" name="Group 35"/>
          <p:cNvGrpSpPr>
            <a:grpSpLocks/>
          </p:cNvGrpSpPr>
          <p:nvPr/>
        </p:nvGrpSpPr>
        <p:grpSpPr bwMode="auto">
          <a:xfrm>
            <a:off x="8113713" y="6221413"/>
            <a:ext cx="554037" cy="552450"/>
            <a:chOff x="5129" y="3937"/>
            <a:chExt cx="349" cy="348"/>
          </a:xfrm>
        </p:grpSpPr>
        <p:sp>
          <p:nvSpPr>
            <p:cNvPr id="4132"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4133"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4134"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4135"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4136"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4137"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4138" name="Group 42"/>
          <p:cNvGrpSpPr>
            <a:grpSpLocks/>
          </p:cNvGrpSpPr>
          <p:nvPr/>
        </p:nvGrpSpPr>
        <p:grpSpPr bwMode="auto">
          <a:xfrm>
            <a:off x="8089900" y="5821363"/>
            <a:ext cx="390525" cy="390525"/>
            <a:chOff x="5114" y="3685"/>
            <a:chExt cx="246" cy="246"/>
          </a:xfrm>
        </p:grpSpPr>
        <p:sp>
          <p:nvSpPr>
            <p:cNvPr id="4139"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4140"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4141"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4142"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4143"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4144"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07"/>
                                        </p:tgtEl>
                                        <p:attrNameLst>
                                          <p:attrName>style.visibility</p:attrName>
                                        </p:attrNameLst>
                                      </p:cBhvr>
                                      <p:to>
                                        <p:strVal val="visible"/>
                                      </p:to>
                                    </p:set>
                                    <p:animEffect transition="in" filter="fade">
                                      <p:cBhvr>
                                        <p:cTn id="7" dur="500"/>
                                        <p:tgtEl>
                                          <p:spTgt spid="4107"/>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4107"/>
                                        </p:tgtEl>
                                        <p:attrNameLst>
                                          <p:attrName>ppt_x</p:attrName>
                                          <p:attrName>ppt_y</p:attrName>
                                        </p:attrNameLst>
                                      </p:cBhvr>
                                      <p:rCtr x="-50100" y="100"/>
                                    </p:animMotion>
                                  </p:childTnLst>
                                </p:cTn>
                              </p:par>
                              <p:par>
                                <p:cTn id="10" presetID="8" presetClass="emph" presetSubtype="0" fill="hold" nodeType="withEffect">
                                  <p:stCondLst>
                                    <p:cond delay="0"/>
                                  </p:stCondLst>
                                  <p:childTnLst>
                                    <p:animRot by="21600000">
                                      <p:cBhvr>
                                        <p:cTn id="11" dur="1000" fill="hold"/>
                                        <p:tgtEl>
                                          <p:spTgt spid="4124"/>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4131"/>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41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lt-LT" sz="2000" b="1" i="1" dirty="0" smtClean="0"/>
          </a:p>
          <a:p>
            <a:pPr marL="0" indent="0">
              <a:buNone/>
            </a:pPr>
            <a:r>
              <a:rPr lang="lt-LT" sz="2000" b="1" i="1" dirty="0" smtClean="0"/>
              <a:t>1) Investicijų planas yra rengiamas pagal Aplinkos ministro įsakymu Nr. D1-677 patvirtintą Projektų rengimo tvarkos aprašą;</a:t>
            </a:r>
          </a:p>
          <a:p>
            <a:pPr marL="0" indent="0">
              <a:buNone/>
            </a:pPr>
            <a:endParaRPr lang="lt-LT" sz="2000" b="1" i="1" dirty="0"/>
          </a:p>
          <a:p>
            <a:pPr marL="0" indent="0">
              <a:buNone/>
            </a:pPr>
            <a:r>
              <a:rPr lang="lt-LT" sz="2000" b="1" i="1" dirty="0" smtClean="0"/>
              <a:t>2) Pasirašius Investicijų projekto rengimo sutartį, bendrojo naudojimo objektų valdytojas pateikia rengėjui:</a:t>
            </a:r>
          </a:p>
          <a:p>
            <a:pPr marL="0" indent="0">
              <a:buNone/>
            </a:pPr>
            <a:r>
              <a:rPr lang="lt-LT" sz="2000" b="1" i="1" dirty="0" smtClean="0"/>
              <a:t>	</a:t>
            </a:r>
            <a:r>
              <a:rPr lang="lt-LT" sz="2000" dirty="0" smtClean="0"/>
              <a:t>- Namo kadastrinių duomenų bylą;</a:t>
            </a:r>
          </a:p>
          <a:p>
            <a:pPr marL="0" indent="0">
              <a:buNone/>
            </a:pPr>
            <a:r>
              <a:rPr lang="lt-LT" sz="2000" dirty="0" smtClean="0"/>
              <a:t>	- Namo techninį pasą;</a:t>
            </a:r>
          </a:p>
          <a:p>
            <a:pPr marL="0" indent="0">
              <a:buNone/>
            </a:pPr>
            <a:r>
              <a:rPr lang="lt-LT" sz="2000" dirty="0" smtClean="0"/>
              <a:t>	- Kasmetinių ir/ar neeilinių apžiūrų aktus;</a:t>
            </a:r>
          </a:p>
          <a:p>
            <a:pPr marL="0" indent="0">
              <a:buNone/>
            </a:pPr>
            <a:r>
              <a:rPr lang="lt-LT" sz="2000" dirty="0" smtClean="0"/>
              <a:t>	- Savivaldybės pateiktus specialiuosius architektūrinius ar paveldosaugos reikalavimus (jei yra);</a:t>
            </a:r>
          </a:p>
          <a:p>
            <a:pPr marL="0" indent="0">
              <a:buNone/>
            </a:pPr>
            <a:r>
              <a:rPr lang="lt-LT" sz="2000" dirty="0" smtClean="0"/>
              <a:t>	- Namo energinio naudingumo sertifikatą (jei jis nėra rengiamas kartu su Investicijų planu).</a:t>
            </a:r>
          </a:p>
          <a:p>
            <a:pPr marL="0" indent="0">
              <a:buNone/>
            </a:pPr>
            <a:endParaRPr lang="lt-LT" sz="2000" b="1" i="1" dirty="0" smtClean="0"/>
          </a:p>
          <a:p>
            <a:pPr>
              <a:buFont typeface="Arial" pitchFamily="34" charset="0"/>
              <a:buChar char="•"/>
            </a:pPr>
            <a:endParaRPr lang="lt-LT" sz="2000" b="1" i="1" dirty="0"/>
          </a:p>
          <a:p>
            <a:pPr>
              <a:buFont typeface="Arial" pitchFamily="34" charset="0"/>
              <a:buChar char="•"/>
            </a:pPr>
            <a:endParaRPr lang="lt-LT" sz="2000" b="1" i="1" dirty="0" smtClean="0"/>
          </a:p>
          <a:p>
            <a:pPr marL="0" indent="0">
              <a:buNone/>
            </a:pPr>
            <a:endParaRPr lang="lt-LT" sz="2000" b="1" i="1" dirty="0"/>
          </a:p>
          <a:p>
            <a:pPr marL="0" indent="0">
              <a:buNone/>
            </a:pPr>
            <a:endParaRPr lang="lt-LT" sz="2000" dirty="0" smtClean="0"/>
          </a:p>
          <a:p>
            <a:pPr>
              <a:buNone/>
            </a:pPr>
            <a:endParaRPr lang="lt-LT" sz="2400" dirty="0" smtClean="0"/>
          </a:p>
          <a:p>
            <a:pPr marL="0" indent="0">
              <a:buNone/>
            </a:pPr>
            <a:endParaRPr lang="en-US" dirty="0"/>
          </a:p>
        </p:txBody>
      </p:sp>
      <p:sp>
        <p:nvSpPr>
          <p:cNvPr id="12" name="Rectangle 2"/>
          <p:cNvSpPr>
            <a:spLocks noGrp="1" noChangeArrowheads="1"/>
          </p:cNvSpPr>
          <p:nvPr>
            <p:ph type="title"/>
          </p:nvPr>
        </p:nvSpPr>
        <p:spPr>
          <a:xfrm>
            <a:off x="952500" y="-100013"/>
            <a:ext cx="7651750" cy="1143001"/>
          </a:xfrm>
        </p:spPr>
        <p:txBody>
          <a:bodyPr/>
          <a:lstStyle/>
          <a:p>
            <a:r>
              <a:rPr lang="lt-LT" sz="2400" b="1" u="sng" dirty="0" smtClean="0"/>
              <a:t>1. Investicijų plano rengimas</a:t>
            </a:r>
            <a:endParaRPr lang="en-US" sz="2400" b="1" u="sng" dirty="0"/>
          </a:p>
        </p:txBody>
      </p:sp>
      <p:grpSp>
        <p:nvGrpSpPr>
          <p:cNvPr id="13" name="Group 11"/>
          <p:cNvGrpSpPr>
            <a:grpSpLocks/>
          </p:cNvGrpSpPr>
          <p:nvPr/>
        </p:nvGrpSpPr>
        <p:grpSpPr bwMode="auto">
          <a:xfrm>
            <a:off x="596900" y="317500"/>
            <a:ext cx="303213" cy="303213"/>
            <a:chOff x="703" y="300"/>
            <a:chExt cx="181" cy="181"/>
          </a:xfrm>
        </p:grpSpPr>
        <p:sp>
          <p:nvSpPr>
            <p:cNvPr id="14"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15"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16"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17"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8"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9"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20" name="Group 28"/>
          <p:cNvGrpSpPr>
            <a:grpSpLocks/>
          </p:cNvGrpSpPr>
          <p:nvPr/>
        </p:nvGrpSpPr>
        <p:grpSpPr bwMode="auto">
          <a:xfrm>
            <a:off x="8494713" y="5792788"/>
            <a:ext cx="554037" cy="552450"/>
            <a:chOff x="5369" y="3667"/>
            <a:chExt cx="349" cy="348"/>
          </a:xfrm>
        </p:grpSpPr>
        <p:sp>
          <p:nvSpPr>
            <p:cNvPr id="21"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22"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23"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24"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25"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26"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27" name="Group 35"/>
          <p:cNvGrpSpPr>
            <a:grpSpLocks/>
          </p:cNvGrpSpPr>
          <p:nvPr/>
        </p:nvGrpSpPr>
        <p:grpSpPr bwMode="auto">
          <a:xfrm>
            <a:off x="8113713" y="6221413"/>
            <a:ext cx="554037" cy="552450"/>
            <a:chOff x="5129" y="3937"/>
            <a:chExt cx="349" cy="348"/>
          </a:xfrm>
        </p:grpSpPr>
        <p:sp>
          <p:nvSpPr>
            <p:cNvPr id="28"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9"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30"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31"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32"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33"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34" name="Group 42"/>
          <p:cNvGrpSpPr>
            <a:grpSpLocks/>
          </p:cNvGrpSpPr>
          <p:nvPr/>
        </p:nvGrpSpPr>
        <p:grpSpPr bwMode="auto">
          <a:xfrm>
            <a:off x="8089900" y="5821363"/>
            <a:ext cx="390525" cy="390525"/>
            <a:chOff x="5114" y="3685"/>
            <a:chExt cx="246" cy="246"/>
          </a:xfrm>
        </p:grpSpPr>
        <p:sp>
          <p:nvSpPr>
            <p:cNvPr id="35"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36"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37"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8"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9"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40"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2" name="Rectangle 1"/>
          <p:cNvSpPr/>
          <p:nvPr/>
        </p:nvSpPr>
        <p:spPr>
          <a:xfrm>
            <a:off x="5580554" y="6519220"/>
            <a:ext cx="2542684" cy="338554"/>
          </a:xfrm>
          <a:prstGeom prst="rect">
            <a:avLst/>
          </a:prstGeom>
        </p:spPr>
        <p:txBody>
          <a:bodyPr wrap="none">
            <a:spAutoFit/>
          </a:bodyPr>
          <a:lstStyle/>
          <a:p>
            <a:pPr marL="0" indent="0">
              <a:buNone/>
            </a:pPr>
            <a:r>
              <a:rPr lang="lt-LT" sz="1600" i="1" noProof="1" smtClean="0"/>
              <a:t>Investicijų </a:t>
            </a:r>
            <a:r>
              <a:rPr lang="lt-LT" sz="1600" i="1" noProof="1"/>
              <a:t>plano </a:t>
            </a:r>
            <a:r>
              <a:rPr lang="lt-LT" sz="1600" i="1" noProof="1" smtClean="0"/>
              <a:t>rengimas</a:t>
            </a:r>
            <a:endParaRPr lang="lt-LT" sz="1600" i="1" noProof="1"/>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13"/>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13"/>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20"/>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27"/>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52500" y="-100013"/>
            <a:ext cx="7651750" cy="1143001"/>
          </a:xfrm>
        </p:spPr>
        <p:txBody>
          <a:bodyPr/>
          <a:lstStyle/>
          <a:p>
            <a:r>
              <a:rPr lang="lt-LT" sz="2400" b="1" u="sng" dirty="0" smtClean="0"/>
              <a:t>1. Investicijų plano rengimas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4" name="Rectangle 33"/>
          <p:cNvSpPr/>
          <p:nvPr/>
        </p:nvSpPr>
        <p:spPr>
          <a:xfrm>
            <a:off x="5317987" y="6519446"/>
            <a:ext cx="2771913" cy="338554"/>
          </a:xfrm>
          <a:prstGeom prst="rect">
            <a:avLst/>
          </a:prstGeom>
        </p:spPr>
        <p:txBody>
          <a:bodyPr wrap="none">
            <a:spAutoFit/>
          </a:bodyPr>
          <a:lstStyle/>
          <a:p>
            <a:pPr marL="0" indent="0">
              <a:buNone/>
            </a:pPr>
            <a:r>
              <a:rPr lang="lt-LT" sz="1600" i="1" noProof="1"/>
              <a:t>1. Investicijų plano </a:t>
            </a:r>
            <a:r>
              <a:rPr lang="lt-LT" sz="1600" i="1" noProof="1" smtClean="0"/>
              <a:t>rengimas</a:t>
            </a:r>
            <a:endParaRPr lang="lt-LT" sz="1600" i="1" noProof="1"/>
          </a:p>
        </p:txBody>
      </p:sp>
      <p:sp>
        <p:nvSpPr>
          <p:cNvPr id="35" name="Content Placeholder 2"/>
          <p:cNvSpPr txBox="1">
            <a:spLocks/>
          </p:cNvSpPr>
          <p:nvPr/>
        </p:nvSpPr>
        <p:spPr bwMode="auto">
          <a:xfrm>
            <a:off x="609600" y="1204913"/>
            <a:ext cx="8229600" cy="5073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buFontTx/>
              <a:buNone/>
            </a:pPr>
            <a:endParaRPr lang="lt-LT" sz="2000" b="1" i="1" kern="0" dirty="0" smtClean="0"/>
          </a:p>
          <a:p>
            <a:pPr marL="0" indent="0">
              <a:buNone/>
            </a:pPr>
            <a:r>
              <a:rPr lang="lt-LT" sz="2000" b="1" i="1" kern="0" dirty="0" smtClean="0"/>
              <a:t>3) Parengtas Investicijų planas pristatomas namo </a:t>
            </a:r>
            <a:r>
              <a:rPr lang="lt-LT" sz="2000" b="1" i="1" kern="0" dirty="0"/>
              <a:t>butų ir kitų patalpų </a:t>
            </a:r>
            <a:r>
              <a:rPr lang="lt-LT" sz="2000" b="1" i="1" kern="0" dirty="0" smtClean="0"/>
              <a:t>savininkams ir aptariamas viešai.</a:t>
            </a:r>
          </a:p>
          <a:p>
            <a:pPr marL="0" indent="0">
              <a:buNone/>
            </a:pPr>
            <a:endParaRPr lang="lt-LT" sz="2000" b="1" i="1" kern="0" dirty="0" smtClean="0"/>
          </a:p>
          <a:p>
            <a:pPr marL="0" indent="0">
              <a:buNone/>
            </a:pPr>
            <a:r>
              <a:rPr lang="lt-LT" sz="2000" kern="0" dirty="0" smtClean="0"/>
              <a:t>Viešąjį aptarimą organizuoja bendrojo naudojimo objektų valdytojas. </a:t>
            </a:r>
          </a:p>
          <a:p>
            <a:pPr marL="0" indent="0">
              <a:buNone/>
            </a:pPr>
            <a:endParaRPr lang="lt-LT" sz="2000" kern="0" dirty="0" smtClean="0"/>
          </a:p>
          <a:p>
            <a:pPr marL="0" indent="0">
              <a:buNone/>
            </a:pPr>
            <a:r>
              <a:rPr lang="lt-LT" sz="2000" kern="0" dirty="0" smtClean="0"/>
              <a:t>Viešajame aptarime </a:t>
            </a:r>
            <a:r>
              <a:rPr lang="lt-LT" sz="2000" u="sng" kern="0" dirty="0" smtClean="0"/>
              <a:t>privalo</a:t>
            </a:r>
            <a:r>
              <a:rPr lang="lt-LT" sz="2000" kern="0" dirty="0" smtClean="0"/>
              <a:t> dalyvauti bendrojo naudojimo objektų valdytojas ir Investicijų plano rengėjas, kuris pristato projektą.</a:t>
            </a:r>
          </a:p>
          <a:p>
            <a:pPr marL="0" indent="0">
              <a:buNone/>
            </a:pPr>
            <a:endParaRPr lang="lt-LT" sz="2000" kern="0" dirty="0" smtClean="0"/>
          </a:p>
          <a:p>
            <a:pPr marL="0" indent="0">
              <a:buNone/>
            </a:pPr>
            <a:r>
              <a:rPr lang="lt-LT" sz="2000" kern="0" dirty="0" smtClean="0"/>
              <a:t>Į viešąjį aptarimą </a:t>
            </a:r>
            <a:r>
              <a:rPr lang="lt-LT" sz="2000" u="sng" kern="0" dirty="0" smtClean="0"/>
              <a:t>gali būti</a:t>
            </a:r>
            <a:r>
              <a:rPr lang="lt-LT" sz="2000" kern="0" dirty="0" smtClean="0"/>
              <a:t> pakviestas savivaldybės programos įgyvendinimo administratorius, Būsto energijos taupymo agentūros atstovas ir kiti su projekto įgyvendinimu susiję asmenys.</a:t>
            </a:r>
          </a:p>
          <a:p>
            <a:pPr marL="0" indent="0">
              <a:buNone/>
            </a:pPr>
            <a:endParaRPr lang="lt-LT" sz="2000" b="1" i="1" kern="0" dirty="0"/>
          </a:p>
          <a:p>
            <a:pPr marL="0" indent="0">
              <a:buNone/>
            </a:pPr>
            <a:endParaRPr lang="lt-LT" sz="2000" b="1" i="1" kern="0" dirty="0" smtClean="0"/>
          </a:p>
          <a:p>
            <a:pPr>
              <a:buFont typeface="Arial" charset="0"/>
              <a:buChar char="•"/>
            </a:pPr>
            <a:endParaRPr lang="lt-LT" sz="2000" b="1" i="1" kern="0" dirty="0" smtClean="0"/>
          </a:p>
          <a:p>
            <a:pPr marL="0" indent="0" algn="ctr">
              <a:buNone/>
            </a:pPr>
            <a:endParaRPr lang="lt-LT" sz="2000" b="1" i="1" kern="0" dirty="0"/>
          </a:p>
          <a:p>
            <a:pPr marL="0" indent="0">
              <a:buNone/>
            </a:pPr>
            <a:endParaRPr lang="lt-LT" sz="2000" b="1" i="1" kern="0" dirty="0" smtClean="0"/>
          </a:p>
          <a:p>
            <a:pPr>
              <a:buFont typeface="Arial" charset="0"/>
              <a:buChar char="•"/>
            </a:pPr>
            <a:endParaRPr lang="lt-LT" sz="2000" b="1" i="1" kern="0" dirty="0" smtClean="0"/>
          </a:p>
          <a:p>
            <a:pPr>
              <a:buFont typeface="Arial" pitchFamily="34" charset="0"/>
              <a:buChar char="•"/>
            </a:pPr>
            <a:endParaRPr lang="lt-LT" sz="2000" b="1" i="1" kern="0" dirty="0" smtClean="0"/>
          </a:p>
          <a:p>
            <a:pPr marL="0" indent="0">
              <a:buNone/>
            </a:pPr>
            <a:endParaRPr lang="en-US" kern="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592" y="1061302"/>
            <a:ext cx="8579296" cy="5073650"/>
          </a:xfrm>
        </p:spPr>
        <p:txBody>
          <a:bodyPr/>
          <a:lstStyle/>
          <a:p>
            <a:pPr>
              <a:buNone/>
            </a:pPr>
            <a:r>
              <a:rPr lang="lt-LT" sz="2000" b="1" i="1" dirty="0" smtClean="0"/>
              <a:t>4) Po viešojo aptarimo Investicijų planą  priima projekto užsakovas, kuris įvertina:</a:t>
            </a:r>
          </a:p>
          <a:p>
            <a:pPr>
              <a:buNone/>
            </a:pPr>
            <a:endParaRPr lang="lt-LT" sz="2000" b="1" i="1" dirty="0"/>
          </a:p>
          <a:p>
            <a:pPr>
              <a:buFontTx/>
              <a:buChar char="-"/>
            </a:pPr>
            <a:r>
              <a:rPr lang="lt-LT" sz="2000" dirty="0" smtClean="0"/>
              <a:t>Parengto projekto atitiktį namo būklei ir jo atnaujinimo poreikiams</a:t>
            </a:r>
          </a:p>
          <a:p>
            <a:pPr marL="0" indent="0">
              <a:buNone/>
            </a:pPr>
            <a:endParaRPr lang="lt-LT" sz="2000" dirty="0" smtClean="0"/>
          </a:p>
          <a:p>
            <a:pPr marL="0" indent="0">
              <a:buNone/>
            </a:pPr>
            <a:r>
              <a:rPr lang="lt-LT" sz="1600" i="1" dirty="0" smtClean="0"/>
              <a:t>Kai projektas įgyvendinamas pagal savivaldybės patvirtintas programas, Investicijų planas derinamas ir su bendrojo naudojimo objektų valdytoju, kuris projekto derinimo faktą patvirtina savo parašu ant Investicijų plano titulinio lapo.</a:t>
            </a:r>
          </a:p>
          <a:p>
            <a:pPr>
              <a:buFontTx/>
              <a:buChar char="-"/>
            </a:pPr>
            <a:endParaRPr lang="lt-LT" sz="2000" i="1" dirty="0"/>
          </a:p>
          <a:p>
            <a:pPr marL="0" indent="0">
              <a:buNone/>
            </a:pPr>
            <a:r>
              <a:rPr lang="lt-LT" sz="2000" b="1" i="1" dirty="0"/>
              <a:t>P</a:t>
            </a:r>
            <a:r>
              <a:rPr lang="lt-LT" sz="2000" b="1" i="1" dirty="0" smtClean="0"/>
              <a:t>rieš priimant Investicijų planą rekomenduojame papildomai įvertinti:</a:t>
            </a:r>
          </a:p>
          <a:p>
            <a:pPr>
              <a:buFontTx/>
              <a:buChar char="-"/>
            </a:pPr>
            <a:r>
              <a:rPr lang="lt-LT" sz="2000" dirty="0" smtClean="0"/>
              <a:t>Ar nurodytas tinkamas butų ir kitų patalpų skaičius, patalpų plotai?</a:t>
            </a:r>
          </a:p>
          <a:p>
            <a:pPr>
              <a:buFontTx/>
              <a:buChar char="-"/>
            </a:pPr>
            <a:r>
              <a:rPr lang="lt-LT" sz="2000" dirty="0" smtClean="0"/>
              <a:t>Ar pateiktas investicijų pasiskirstymas visiems butams?</a:t>
            </a:r>
          </a:p>
          <a:p>
            <a:pPr>
              <a:buFontTx/>
              <a:buChar char="-"/>
            </a:pPr>
            <a:r>
              <a:rPr lang="lt-LT" sz="2000" dirty="0" smtClean="0"/>
              <a:t>Ar nurodyti planuojami darbų kiekiai yra tinkami?</a:t>
            </a:r>
            <a:r>
              <a:rPr lang="lt-LT" sz="2000" i="1" dirty="0" smtClean="0"/>
              <a:t> </a:t>
            </a:r>
            <a:endParaRPr lang="lt-LT" sz="2000" b="1" i="1" dirty="0" smtClean="0"/>
          </a:p>
          <a:p>
            <a:pPr marL="0" indent="0">
              <a:buNone/>
            </a:pPr>
            <a:endParaRPr lang="lt-LT" sz="2000" b="1" dirty="0" smtClean="0"/>
          </a:p>
          <a:p>
            <a:pPr>
              <a:buFontTx/>
              <a:buChar char="-"/>
            </a:pPr>
            <a:endParaRPr lang="en-US" sz="2000" dirty="0" smtClean="0"/>
          </a:p>
          <a:p>
            <a:pPr>
              <a:buNone/>
            </a:pPr>
            <a:endParaRPr lang="en-US" sz="2400" dirty="0"/>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1. Investicijų plano rengimas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627848" y="6519446"/>
            <a:ext cx="2542684" cy="338554"/>
          </a:xfrm>
          <a:prstGeom prst="rect">
            <a:avLst/>
          </a:prstGeom>
        </p:spPr>
        <p:txBody>
          <a:bodyPr wrap="none">
            <a:spAutoFit/>
          </a:bodyPr>
          <a:lstStyle/>
          <a:p>
            <a:pPr marL="0" indent="0">
              <a:buNone/>
            </a:pPr>
            <a:r>
              <a:rPr lang="lt-LT" sz="1600" i="1" noProof="1" smtClean="0"/>
              <a:t>Investicijų </a:t>
            </a:r>
            <a:r>
              <a:rPr lang="lt-LT" sz="1600" i="1" noProof="1"/>
              <a:t>plano </a:t>
            </a:r>
            <a:r>
              <a:rPr lang="lt-LT" sz="1600" i="1" noProof="1" smtClean="0"/>
              <a:t>rengimas</a:t>
            </a:r>
            <a:endParaRPr lang="lt-LT" sz="1600" i="1" noProof="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213" y="792163"/>
            <a:ext cx="8229600" cy="5073650"/>
          </a:xfrm>
        </p:spPr>
        <p:txBody>
          <a:bodyPr/>
          <a:lstStyle/>
          <a:p>
            <a:pPr marL="0" indent="0">
              <a:buNone/>
            </a:pPr>
            <a:r>
              <a:rPr lang="lt-LT" sz="2000" b="1" i="1" dirty="0" smtClean="0"/>
              <a:t>Valstybės parama projekto įgyvendinimo administravimui ir statybos </a:t>
            </a:r>
            <a:r>
              <a:rPr lang="lt-LT" sz="2000" b="1" i="1" dirty="0"/>
              <a:t>techninei </a:t>
            </a:r>
            <a:r>
              <a:rPr lang="lt-LT" sz="2000" b="1" i="1" dirty="0" smtClean="0"/>
              <a:t>priežiūrai (pagal </a:t>
            </a:r>
            <a:r>
              <a:rPr lang="lt-LT" sz="2000" b="1" i="1" dirty="0"/>
              <a:t>LRV 2009-12-16 Nutarimą Nr. 1725): </a:t>
            </a:r>
          </a:p>
          <a:p>
            <a:pPr marL="0" indent="0">
              <a:buNone/>
            </a:pPr>
            <a:r>
              <a:rPr lang="lt-LT" sz="2000" b="1" dirty="0" smtClean="0">
                <a:solidFill>
                  <a:srgbClr val="0066CC"/>
                </a:solidFill>
              </a:rPr>
              <a:t>Projekto įgyvendinimo administravimui:</a:t>
            </a:r>
          </a:p>
          <a:p>
            <a:pPr marL="0" indent="0">
              <a:buNone/>
            </a:pPr>
            <a:r>
              <a:rPr lang="lt-LT" sz="2000" dirty="0" smtClean="0"/>
              <a:t>- iki 2015-10-01 apmokama arba kompensuojama 100 proc faktinių, tačiau neviršyjančių </a:t>
            </a:r>
            <a:r>
              <a:rPr lang="lt-LT" sz="2000" smtClean="0"/>
              <a:t>0,35 Lt/m2 be PVM </a:t>
            </a:r>
            <a:r>
              <a:rPr lang="lt-LT" sz="2000" dirty="0" smtClean="0"/>
              <a:t>per mėnesį buto naudingojo ar kitų patalpų bendrojo ploto; </a:t>
            </a:r>
          </a:p>
          <a:p>
            <a:pPr marL="0" indent="0">
              <a:buNone/>
            </a:pPr>
            <a:r>
              <a:rPr lang="lt-LT" sz="2000" dirty="0" smtClean="0"/>
              <a:t>- po 2015-10-01 apmokama arba kompensuojama 50 proc. šių išlaidų.</a:t>
            </a:r>
          </a:p>
          <a:p>
            <a:pPr marL="0" indent="0">
              <a:buNone/>
            </a:pPr>
            <a:endParaRPr lang="lt-LT" sz="2000" dirty="0" smtClean="0"/>
          </a:p>
          <a:p>
            <a:pPr marL="0" indent="0">
              <a:buNone/>
            </a:pPr>
            <a:r>
              <a:rPr lang="lt-LT" sz="2000" b="1" dirty="0" smtClean="0">
                <a:solidFill>
                  <a:srgbClr val="0066CC"/>
                </a:solidFill>
              </a:rPr>
              <a:t>Statybos techninei priežiūrai:</a:t>
            </a:r>
          </a:p>
          <a:p>
            <a:pPr marL="0" indent="0">
              <a:buNone/>
            </a:pPr>
            <a:r>
              <a:rPr lang="lt-LT" sz="2000" dirty="0" smtClean="0"/>
              <a:t>- 100 proc. Išlaidų statybos techninei priežiūrai, tačiau ne daugiau kaip 2 proc. Statybos rangos darbų kainos, numatytos statybos rangos darbų sutartyje.</a:t>
            </a: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935948" y="6482349"/>
            <a:ext cx="7136890" cy="338554"/>
          </a:xfrm>
          <a:prstGeom prst="rect">
            <a:avLst/>
          </a:prstGeom>
        </p:spPr>
        <p:txBody>
          <a:bodyPr wrap="none">
            <a:spAutoFit/>
          </a:bodyPr>
          <a:lstStyle/>
          <a:p>
            <a:pPr marL="0" indent="0">
              <a:buNone/>
            </a:pPr>
            <a:r>
              <a:rPr lang="lt-LT" sz="1600" i="1" noProof="1" smtClean="0"/>
              <a:t>Parama projekto įgyvendinimo administravimui ir statybos techninei priežiūrai</a:t>
            </a:r>
            <a:endParaRPr lang="lt-LT" sz="1600" i="1" noProof="1"/>
          </a:p>
        </p:txBody>
      </p:sp>
      <p:sp>
        <p:nvSpPr>
          <p:cNvPr id="34" name="Rectangle 2"/>
          <p:cNvSpPr txBox="1">
            <a:spLocks noChangeArrowheads="1"/>
          </p:cNvSpPr>
          <p:nvPr/>
        </p:nvSpPr>
        <p:spPr bwMode="auto">
          <a:xfrm>
            <a:off x="478459" y="5269139"/>
            <a:ext cx="8136904"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lt-LT" sz="2000" kern="0" dirty="0" smtClean="0"/>
              <a:t>- Projekto įgyvendinimo administravimo ir statybos techninės priežiūros išlaidos apmokamos arba kompensuojamos </a:t>
            </a:r>
            <a:r>
              <a:rPr lang="lt-LT" sz="2000" b="1" kern="0" dirty="0" smtClean="0"/>
              <a:t>kas 3 mėnesius</a:t>
            </a:r>
            <a:r>
              <a:rPr lang="lt-LT" sz="2000" kern="0" dirty="0" smtClean="0"/>
              <a:t>, už faktiškai suteiktas paslaugas.</a:t>
            </a:r>
            <a:endParaRPr lang="en-US" sz="2000" u="sng" kern="0" dirty="0"/>
          </a:p>
        </p:txBody>
      </p:sp>
    </p:spTree>
    <p:extLst>
      <p:ext uri="{BB962C8B-B14F-4D97-AF65-F5344CB8AC3E}">
        <p14:creationId xmlns:p14="http://schemas.microsoft.com/office/powerpoint/2010/main" val="650449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601926" y="632660"/>
            <a:ext cx="8136904"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lt-LT" sz="2000" kern="0" dirty="0" smtClean="0"/>
              <a:t>- Apmokama arba komepnsuojama </a:t>
            </a:r>
            <a:r>
              <a:rPr lang="lt-LT" sz="2000" u="sng" kern="0" dirty="0" smtClean="0"/>
              <a:t>ne daugiau išlaidų nei numatyta Investicijų plane:</a:t>
            </a:r>
            <a:endParaRPr lang="en-US" sz="2000" u="sng" kern="0" dirty="0"/>
          </a:p>
        </p:txBody>
      </p:sp>
      <p:grpSp>
        <p:nvGrpSpPr>
          <p:cNvPr id="6" name="Group 28"/>
          <p:cNvGrpSpPr>
            <a:grpSpLocks/>
          </p:cNvGrpSpPr>
          <p:nvPr/>
        </p:nvGrpSpPr>
        <p:grpSpPr bwMode="auto">
          <a:xfrm>
            <a:off x="8494713" y="5792788"/>
            <a:ext cx="554037" cy="552450"/>
            <a:chOff x="5369" y="3667"/>
            <a:chExt cx="349" cy="348"/>
          </a:xfrm>
        </p:grpSpPr>
        <p:sp>
          <p:nvSpPr>
            <p:cNvPr id="8"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9"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0"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1"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2"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3"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4" name="Group 35"/>
          <p:cNvGrpSpPr>
            <a:grpSpLocks/>
          </p:cNvGrpSpPr>
          <p:nvPr/>
        </p:nvGrpSpPr>
        <p:grpSpPr bwMode="auto">
          <a:xfrm>
            <a:off x="8113713" y="6221413"/>
            <a:ext cx="554037" cy="552450"/>
            <a:chOff x="5129" y="3937"/>
            <a:chExt cx="349" cy="348"/>
          </a:xfrm>
        </p:grpSpPr>
        <p:sp>
          <p:nvSpPr>
            <p:cNvPr id="15"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16"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17"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18"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19"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0"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1" name="Group 42"/>
          <p:cNvGrpSpPr>
            <a:grpSpLocks/>
          </p:cNvGrpSpPr>
          <p:nvPr/>
        </p:nvGrpSpPr>
        <p:grpSpPr bwMode="auto">
          <a:xfrm>
            <a:off x="8089900" y="5821363"/>
            <a:ext cx="390525" cy="390525"/>
            <a:chOff x="5114" y="3685"/>
            <a:chExt cx="246" cy="246"/>
          </a:xfrm>
        </p:grpSpPr>
        <p:sp>
          <p:nvSpPr>
            <p:cNvPr id="22"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3"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4"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25"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26"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27"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29" name="Rectangle 28"/>
          <p:cNvSpPr/>
          <p:nvPr/>
        </p:nvSpPr>
        <p:spPr>
          <a:xfrm>
            <a:off x="935948" y="6482349"/>
            <a:ext cx="7136890" cy="338554"/>
          </a:xfrm>
          <a:prstGeom prst="rect">
            <a:avLst/>
          </a:prstGeom>
        </p:spPr>
        <p:txBody>
          <a:bodyPr wrap="none">
            <a:spAutoFit/>
          </a:bodyPr>
          <a:lstStyle/>
          <a:p>
            <a:pPr marL="0" indent="0">
              <a:buNone/>
            </a:pPr>
            <a:r>
              <a:rPr lang="lt-LT" sz="1600" i="1" noProof="1" smtClean="0"/>
              <a:t>Parama projekto įgyvendinimo administravimui ir statybos techninei priežiūrai</a:t>
            </a:r>
            <a:endParaRPr lang="lt-LT" sz="1600" i="1" noProof="1"/>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5837" y="1498600"/>
            <a:ext cx="7172325" cy="418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0" name="Group 11"/>
          <p:cNvGrpSpPr>
            <a:grpSpLocks/>
          </p:cNvGrpSpPr>
          <p:nvPr/>
        </p:nvGrpSpPr>
        <p:grpSpPr bwMode="auto">
          <a:xfrm>
            <a:off x="596900" y="317500"/>
            <a:ext cx="303213" cy="303213"/>
            <a:chOff x="703" y="300"/>
            <a:chExt cx="181" cy="181"/>
          </a:xfrm>
        </p:grpSpPr>
        <p:sp>
          <p:nvSpPr>
            <p:cNvPr id="31"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32"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33"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34"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35"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36"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sp>
        <p:nvSpPr>
          <p:cNvPr id="2" name="Title 1"/>
          <p:cNvSpPr>
            <a:spLocks noGrp="1"/>
          </p:cNvSpPr>
          <p:nvPr>
            <p:ph type="title"/>
          </p:nvPr>
        </p:nvSpPr>
        <p:spPr/>
        <p:txBody>
          <a:bodyPr/>
          <a:lstStyle/>
          <a:p>
            <a:endParaRPr lang="lt-LT"/>
          </a:p>
        </p:txBody>
      </p:sp>
      <p:sp>
        <p:nvSpPr>
          <p:cNvPr id="37" name="Rectangle 2"/>
          <p:cNvSpPr txBox="1">
            <a:spLocks noChangeArrowheads="1"/>
          </p:cNvSpPr>
          <p:nvPr/>
        </p:nvSpPr>
        <p:spPr bwMode="auto">
          <a:xfrm>
            <a:off x="952500" y="-100013"/>
            <a:ext cx="7651750"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lt-LT" sz="2400" b="1" u="sng" kern="0" smtClean="0"/>
              <a:t>2. Valstybės paramos teikimo sąlygos</a:t>
            </a:r>
            <a:endParaRPr lang="en-US" sz="2400" b="1" u="sng" kern="0" dirty="0"/>
          </a:p>
        </p:txBody>
      </p:sp>
    </p:spTree>
    <p:extLst>
      <p:ext uri="{BB962C8B-B14F-4D97-AF65-F5344CB8AC3E}">
        <p14:creationId xmlns:p14="http://schemas.microsoft.com/office/powerpoint/2010/main" val="3811104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6"/>
                                        </p:tgtEl>
                                        <p:attrNameLst>
                                          <p:attrName>r</p:attrName>
                                        </p:attrNameLst>
                                      </p:cBhvr>
                                    </p:animRot>
                                  </p:childTnLst>
                                </p:cTn>
                              </p:par>
                              <p:par>
                                <p:cTn id="7" presetID="8" presetClass="emph" presetSubtype="0" fill="hold" nodeType="withEffect">
                                  <p:stCondLst>
                                    <p:cond delay="0"/>
                                  </p:stCondLst>
                                  <p:childTnLst>
                                    <p:animRot by="21600000">
                                      <p:cBhvr>
                                        <p:cTn id="8" dur="1000" fill="hold"/>
                                        <p:tgtEl>
                                          <p:spTgt spid="14"/>
                                        </p:tgtEl>
                                        <p:attrNameLst>
                                          <p:attrName>r</p:attrName>
                                        </p:attrNameLst>
                                      </p:cBhvr>
                                    </p:animRot>
                                  </p:childTnLst>
                                </p:cTn>
                              </p:par>
                              <p:par>
                                <p:cTn id="9" presetID="8" presetClass="emph" presetSubtype="0" fill="hold" nodeType="withEffect">
                                  <p:stCondLst>
                                    <p:cond delay="0"/>
                                  </p:stCondLst>
                                  <p:childTnLst>
                                    <p:animRot by="21600000">
                                      <p:cBhvr>
                                        <p:cTn id="10" dur="1000" fill="hold"/>
                                        <p:tgtEl>
                                          <p:spTgt spid="21"/>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63" presetClass="path" presetSubtype="0" accel="50000" decel="50000" fill="hold" nodeType="withEffect">
                                  <p:stCondLst>
                                    <p:cond delay="0"/>
                                  </p:stCondLst>
                                  <p:childTnLst>
                                    <p:animMotion origin="layout" path="M 1.00191 -0.00185 L -2.77778E-6 5.78035E-7 " pathEditMode="relative" rAng="0" ptsTypes="AA">
                                      <p:cBhvr>
                                        <p:cTn id="15" dur="1000" fill="hold"/>
                                        <p:tgtEl>
                                          <p:spTgt spid="30"/>
                                        </p:tgtEl>
                                        <p:attrNameLst>
                                          <p:attrName>ppt_x</p:attrName>
                                          <p:attrName>ppt_y</p:attrName>
                                        </p:attrNameLst>
                                      </p:cBhvr>
                                      <p:rCtr x="-50100" y="100"/>
                                    </p:animMotion>
                                  </p:childTnLst>
                                </p:cTn>
                              </p:par>
                              <p:par>
                                <p:cTn id="16" presetID="8" presetClass="emph" presetSubtype="0" fill="hold" nodeType="withEffect">
                                  <p:stCondLst>
                                    <p:cond delay="500"/>
                                  </p:stCondLst>
                                  <p:childTnLst>
                                    <p:animRot by="21600000">
                                      <p:cBhvr>
                                        <p:cTn id="17" dur="500" fill="hold"/>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518472" y="-387424"/>
            <a:ext cx="2600994" cy="42884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lt-LT" sz="2000" kern="0" dirty="0" smtClean="0"/>
              <a:t>- Valstybės paramos suma </a:t>
            </a:r>
            <a:r>
              <a:rPr lang="lt-LT" sz="2000" u="sng" kern="0" dirty="0" smtClean="0"/>
              <a:t>negali viršyti Investicijų plane numatytos valstybės paramos sumos</a:t>
            </a:r>
            <a:r>
              <a:rPr lang="lt-LT" sz="2000" kern="0" dirty="0" smtClean="0"/>
              <a:t>:</a:t>
            </a:r>
            <a:endParaRPr lang="en-US" sz="2000" u="sng" kern="0" dirty="0"/>
          </a:p>
        </p:txBody>
      </p:sp>
      <p:grpSp>
        <p:nvGrpSpPr>
          <p:cNvPr id="5" name="Group 28"/>
          <p:cNvGrpSpPr>
            <a:grpSpLocks/>
          </p:cNvGrpSpPr>
          <p:nvPr/>
        </p:nvGrpSpPr>
        <p:grpSpPr bwMode="auto">
          <a:xfrm>
            <a:off x="8494713" y="5792788"/>
            <a:ext cx="554037" cy="552450"/>
            <a:chOff x="5369" y="3667"/>
            <a:chExt cx="349" cy="348"/>
          </a:xfrm>
        </p:grpSpPr>
        <p:sp>
          <p:nvSpPr>
            <p:cNvPr id="6"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7"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8"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9"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0"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1"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2" name="Group 35"/>
          <p:cNvGrpSpPr>
            <a:grpSpLocks/>
          </p:cNvGrpSpPr>
          <p:nvPr/>
        </p:nvGrpSpPr>
        <p:grpSpPr bwMode="auto">
          <a:xfrm>
            <a:off x="8113713" y="6221413"/>
            <a:ext cx="554037" cy="552450"/>
            <a:chOff x="5129" y="3937"/>
            <a:chExt cx="349" cy="348"/>
          </a:xfrm>
        </p:grpSpPr>
        <p:sp>
          <p:nvSpPr>
            <p:cNvPr id="13"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14"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15"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16"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17"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18"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19" name="Group 42"/>
          <p:cNvGrpSpPr>
            <a:grpSpLocks/>
          </p:cNvGrpSpPr>
          <p:nvPr/>
        </p:nvGrpSpPr>
        <p:grpSpPr bwMode="auto">
          <a:xfrm>
            <a:off x="8089900" y="5821363"/>
            <a:ext cx="390525" cy="390525"/>
            <a:chOff x="5114" y="3685"/>
            <a:chExt cx="246" cy="246"/>
          </a:xfrm>
        </p:grpSpPr>
        <p:sp>
          <p:nvSpPr>
            <p:cNvPr id="20"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1"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2"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23"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24"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25"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28" name="Rectangle 27"/>
          <p:cNvSpPr/>
          <p:nvPr/>
        </p:nvSpPr>
        <p:spPr>
          <a:xfrm>
            <a:off x="935948" y="6482349"/>
            <a:ext cx="7136890" cy="338554"/>
          </a:xfrm>
          <a:prstGeom prst="rect">
            <a:avLst/>
          </a:prstGeom>
        </p:spPr>
        <p:txBody>
          <a:bodyPr wrap="none">
            <a:spAutoFit/>
          </a:bodyPr>
          <a:lstStyle/>
          <a:p>
            <a:pPr marL="0" indent="0">
              <a:buNone/>
            </a:pPr>
            <a:r>
              <a:rPr lang="lt-LT" sz="1600" i="1" noProof="1" smtClean="0"/>
              <a:t>Parama projekto įgyvendinimo administravimui ir statybos techninei priežiūrai</a:t>
            </a:r>
            <a:endParaRPr lang="lt-LT" sz="1600" i="1" noProof="1"/>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034586"/>
            <a:ext cx="4968552" cy="5430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 11"/>
          <p:cNvGrpSpPr>
            <a:grpSpLocks/>
          </p:cNvGrpSpPr>
          <p:nvPr/>
        </p:nvGrpSpPr>
        <p:grpSpPr bwMode="auto">
          <a:xfrm>
            <a:off x="596900" y="317500"/>
            <a:ext cx="303213" cy="303213"/>
            <a:chOff x="703" y="300"/>
            <a:chExt cx="181" cy="181"/>
          </a:xfrm>
        </p:grpSpPr>
        <p:sp>
          <p:nvSpPr>
            <p:cNvPr id="29"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30"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31"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32"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33"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34"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sp>
        <p:nvSpPr>
          <p:cNvPr id="2" name="Title 1"/>
          <p:cNvSpPr>
            <a:spLocks noGrp="1"/>
          </p:cNvSpPr>
          <p:nvPr>
            <p:ph type="title"/>
          </p:nvPr>
        </p:nvSpPr>
        <p:spPr/>
        <p:txBody>
          <a:bodyPr/>
          <a:lstStyle/>
          <a:p>
            <a:endParaRPr lang="lt-LT"/>
          </a:p>
        </p:txBody>
      </p:sp>
      <p:sp>
        <p:nvSpPr>
          <p:cNvPr id="35" name="Rectangle 2"/>
          <p:cNvSpPr txBox="1">
            <a:spLocks noChangeArrowheads="1"/>
          </p:cNvSpPr>
          <p:nvPr/>
        </p:nvSpPr>
        <p:spPr bwMode="auto">
          <a:xfrm>
            <a:off x="952500" y="-100013"/>
            <a:ext cx="7651750"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lt-LT" sz="2400" b="1" u="sng" kern="0" smtClean="0"/>
              <a:t>2. Valstybės paramos teikimo sąlygos</a:t>
            </a:r>
            <a:endParaRPr lang="en-US" sz="2400" b="1" u="sng" kern="0" dirty="0"/>
          </a:p>
        </p:txBody>
      </p:sp>
    </p:spTree>
    <p:extLst>
      <p:ext uri="{BB962C8B-B14F-4D97-AF65-F5344CB8AC3E}">
        <p14:creationId xmlns:p14="http://schemas.microsoft.com/office/powerpoint/2010/main" val="1194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5"/>
                                        </p:tgtEl>
                                        <p:attrNameLst>
                                          <p:attrName>r</p:attrName>
                                        </p:attrNameLst>
                                      </p:cBhvr>
                                    </p:animRot>
                                  </p:childTnLst>
                                </p:cTn>
                              </p:par>
                              <p:par>
                                <p:cTn id="7" presetID="8" presetClass="emph" presetSubtype="0" fill="hold" nodeType="withEffect">
                                  <p:stCondLst>
                                    <p:cond delay="0"/>
                                  </p:stCondLst>
                                  <p:childTnLst>
                                    <p:animRot by="21600000">
                                      <p:cBhvr>
                                        <p:cTn id="8" dur="1000" fill="hold"/>
                                        <p:tgtEl>
                                          <p:spTgt spid="12"/>
                                        </p:tgtEl>
                                        <p:attrNameLst>
                                          <p:attrName>r</p:attrName>
                                        </p:attrNameLst>
                                      </p:cBhvr>
                                    </p:animRot>
                                  </p:childTnLst>
                                </p:cTn>
                              </p:par>
                              <p:par>
                                <p:cTn id="9" presetID="8" presetClass="emph" presetSubtype="0" fill="hold" nodeType="withEffect">
                                  <p:stCondLst>
                                    <p:cond delay="0"/>
                                  </p:stCondLst>
                                  <p:childTnLst>
                                    <p:animRot by="21600000">
                                      <p:cBhvr>
                                        <p:cTn id="10" dur="1000" fill="hold"/>
                                        <p:tgtEl>
                                          <p:spTgt spid="19"/>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63" presetClass="path" presetSubtype="0" accel="50000" decel="50000" fill="hold" nodeType="withEffect">
                                  <p:stCondLst>
                                    <p:cond delay="0"/>
                                  </p:stCondLst>
                                  <p:childTnLst>
                                    <p:animMotion origin="layout" path="M 1.00191 -0.00185 L -2.77778E-6 5.78035E-7 " pathEditMode="relative" rAng="0" ptsTypes="AA">
                                      <p:cBhvr>
                                        <p:cTn id="15" dur="1000" fill="hold"/>
                                        <p:tgtEl>
                                          <p:spTgt spid="27"/>
                                        </p:tgtEl>
                                        <p:attrNameLst>
                                          <p:attrName>ppt_x</p:attrName>
                                          <p:attrName>ppt_y</p:attrName>
                                        </p:attrNameLst>
                                      </p:cBhvr>
                                      <p:rCtr x="-50100" y="100"/>
                                    </p:animMotion>
                                  </p:childTnLst>
                                </p:cTn>
                              </p:par>
                              <p:par>
                                <p:cTn id="16" presetID="8" presetClass="emph" presetSubtype="0" fill="hold" nodeType="withEffect">
                                  <p:stCondLst>
                                    <p:cond delay="500"/>
                                  </p:stCondLst>
                                  <p:childTnLst>
                                    <p:animRot by="21600000">
                                      <p:cBhvr>
                                        <p:cTn id="17" dur="500" fill="hold"/>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596900" y="845624"/>
            <a:ext cx="8136904" cy="52565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marL="342900" indent="-342900">
              <a:buFontTx/>
              <a:buChar char="-"/>
            </a:pPr>
            <a:r>
              <a:rPr lang="lt-LT" sz="2000" b="1" kern="0" dirty="0" smtClean="0">
                <a:solidFill>
                  <a:srgbClr val="0066CC"/>
                </a:solidFill>
              </a:rPr>
              <a:t>Projekto įgyvendinimo administravimo </a:t>
            </a:r>
            <a:r>
              <a:rPr lang="lt-LT" sz="2000" kern="0" dirty="0" smtClean="0"/>
              <a:t>išlaidos apmokamos arba kompsuojamos:</a:t>
            </a:r>
          </a:p>
          <a:p>
            <a:endParaRPr lang="lt-LT" sz="2000" kern="0" dirty="0" smtClean="0"/>
          </a:p>
          <a:p>
            <a:r>
              <a:rPr lang="lt-LT" sz="2000" b="1" kern="0" dirty="0" smtClean="0"/>
              <a:t>nuo</a:t>
            </a:r>
            <a:r>
              <a:rPr lang="lt-LT" sz="2000" kern="0" dirty="0" smtClean="0"/>
              <a:t> butų ir kitų patalpų savininkų </a:t>
            </a:r>
            <a:r>
              <a:rPr lang="lt-LT" sz="2000" b="1" kern="0" dirty="0" smtClean="0"/>
              <a:t>sprendimo įgyvendinti projektą </a:t>
            </a:r>
            <a:r>
              <a:rPr lang="lt-LT" sz="2000" b="1" i="1" kern="0" dirty="0" smtClean="0"/>
              <a:t>(Investicijų plano patvirtinimo) </a:t>
            </a:r>
            <a:r>
              <a:rPr lang="lt-LT" sz="2000" kern="0" dirty="0" smtClean="0"/>
              <a:t>ir projekto administravimo išlaidų dydžio nustatytmo. </a:t>
            </a:r>
          </a:p>
          <a:p>
            <a:endParaRPr lang="lt-LT" sz="2000" kern="0" dirty="0"/>
          </a:p>
          <a:p>
            <a:r>
              <a:rPr lang="lt-LT" sz="2000" b="1" kern="0" dirty="0" smtClean="0"/>
              <a:t>iki</a:t>
            </a:r>
            <a:r>
              <a:rPr lang="lt-LT" sz="2000" kern="0" dirty="0" smtClean="0"/>
              <a:t> statybos užbaigimo akto surašymo dienos, bet ne ilgiau nei </a:t>
            </a:r>
            <a:r>
              <a:rPr lang="lt-LT" sz="2000" b="1" kern="0" dirty="0" smtClean="0"/>
              <a:t>24 mėn </a:t>
            </a:r>
            <a:r>
              <a:rPr lang="lt-LT" sz="2000" b="1" i="1" kern="0" dirty="0" smtClean="0"/>
              <a:t>(suderinus su Agentūra gali būti pratęstas 12 mėnesių).</a:t>
            </a:r>
          </a:p>
          <a:p>
            <a:endParaRPr lang="lt-LT" sz="2000" kern="0" dirty="0"/>
          </a:p>
          <a:p>
            <a:r>
              <a:rPr lang="lt-LT" sz="2000" i="1" kern="0" dirty="0" smtClean="0"/>
              <a:t>Pastaba: jei projekto įgyvendinimo administratorius per 3 mėn. nuo sprendimo įgyvendinti projektą priėmimo dienos nesiima veiksmų orgnanizuoti projekto (statinio projekto) parengimo ir (ar) statybos techninės priežiūros paslaugos pirkimo, ir (ar) statybos rangos darbų pirkimo, projekto įgyvendinimo administravimop mokesčio butų ir kitų patalpų savininkai Projekto administratoriui nemoka ir už šį laikotrpį valstybės parama neteikiama.</a:t>
            </a:r>
          </a:p>
        </p:txBody>
      </p:sp>
      <p:grpSp>
        <p:nvGrpSpPr>
          <p:cNvPr id="5" name="Group 28"/>
          <p:cNvGrpSpPr>
            <a:grpSpLocks/>
          </p:cNvGrpSpPr>
          <p:nvPr/>
        </p:nvGrpSpPr>
        <p:grpSpPr bwMode="auto">
          <a:xfrm>
            <a:off x="8494713" y="5792788"/>
            <a:ext cx="554037" cy="552450"/>
            <a:chOff x="5369" y="3667"/>
            <a:chExt cx="349" cy="348"/>
          </a:xfrm>
        </p:grpSpPr>
        <p:sp>
          <p:nvSpPr>
            <p:cNvPr id="6"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7"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8"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9"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0"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1"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2" name="Group 35"/>
          <p:cNvGrpSpPr>
            <a:grpSpLocks/>
          </p:cNvGrpSpPr>
          <p:nvPr/>
        </p:nvGrpSpPr>
        <p:grpSpPr bwMode="auto">
          <a:xfrm>
            <a:off x="8113713" y="6221413"/>
            <a:ext cx="554037" cy="552450"/>
            <a:chOff x="5129" y="3937"/>
            <a:chExt cx="349" cy="348"/>
          </a:xfrm>
        </p:grpSpPr>
        <p:sp>
          <p:nvSpPr>
            <p:cNvPr id="13"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14"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15"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16"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17"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18"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19" name="Group 42"/>
          <p:cNvGrpSpPr>
            <a:grpSpLocks/>
          </p:cNvGrpSpPr>
          <p:nvPr/>
        </p:nvGrpSpPr>
        <p:grpSpPr bwMode="auto">
          <a:xfrm>
            <a:off x="8089900" y="5821363"/>
            <a:ext cx="390525" cy="390525"/>
            <a:chOff x="5114" y="3685"/>
            <a:chExt cx="246" cy="246"/>
          </a:xfrm>
        </p:grpSpPr>
        <p:sp>
          <p:nvSpPr>
            <p:cNvPr id="20"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1"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2"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23"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24"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25"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26" name="Rectangle 25"/>
          <p:cNvSpPr/>
          <p:nvPr/>
        </p:nvSpPr>
        <p:spPr>
          <a:xfrm>
            <a:off x="935948" y="6482349"/>
            <a:ext cx="7136890" cy="338554"/>
          </a:xfrm>
          <a:prstGeom prst="rect">
            <a:avLst/>
          </a:prstGeom>
        </p:spPr>
        <p:txBody>
          <a:bodyPr wrap="none">
            <a:spAutoFit/>
          </a:bodyPr>
          <a:lstStyle/>
          <a:p>
            <a:pPr marL="0" indent="0">
              <a:buNone/>
            </a:pPr>
            <a:r>
              <a:rPr lang="lt-LT" sz="1600" i="1" noProof="1" smtClean="0"/>
              <a:t>Parama projekto įgyvendinimo administravimui ir statybos techninei priežiūrai</a:t>
            </a:r>
            <a:endParaRPr lang="lt-LT" sz="1600" i="1" noProof="1"/>
          </a:p>
        </p:txBody>
      </p:sp>
      <p:sp>
        <p:nvSpPr>
          <p:cNvPr id="27"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28" name="Group 11"/>
          <p:cNvGrpSpPr>
            <a:grpSpLocks/>
          </p:cNvGrpSpPr>
          <p:nvPr/>
        </p:nvGrpSpPr>
        <p:grpSpPr bwMode="auto">
          <a:xfrm>
            <a:off x="596900" y="317500"/>
            <a:ext cx="303213" cy="303213"/>
            <a:chOff x="703" y="300"/>
            <a:chExt cx="181" cy="181"/>
          </a:xfrm>
        </p:grpSpPr>
        <p:sp>
          <p:nvSpPr>
            <p:cNvPr id="29"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30"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31"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32"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33"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34"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spTree>
    <p:extLst>
      <p:ext uri="{BB962C8B-B14F-4D97-AF65-F5344CB8AC3E}">
        <p14:creationId xmlns:p14="http://schemas.microsoft.com/office/powerpoint/2010/main" val="4423838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5"/>
                                        </p:tgtEl>
                                        <p:attrNameLst>
                                          <p:attrName>r</p:attrName>
                                        </p:attrNameLst>
                                      </p:cBhvr>
                                    </p:animRot>
                                  </p:childTnLst>
                                </p:cTn>
                              </p:par>
                              <p:par>
                                <p:cTn id="7" presetID="8" presetClass="emph" presetSubtype="0" fill="hold" nodeType="withEffect">
                                  <p:stCondLst>
                                    <p:cond delay="0"/>
                                  </p:stCondLst>
                                  <p:childTnLst>
                                    <p:animRot by="21600000">
                                      <p:cBhvr>
                                        <p:cTn id="8" dur="1000" fill="hold"/>
                                        <p:tgtEl>
                                          <p:spTgt spid="12"/>
                                        </p:tgtEl>
                                        <p:attrNameLst>
                                          <p:attrName>r</p:attrName>
                                        </p:attrNameLst>
                                      </p:cBhvr>
                                    </p:animRot>
                                  </p:childTnLst>
                                </p:cTn>
                              </p:par>
                              <p:par>
                                <p:cTn id="9" presetID="8" presetClass="emph" presetSubtype="0" fill="hold" nodeType="withEffect">
                                  <p:stCondLst>
                                    <p:cond delay="0"/>
                                  </p:stCondLst>
                                  <p:childTnLst>
                                    <p:animRot by="21600000">
                                      <p:cBhvr>
                                        <p:cTn id="10" dur="1000" fill="hold"/>
                                        <p:tgtEl>
                                          <p:spTgt spid="19"/>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63" presetClass="path" presetSubtype="0" accel="50000" decel="50000" fill="hold" nodeType="withEffect">
                                  <p:stCondLst>
                                    <p:cond delay="0"/>
                                  </p:stCondLst>
                                  <p:childTnLst>
                                    <p:animMotion origin="layout" path="M 1.00191 -0.00185 L -2.77778E-6 5.78035E-7 " pathEditMode="relative" rAng="0" ptsTypes="AA">
                                      <p:cBhvr>
                                        <p:cTn id="15" dur="1000" fill="hold"/>
                                        <p:tgtEl>
                                          <p:spTgt spid="28"/>
                                        </p:tgtEl>
                                        <p:attrNameLst>
                                          <p:attrName>ppt_x</p:attrName>
                                          <p:attrName>ppt_y</p:attrName>
                                        </p:attrNameLst>
                                      </p:cBhvr>
                                      <p:rCtr x="-50100" y="100"/>
                                    </p:animMotion>
                                  </p:childTnLst>
                                </p:cTn>
                              </p:par>
                              <p:par>
                                <p:cTn id="16" presetID="8" presetClass="emph" presetSubtype="0" fill="hold" nodeType="withEffect">
                                  <p:stCondLst>
                                    <p:cond delay="500"/>
                                  </p:stCondLst>
                                  <p:childTnLst>
                                    <p:animRot by="21600000">
                                      <p:cBhvr>
                                        <p:cTn id="17" dur="500" fill="hold"/>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530846" y="0"/>
            <a:ext cx="8136904" cy="52565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marL="342900" indent="-342900">
              <a:buFontTx/>
              <a:buChar char="-"/>
            </a:pPr>
            <a:r>
              <a:rPr lang="lt-LT" sz="2000" b="1" kern="0" dirty="0" smtClean="0">
                <a:solidFill>
                  <a:srgbClr val="0066CC"/>
                </a:solidFill>
              </a:rPr>
              <a:t>Statybos techninės priežiūros</a:t>
            </a:r>
            <a:r>
              <a:rPr lang="lt-LT" sz="2000" b="1" kern="0" dirty="0" smtClean="0"/>
              <a:t> </a:t>
            </a:r>
            <a:r>
              <a:rPr lang="lt-LT" sz="2000" kern="0" dirty="0" smtClean="0"/>
              <a:t>išlaidos apmokamos arba kompsuojamos:</a:t>
            </a:r>
          </a:p>
          <a:p>
            <a:endParaRPr lang="lt-LT" sz="2000" kern="0" dirty="0" smtClean="0"/>
          </a:p>
          <a:p>
            <a:r>
              <a:rPr lang="lt-LT" sz="2000" b="1" kern="0" dirty="0" smtClean="0"/>
              <a:t>nuo</a:t>
            </a:r>
            <a:r>
              <a:rPr lang="lt-LT" sz="2000" kern="0" dirty="0" smtClean="0"/>
              <a:t> butų ir kitų patalpų savininkų </a:t>
            </a:r>
            <a:r>
              <a:rPr lang="lt-LT" sz="2000" b="1" kern="0" dirty="0" smtClean="0"/>
              <a:t>sprendimo įgyvendinti projektą </a:t>
            </a:r>
            <a:r>
              <a:rPr lang="lt-LT" sz="2000" b="1" i="1" kern="0" dirty="0" smtClean="0"/>
              <a:t>(Investicijų plano patvirtinimo) </a:t>
            </a:r>
            <a:r>
              <a:rPr lang="lt-LT" sz="2000" kern="0" dirty="0" smtClean="0"/>
              <a:t>ir statybos techninės priežiūros paslaugos vykdymo sutarties sudarymo dienos už faktiškai suteiktas paslaugas. </a:t>
            </a:r>
          </a:p>
          <a:p>
            <a:endParaRPr lang="lt-LT" sz="2000" kern="0" dirty="0"/>
          </a:p>
        </p:txBody>
      </p:sp>
      <p:grpSp>
        <p:nvGrpSpPr>
          <p:cNvPr id="5" name="Group 28"/>
          <p:cNvGrpSpPr>
            <a:grpSpLocks/>
          </p:cNvGrpSpPr>
          <p:nvPr/>
        </p:nvGrpSpPr>
        <p:grpSpPr bwMode="auto">
          <a:xfrm>
            <a:off x="8494713" y="5792788"/>
            <a:ext cx="554037" cy="552450"/>
            <a:chOff x="5369" y="3667"/>
            <a:chExt cx="349" cy="348"/>
          </a:xfrm>
        </p:grpSpPr>
        <p:sp>
          <p:nvSpPr>
            <p:cNvPr id="6"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7"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8"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9"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0"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1"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2" name="Group 35"/>
          <p:cNvGrpSpPr>
            <a:grpSpLocks/>
          </p:cNvGrpSpPr>
          <p:nvPr/>
        </p:nvGrpSpPr>
        <p:grpSpPr bwMode="auto">
          <a:xfrm>
            <a:off x="8113713" y="6221413"/>
            <a:ext cx="554037" cy="552450"/>
            <a:chOff x="5129" y="3937"/>
            <a:chExt cx="349" cy="348"/>
          </a:xfrm>
        </p:grpSpPr>
        <p:sp>
          <p:nvSpPr>
            <p:cNvPr id="13"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14"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15"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16"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17"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18"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19" name="Group 42"/>
          <p:cNvGrpSpPr>
            <a:grpSpLocks/>
          </p:cNvGrpSpPr>
          <p:nvPr/>
        </p:nvGrpSpPr>
        <p:grpSpPr bwMode="auto">
          <a:xfrm>
            <a:off x="8089900" y="5821363"/>
            <a:ext cx="390525" cy="390525"/>
            <a:chOff x="5114" y="3685"/>
            <a:chExt cx="246" cy="246"/>
          </a:xfrm>
        </p:grpSpPr>
        <p:sp>
          <p:nvSpPr>
            <p:cNvPr id="20"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1"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2"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23"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24"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25"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26" name="Rectangle 25"/>
          <p:cNvSpPr/>
          <p:nvPr/>
        </p:nvSpPr>
        <p:spPr>
          <a:xfrm>
            <a:off x="935948" y="6482349"/>
            <a:ext cx="7136890" cy="338554"/>
          </a:xfrm>
          <a:prstGeom prst="rect">
            <a:avLst/>
          </a:prstGeom>
        </p:spPr>
        <p:txBody>
          <a:bodyPr wrap="none">
            <a:spAutoFit/>
          </a:bodyPr>
          <a:lstStyle/>
          <a:p>
            <a:pPr marL="0" indent="0">
              <a:buNone/>
            </a:pPr>
            <a:r>
              <a:rPr lang="lt-LT" sz="1600" i="1" noProof="1" smtClean="0"/>
              <a:t>Parama projekto įgyvendinimo administravimui ir statybos techninei priežiūrai</a:t>
            </a:r>
            <a:endParaRPr lang="lt-LT" sz="1600" i="1" noProof="1"/>
          </a:p>
        </p:txBody>
      </p:sp>
      <p:grpSp>
        <p:nvGrpSpPr>
          <p:cNvPr id="28" name="Group 11"/>
          <p:cNvGrpSpPr>
            <a:grpSpLocks/>
          </p:cNvGrpSpPr>
          <p:nvPr/>
        </p:nvGrpSpPr>
        <p:grpSpPr bwMode="auto">
          <a:xfrm>
            <a:off x="596900" y="317500"/>
            <a:ext cx="303213" cy="303213"/>
            <a:chOff x="703" y="300"/>
            <a:chExt cx="181" cy="181"/>
          </a:xfrm>
        </p:grpSpPr>
        <p:sp>
          <p:nvSpPr>
            <p:cNvPr id="29"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30"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31"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32"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33"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34"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sp>
        <p:nvSpPr>
          <p:cNvPr id="2" name="Title 1"/>
          <p:cNvSpPr>
            <a:spLocks noGrp="1"/>
          </p:cNvSpPr>
          <p:nvPr>
            <p:ph type="title"/>
          </p:nvPr>
        </p:nvSpPr>
        <p:spPr/>
        <p:txBody>
          <a:bodyPr/>
          <a:lstStyle/>
          <a:p>
            <a:endParaRPr lang="lt-LT"/>
          </a:p>
        </p:txBody>
      </p:sp>
      <p:sp>
        <p:nvSpPr>
          <p:cNvPr id="35" name="Rectangle 2"/>
          <p:cNvSpPr txBox="1">
            <a:spLocks noChangeArrowheads="1"/>
          </p:cNvSpPr>
          <p:nvPr/>
        </p:nvSpPr>
        <p:spPr bwMode="auto">
          <a:xfrm>
            <a:off x="952500" y="-100013"/>
            <a:ext cx="7651750" cy="11430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chemeClr val="tx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lt-LT" sz="2400" b="1" u="sng" kern="0" smtClean="0"/>
              <a:t>2. Valstybės paramos teikimo sąlygos</a:t>
            </a:r>
            <a:endParaRPr lang="en-US" sz="2400" b="1" u="sng" kern="0" dirty="0"/>
          </a:p>
        </p:txBody>
      </p:sp>
    </p:spTree>
    <p:extLst>
      <p:ext uri="{BB962C8B-B14F-4D97-AF65-F5344CB8AC3E}">
        <p14:creationId xmlns:p14="http://schemas.microsoft.com/office/powerpoint/2010/main" val="2874054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5"/>
                                        </p:tgtEl>
                                        <p:attrNameLst>
                                          <p:attrName>r</p:attrName>
                                        </p:attrNameLst>
                                      </p:cBhvr>
                                    </p:animRot>
                                  </p:childTnLst>
                                </p:cTn>
                              </p:par>
                              <p:par>
                                <p:cTn id="7" presetID="8" presetClass="emph" presetSubtype="0" fill="hold" nodeType="withEffect">
                                  <p:stCondLst>
                                    <p:cond delay="0"/>
                                  </p:stCondLst>
                                  <p:childTnLst>
                                    <p:animRot by="21600000">
                                      <p:cBhvr>
                                        <p:cTn id="8" dur="1000" fill="hold"/>
                                        <p:tgtEl>
                                          <p:spTgt spid="12"/>
                                        </p:tgtEl>
                                        <p:attrNameLst>
                                          <p:attrName>r</p:attrName>
                                        </p:attrNameLst>
                                      </p:cBhvr>
                                    </p:animRot>
                                  </p:childTnLst>
                                </p:cTn>
                              </p:par>
                              <p:par>
                                <p:cTn id="9" presetID="8" presetClass="emph" presetSubtype="0" fill="hold" nodeType="withEffect">
                                  <p:stCondLst>
                                    <p:cond delay="0"/>
                                  </p:stCondLst>
                                  <p:childTnLst>
                                    <p:animRot by="21600000">
                                      <p:cBhvr>
                                        <p:cTn id="10" dur="1000" fill="hold"/>
                                        <p:tgtEl>
                                          <p:spTgt spid="19"/>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63" presetClass="path" presetSubtype="0" accel="50000" decel="50000" fill="hold" nodeType="withEffect">
                                  <p:stCondLst>
                                    <p:cond delay="0"/>
                                  </p:stCondLst>
                                  <p:childTnLst>
                                    <p:animMotion origin="layout" path="M 1.00191 -0.00185 L -2.77778E-6 5.78035E-7 " pathEditMode="relative" rAng="0" ptsTypes="AA">
                                      <p:cBhvr>
                                        <p:cTn id="15" dur="1000" fill="hold"/>
                                        <p:tgtEl>
                                          <p:spTgt spid="28"/>
                                        </p:tgtEl>
                                        <p:attrNameLst>
                                          <p:attrName>ppt_x</p:attrName>
                                          <p:attrName>ppt_y</p:attrName>
                                        </p:attrNameLst>
                                      </p:cBhvr>
                                      <p:rCtr x="-50100" y="100"/>
                                    </p:animMotion>
                                  </p:childTnLst>
                                </p:cTn>
                              </p:par>
                              <p:par>
                                <p:cTn id="16" presetID="8" presetClass="emph" presetSubtype="0" fill="hold" nodeType="withEffect">
                                  <p:stCondLst>
                                    <p:cond delay="500"/>
                                  </p:stCondLst>
                                  <p:childTnLst>
                                    <p:animRot by="21600000">
                                      <p:cBhvr>
                                        <p:cTn id="17" dur="500" fill="hold"/>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3"/>
            <a:ext cx="8339226" cy="5073650"/>
          </a:xfrm>
        </p:spPr>
        <p:txBody>
          <a:bodyPr/>
          <a:lstStyle/>
          <a:p>
            <a:pPr marL="0" indent="0">
              <a:buNone/>
            </a:pPr>
            <a:r>
              <a:rPr lang="lt-LT" sz="2000" b="1" dirty="0" smtClean="0">
                <a:solidFill>
                  <a:srgbClr val="0066CC"/>
                </a:solidFill>
              </a:rPr>
              <a:t>Projekto </a:t>
            </a:r>
            <a:r>
              <a:rPr lang="lt-LT" sz="2000" b="1" dirty="0">
                <a:solidFill>
                  <a:srgbClr val="0066CC"/>
                </a:solidFill>
              </a:rPr>
              <a:t>parengimo išlaidas sudaro </a:t>
            </a:r>
            <a:r>
              <a:rPr lang="lt-LT" sz="2000" b="1" dirty="0" smtClean="0">
                <a:solidFill>
                  <a:srgbClr val="0066CC"/>
                </a:solidFill>
              </a:rPr>
              <a:t>:</a:t>
            </a:r>
          </a:p>
          <a:p>
            <a:pPr>
              <a:buFontTx/>
              <a:buChar char="-"/>
            </a:pPr>
            <a:r>
              <a:rPr lang="lt-LT" sz="2000" dirty="0" smtClean="0"/>
              <a:t>pastato </a:t>
            </a:r>
            <a:r>
              <a:rPr lang="lt-LT" sz="2000" b="1" dirty="0"/>
              <a:t>energinio naudingumo sertifikato</a:t>
            </a:r>
            <a:r>
              <a:rPr lang="lt-LT" sz="2000" dirty="0"/>
              <a:t>, parengto ir išduoto prieš atnaujinimo (modernizavimo) priemonių </a:t>
            </a:r>
            <a:r>
              <a:rPr lang="lt-LT" sz="2000" dirty="0" smtClean="0"/>
              <a:t>įgyvendinimą;</a:t>
            </a:r>
          </a:p>
          <a:p>
            <a:pPr>
              <a:buFontTx/>
              <a:buChar char="-"/>
            </a:pPr>
            <a:r>
              <a:rPr lang="lt-LT" sz="2000" dirty="0" smtClean="0"/>
              <a:t>pastato </a:t>
            </a:r>
            <a:r>
              <a:rPr lang="lt-LT" sz="2000" b="1" dirty="0"/>
              <a:t>energinio naudingumo sertifikato</a:t>
            </a:r>
            <a:r>
              <a:rPr lang="lt-LT" sz="2000" dirty="0"/>
              <a:t>, parengto ir išduoto įgyvendinus pirmojo etapo priemones, jeigu projektas įgyvendinamas etapais, </a:t>
            </a:r>
            <a:endParaRPr lang="lt-LT" sz="2000" dirty="0" smtClean="0"/>
          </a:p>
          <a:p>
            <a:pPr>
              <a:buFontTx/>
              <a:buChar char="-"/>
            </a:pPr>
            <a:r>
              <a:rPr lang="lt-LT" sz="2000" dirty="0" smtClean="0"/>
              <a:t>pastato </a:t>
            </a:r>
            <a:r>
              <a:rPr lang="lt-LT" sz="2000" b="1" dirty="0"/>
              <a:t>energinio naudingumo sertifikato</a:t>
            </a:r>
            <a:r>
              <a:rPr lang="lt-LT" sz="2000" dirty="0"/>
              <a:t>, parengto ir išduoto po atnaujinimo (modernizavimo) priemonių įgyvendinimo, </a:t>
            </a:r>
            <a:endParaRPr lang="lt-LT" sz="2000" dirty="0" smtClean="0"/>
          </a:p>
          <a:p>
            <a:pPr>
              <a:buFontTx/>
              <a:buChar char="-"/>
            </a:pPr>
            <a:r>
              <a:rPr lang="lt-LT" sz="2000" b="1" dirty="0" smtClean="0"/>
              <a:t>investicijų </a:t>
            </a:r>
            <a:r>
              <a:rPr lang="lt-LT" sz="2000" b="1" dirty="0"/>
              <a:t>plano </a:t>
            </a:r>
            <a:r>
              <a:rPr lang="lt-LT" sz="2000" dirty="0"/>
              <a:t>(įskaitant jo tikslinimą</a:t>
            </a:r>
            <a:r>
              <a:rPr lang="lt-LT" sz="2000" dirty="0" smtClean="0"/>
              <a:t>)</a:t>
            </a:r>
          </a:p>
          <a:p>
            <a:pPr>
              <a:buFontTx/>
              <a:buChar char="-"/>
            </a:pPr>
            <a:r>
              <a:rPr lang="lt-LT" sz="2000" b="1" dirty="0" smtClean="0"/>
              <a:t>statinio </a:t>
            </a:r>
            <a:r>
              <a:rPr lang="lt-LT" sz="2000" b="1" dirty="0"/>
              <a:t>projekto </a:t>
            </a:r>
            <a:r>
              <a:rPr lang="lt-LT" sz="2000" dirty="0"/>
              <a:t>(projektų) (įskaitant jo (jų) tikslinimą) parengimo</a:t>
            </a:r>
            <a:r>
              <a:rPr lang="lt-LT" sz="2000" dirty="0" smtClean="0"/>
              <a:t>,</a:t>
            </a:r>
          </a:p>
          <a:p>
            <a:pPr>
              <a:buFontTx/>
              <a:buChar char="-"/>
            </a:pPr>
            <a:r>
              <a:rPr lang="lt-LT" sz="2000" dirty="0" smtClean="0"/>
              <a:t> </a:t>
            </a:r>
            <a:r>
              <a:rPr lang="lt-LT" sz="2000" dirty="0"/>
              <a:t>statinio projekto (projektų) </a:t>
            </a:r>
            <a:r>
              <a:rPr lang="lt-LT" sz="2000" b="1" dirty="0"/>
              <a:t>ekspertizės</a:t>
            </a:r>
            <a:r>
              <a:rPr lang="lt-LT" sz="2000" dirty="0"/>
              <a:t> išlaidos, </a:t>
            </a:r>
            <a:endParaRPr lang="lt-LT" sz="2000" dirty="0" smtClean="0"/>
          </a:p>
          <a:p>
            <a:pPr>
              <a:buFontTx/>
              <a:buChar char="-"/>
            </a:pPr>
            <a:r>
              <a:rPr lang="lt-LT" sz="2000" b="1" dirty="0" smtClean="0"/>
              <a:t>projekto </a:t>
            </a:r>
            <a:r>
              <a:rPr lang="lt-LT" sz="2000" b="1" dirty="0"/>
              <a:t>vykdymo priežiūros </a:t>
            </a:r>
            <a:r>
              <a:rPr lang="lt-LT" sz="2000" dirty="0"/>
              <a:t>išlaidos, jeigu ši priežiūra vykdoma pagal statinio projekto (projektų) parengimo sutartį.</a:t>
            </a:r>
            <a:endParaRPr lang="lt-LT" sz="2000" dirty="0" smtClean="0"/>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3596362" y="6464886"/>
            <a:ext cx="4493538" cy="338554"/>
          </a:xfrm>
          <a:prstGeom prst="rect">
            <a:avLst/>
          </a:prstGeom>
        </p:spPr>
        <p:txBody>
          <a:bodyPr wrap="none">
            <a:spAutoFit/>
          </a:bodyPr>
          <a:lstStyle/>
          <a:p>
            <a:pPr marL="0" indent="0">
              <a:buNone/>
            </a:pPr>
            <a:r>
              <a:rPr lang="lt-LT" sz="1600" i="1" noProof="1" smtClean="0"/>
              <a:t>Parama projekto projekto (jo dalies) parengimui</a:t>
            </a:r>
            <a:endParaRPr lang="lt-LT" sz="1600" i="1" noProof="1"/>
          </a:p>
        </p:txBody>
      </p:sp>
    </p:spTree>
    <p:extLst>
      <p:ext uri="{BB962C8B-B14F-4D97-AF65-F5344CB8AC3E}">
        <p14:creationId xmlns:p14="http://schemas.microsoft.com/office/powerpoint/2010/main" val="3722712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3"/>
            <a:ext cx="8339226" cy="5073650"/>
          </a:xfrm>
        </p:spPr>
        <p:txBody>
          <a:bodyPr/>
          <a:lstStyle/>
          <a:p>
            <a:pPr marL="0" indent="0">
              <a:buNone/>
            </a:pPr>
            <a:r>
              <a:rPr lang="lt-LT" sz="2000" b="1" dirty="0" smtClean="0">
                <a:solidFill>
                  <a:srgbClr val="0066CC"/>
                </a:solidFill>
              </a:rPr>
              <a:t>Projekto (jo dalies) parengimui:</a:t>
            </a:r>
          </a:p>
          <a:p>
            <a:pPr marL="0" indent="0">
              <a:buNone/>
            </a:pPr>
            <a:r>
              <a:rPr lang="lt-LT" sz="2000" dirty="0" smtClean="0"/>
              <a:t>- </a:t>
            </a:r>
            <a:r>
              <a:rPr lang="lt-LT" sz="2000" b="1" dirty="0" smtClean="0"/>
              <a:t>Iki 2015-10-01 </a:t>
            </a:r>
            <a:r>
              <a:rPr lang="lt-LT" sz="2000" dirty="0" smtClean="0"/>
              <a:t>apmokama arba kompensuojama 100 proc. </a:t>
            </a:r>
            <a:r>
              <a:rPr lang="lt-LT" sz="2000" dirty="0"/>
              <a:t>išlaidų, </a:t>
            </a:r>
            <a:r>
              <a:rPr lang="lt-LT" sz="2000" dirty="0" smtClean="0"/>
              <a:t>projektui </a:t>
            </a:r>
            <a:r>
              <a:rPr lang="lt-LT" sz="2000" dirty="0"/>
              <a:t>ar jo daliai </a:t>
            </a:r>
            <a:r>
              <a:rPr lang="lt-LT" sz="2000" dirty="0" smtClean="0"/>
              <a:t>parengti, tačiau apmokama </a:t>
            </a:r>
            <a:r>
              <a:rPr lang="lt-LT" sz="2000" dirty="0"/>
              <a:t>arba kompensuojama suma neturi </a:t>
            </a:r>
            <a:r>
              <a:rPr lang="lt-LT" sz="2000" dirty="0" smtClean="0"/>
              <a:t>viršyti:</a:t>
            </a:r>
          </a:p>
          <a:p>
            <a:pPr marL="0" indent="0">
              <a:buNone/>
            </a:pPr>
            <a:r>
              <a:rPr lang="lt-LT" sz="2000" dirty="0"/>
              <a:t>	</a:t>
            </a:r>
            <a:r>
              <a:rPr lang="lt-LT" sz="2000" dirty="0" smtClean="0"/>
              <a:t> </a:t>
            </a:r>
            <a:r>
              <a:rPr lang="lt-LT" sz="2000" dirty="0"/>
              <a:t>5 </a:t>
            </a:r>
            <a:r>
              <a:rPr lang="lt-LT" sz="2000" dirty="0" smtClean="0"/>
              <a:t>proc. </a:t>
            </a:r>
            <a:r>
              <a:rPr lang="lt-LT" sz="2000" dirty="0"/>
              <a:t>statybos rangos darbų kainos su PVM, numatytos statybos rangos darbų sutartyje, kai daugiabučio namo naudingasis plotas didesnis kaip 3 000 kv. metrų; </a:t>
            </a:r>
            <a:endParaRPr lang="lt-LT" sz="2000" dirty="0" smtClean="0"/>
          </a:p>
          <a:p>
            <a:pPr marL="0" indent="0">
              <a:buNone/>
            </a:pPr>
            <a:r>
              <a:rPr lang="lt-LT" sz="2000" dirty="0"/>
              <a:t>	</a:t>
            </a:r>
            <a:r>
              <a:rPr lang="lt-LT" sz="2000" dirty="0" smtClean="0"/>
              <a:t>7 </a:t>
            </a:r>
            <a:r>
              <a:rPr lang="lt-LT" sz="2000" dirty="0"/>
              <a:t>procentų, kai daugiabučio namo naudingasis plotas nuo 1 000 iki 3 000 kv. metrų; </a:t>
            </a:r>
            <a:endParaRPr lang="lt-LT" sz="2000" dirty="0" smtClean="0"/>
          </a:p>
          <a:p>
            <a:pPr marL="0" indent="0">
              <a:buNone/>
            </a:pPr>
            <a:r>
              <a:rPr lang="lt-LT" sz="2000" dirty="0"/>
              <a:t>	</a:t>
            </a:r>
            <a:r>
              <a:rPr lang="lt-LT" sz="2000" dirty="0" smtClean="0"/>
              <a:t>8 </a:t>
            </a:r>
            <a:r>
              <a:rPr lang="lt-LT" sz="2000" dirty="0"/>
              <a:t>procentų, kai daugiabučio namo naudingasis plotas neviršija 1 000 kv. metrų. </a:t>
            </a:r>
            <a:r>
              <a:rPr lang="lt-LT" sz="2000" dirty="0" smtClean="0"/>
              <a:t>kompensacija </a:t>
            </a:r>
            <a:r>
              <a:rPr lang="lt-LT" sz="2000" dirty="0"/>
              <a:t>neturi viršyti </a:t>
            </a:r>
            <a:endParaRPr lang="lt-LT" sz="2000" dirty="0" smtClean="0"/>
          </a:p>
          <a:p>
            <a:pPr marL="0" indent="0">
              <a:buNone/>
            </a:pPr>
            <a:r>
              <a:rPr lang="lt-LT" sz="2000" dirty="0" smtClean="0"/>
              <a:t>	2 </a:t>
            </a:r>
            <a:r>
              <a:rPr lang="lt-LT" sz="2000" dirty="0"/>
              <a:t>procentų statybos rangos darbų kainos su </a:t>
            </a:r>
            <a:r>
              <a:rPr lang="lt-LT" sz="2000" dirty="0" smtClean="0"/>
              <a:t>PVM, kai </a:t>
            </a:r>
            <a:r>
              <a:rPr lang="lt-LT" sz="2000" dirty="0"/>
              <a:t>pritaikomi tipiniai daugiabučio namo atnaujinimo (modernizavimo) projektai</a:t>
            </a:r>
            <a:r>
              <a:rPr lang="lt-LT" sz="2000" dirty="0" smtClean="0"/>
              <a:t>,</a:t>
            </a:r>
          </a:p>
          <a:p>
            <a:pPr marL="0" indent="0">
              <a:buNone/>
            </a:pPr>
            <a:endParaRPr lang="lt-LT" sz="2000" dirty="0" smtClean="0"/>
          </a:p>
          <a:p>
            <a:pPr marL="0" indent="0">
              <a:buNone/>
            </a:pPr>
            <a:r>
              <a:rPr lang="lt-LT" sz="2000" dirty="0" smtClean="0"/>
              <a:t>- </a:t>
            </a:r>
            <a:r>
              <a:rPr lang="lt-LT" sz="2000" b="1" dirty="0" smtClean="0"/>
              <a:t>po 2015-10-01 </a:t>
            </a:r>
            <a:r>
              <a:rPr lang="lt-LT" sz="2000" dirty="0" smtClean="0"/>
              <a:t>apmokama arba kompensuojama 50 proc. šių išlaidų.</a:t>
            </a:r>
          </a:p>
          <a:p>
            <a:pPr marL="0" indent="0">
              <a:buNone/>
            </a:pPr>
            <a:endParaRPr lang="lt-LT" sz="2000" dirty="0" smtClean="0"/>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3596362" y="6464886"/>
            <a:ext cx="4493538" cy="338554"/>
          </a:xfrm>
          <a:prstGeom prst="rect">
            <a:avLst/>
          </a:prstGeom>
        </p:spPr>
        <p:txBody>
          <a:bodyPr wrap="none">
            <a:spAutoFit/>
          </a:bodyPr>
          <a:lstStyle/>
          <a:p>
            <a:pPr marL="0" indent="0">
              <a:buNone/>
            </a:pPr>
            <a:r>
              <a:rPr lang="lt-LT" sz="1600" i="1" noProof="1" smtClean="0"/>
              <a:t>Parama projekto projekto (jo dalies) parengimui</a:t>
            </a:r>
            <a:endParaRPr lang="lt-LT" sz="1600" i="1" noProof="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3"/>
            <a:ext cx="8339226" cy="5327650"/>
          </a:xfrm>
        </p:spPr>
        <p:txBody>
          <a:bodyPr/>
          <a:lstStyle/>
          <a:p>
            <a:pPr marL="0" indent="0">
              <a:buNone/>
            </a:pPr>
            <a:r>
              <a:rPr lang="lt-LT" sz="2000" b="1" dirty="0" smtClean="0">
                <a:solidFill>
                  <a:srgbClr val="0066CC"/>
                </a:solidFill>
              </a:rPr>
              <a:t>Projekto (jo dalies) parengimui parama teikiama:</a:t>
            </a:r>
          </a:p>
          <a:p>
            <a:pPr>
              <a:buFontTx/>
              <a:buChar char="-"/>
            </a:pPr>
            <a:r>
              <a:rPr lang="lt-LT" sz="2000" dirty="0" smtClean="0">
                <a:solidFill>
                  <a:schemeClr val="tx1">
                    <a:lumMod val="95000"/>
                    <a:lumOff val="5000"/>
                  </a:schemeClr>
                </a:solidFill>
              </a:rPr>
              <a:t>Nutarime nustatyto dydžio;</a:t>
            </a:r>
          </a:p>
          <a:p>
            <a:pPr>
              <a:buFontTx/>
              <a:buChar char="-"/>
            </a:pPr>
            <a:r>
              <a:rPr lang="lt-LT" sz="2000" dirty="0" smtClean="0">
                <a:solidFill>
                  <a:schemeClr val="tx1">
                    <a:lumMod val="95000"/>
                    <a:lumOff val="5000"/>
                  </a:schemeClr>
                </a:solidFill>
              </a:rPr>
              <a:t>Ne daugiau nei nustatyta Investicijų plane;</a:t>
            </a:r>
          </a:p>
          <a:p>
            <a:pPr>
              <a:buFontTx/>
              <a:buChar char="-"/>
            </a:pPr>
            <a:r>
              <a:rPr lang="lt-LT" sz="2000" dirty="0" smtClean="0">
                <a:solidFill>
                  <a:schemeClr val="tx1">
                    <a:lumMod val="95000"/>
                    <a:lumOff val="5000"/>
                  </a:schemeClr>
                </a:solidFill>
              </a:rPr>
              <a:t>Ne daugiau nei nustatytas valstybės paramos dydis projekto (jo dalies) parengimui Investicijų plane;</a:t>
            </a:r>
          </a:p>
          <a:p>
            <a:pPr>
              <a:buFontTx/>
              <a:buChar char="-"/>
            </a:pPr>
            <a:r>
              <a:rPr lang="lt-LT" sz="2000" dirty="0" smtClean="0">
                <a:solidFill>
                  <a:schemeClr val="tx1">
                    <a:lumMod val="95000"/>
                    <a:lumOff val="5000"/>
                  </a:schemeClr>
                </a:solidFill>
              </a:rPr>
              <a:t>Parama teikiama po to, kai butų ir kitų patalpų savininkai patvirtina Investicijų planą.</a:t>
            </a:r>
          </a:p>
          <a:p>
            <a:pPr marL="0" indent="0">
              <a:buNone/>
            </a:pPr>
            <a:endParaRPr lang="lt-LT" sz="2000" dirty="0">
              <a:solidFill>
                <a:schemeClr val="tx1">
                  <a:lumMod val="95000"/>
                  <a:lumOff val="5000"/>
                </a:schemeClr>
              </a:solidFill>
            </a:endParaRPr>
          </a:p>
          <a:p>
            <a:pPr marL="0" indent="0">
              <a:buNone/>
            </a:pPr>
            <a:r>
              <a:rPr lang="lt-LT" sz="2000" i="1" dirty="0" smtClean="0">
                <a:solidFill>
                  <a:schemeClr val="tx1">
                    <a:lumMod val="95000"/>
                    <a:lumOff val="5000"/>
                  </a:schemeClr>
                </a:solidFill>
              </a:rPr>
              <a:t>Pastaba: Apmokama arba kompensuojama už pilnai atliktą projektą (jo dalį). </a:t>
            </a:r>
          </a:p>
          <a:p>
            <a:pPr marL="0" indent="0">
              <a:buNone/>
            </a:pPr>
            <a:r>
              <a:rPr lang="lt-LT" sz="2000" i="1" dirty="0" smtClean="0">
                <a:solidFill>
                  <a:schemeClr val="tx1">
                    <a:lumMod val="95000"/>
                    <a:lumOff val="5000"/>
                  </a:schemeClr>
                </a:solidFill>
              </a:rPr>
              <a:t>Projektą sudaro:</a:t>
            </a:r>
          </a:p>
          <a:p>
            <a:pPr>
              <a:buFontTx/>
              <a:buChar char="-"/>
            </a:pPr>
            <a:r>
              <a:rPr lang="lt-LT" sz="2000" i="1" dirty="0" smtClean="0">
                <a:solidFill>
                  <a:schemeClr val="tx1">
                    <a:lumMod val="95000"/>
                    <a:lumOff val="5000"/>
                  </a:schemeClr>
                </a:solidFill>
              </a:rPr>
              <a:t>Energinio naudingumo sertifikatai: prieš atnaujinimą, po pirmojo etapo ir po atnaujinimo</a:t>
            </a:r>
          </a:p>
          <a:p>
            <a:pPr>
              <a:buFontTx/>
              <a:buChar char="-"/>
            </a:pPr>
            <a:r>
              <a:rPr lang="lt-LT" sz="2000" i="1" dirty="0" smtClean="0">
                <a:solidFill>
                  <a:schemeClr val="tx1">
                    <a:lumMod val="95000"/>
                    <a:lumOff val="5000"/>
                  </a:schemeClr>
                </a:solidFill>
              </a:rPr>
              <a:t>Investicijų planas</a:t>
            </a:r>
          </a:p>
          <a:p>
            <a:pPr>
              <a:buFontTx/>
              <a:buChar char="-"/>
            </a:pPr>
            <a:r>
              <a:rPr lang="lt-LT" sz="2000" i="1" dirty="0" smtClean="0">
                <a:solidFill>
                  <a:schemeClr val="tx1">
                    <a:lumMod val="95000"/>
                    <a:lumOff val="5000"/>
                  </a:schemeClr>
                </a:solidFill>
              </a:rPr>
              <a:t>Statinio projektas</a:t>
            </a:r>
          </a:p>
          <a:p>
            <a:pPr>
              <a:buFontTx/>
              <a:buChar char="-"/>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3596362" y="6464886"/>
            <a:ext cx="4493538" cy="338554"/>
          </a:xfrm>
          <a:prstGeom prst="rect">
            <a:avLst/>
          </a:prstGeom>
        </p:spPr>
        <p:txBody>
          <a:bodyPr wrap="none">
            <a:spAutoFit/>
          </a:bodyPr>
          <a:lstStyle/>
          <a:p>
            <a:pPr marL="0" indent="0">
              <a:buNone/>
            </a:pPr>
            <a:r>
              <a:rPr lang="lt-LT" sz="1600" i="1" noProof="1" smtClean="0"/>
              <a:t>Parama projekto projekto (jo dalies) parengimui</a:t>
            </a:r>
            <a:endParaRPr lang="lt-LT" sz="1600" i="1" noProof="1"/>
          </a:p>
        </p:txBody>
      </p:sp>
    </p:spTree>
    <p:extLst>
      <p:ext uri="{BB962C8B-B14F-4D97-AF65-F5344CB8AC3E}">
        <p14:creationId xmlns:p14="http://schemas.microsoft.com/office/powerpoint/2010/main" val="1547067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3"/>
            <a:ext cx="8339226" cy="5073650"/>
          </a:xfrm>
        </p:spPr>
        <p:txBody>
          <a:bodyPr/>
          <a:lstStyle/>
          <a:p>
            <a:pPr marL="0" indent="0">
              <a:buNone/>
            </a:pPr>
            <a:r>
              <a:rPr lang="lt-LT" sz="2000" b="1" dirty="0" smtClean="0"/>
              <a:t>Valstybės parama kompensuojant </a:t>
            </a:r>
            <a:r>
              <a:rPr lang="lt-LT" sz="2000" b="1" dirty="0"/>
              <a:t>investicijų, tenkančių Vyriausybės nustatytoms </a:t>
            </a:r>
            <a:r>
              <a:rPr lang="lt-LT" sz="2000" b="1" dirty="0">
                <a:solidFill>
                  <a:srgbClr val="0066CC"/>
                </a:solidFill>
              </a:rPr>
              <a:t>energinį efektyvumą didinančioms </a:t>
            </a:r>
            <a:r>
              <a:rPr lang="lt-LT" sz="2000" b="1" dirty="0" smtClean="0">
                <a:solidFill>
                  <a:srgbClr val="0066CC"/>
                </a:solidFill>
              </a:rPr>
              <a:t>priemonėms: </a:t>
            </a:r>
          </a:p>
          <a:p>
            <a:pPr marL="0" indent="0">
              <a:buNone/>
            </a:pPr>
            <a:endParaRPr lang="lt-LT" sz="2000" b="1" dirty="0" smtClean="0">
              <a:solidFill>
                <a:srgbClr val="0066CC"/>
              </a:solidFill>
            </a:endParaRPr>
          </a:p>
          <a:p>
            <a:pPr>
              <a:buFontTx/>
              <a:buChar char="-"/>
            </a:pPr>
            <a:r>
              <a:rPr lang="lt-LT" sz="2000" dirty="0"/>
              <a:t>kompensuojant 15 </a:t>
            </a:r>
            <a:r>
              <a:rPr lang="lt-LT" sz="2000" dirty="0" smtClean="0"/>
              <a:t>proc.;</a:t>
            </a:r>
          </a:p>
          <a:p>
            <a:pPr marL="0" indent="0">
              <a:buNone/>
            </a:pPr>
            <a:endParaRPr lang="lt-LT" sz="2000" dirty="0" smtClean="0"/>
          </a:p>
          <a:p>
            <a:pPr>
              <a:buFontTx/>
              <a:buChar char="-"/>
            </a:pPr>
            <a:r>
              <a:rPr lang="lt-LT" sz="2000" dirty="0"/>
              <a:t>Klimato kaitos specialiosios programos lėšomis </a:t>
            </a:r>
            <a:r>
              <a:rPr lang="lt-LT" sz="2000" dirty="0" smtClean="0"/>
              <a:t>papildomai kompensuojant: </a:t>
            </a:r>
          </a:p>
          <a:p>
            <a:pPr lvl="1">
              <a:buFontTx/>
              <a:buChar char="-"/>
            </a:pPr>
            <a:r>
              <a:rPr lang="lt-LT" sz="1600" dirty="0" smtClean="0"/>
              <a:t>25 proc., jei statybos rangos darbų sutartis sudaryta iki 2014-12-31 ir projektas įgyvendintas iki 2015-10-01;</a:t>
            </a:r>
          </a:p>
          <a:p>
            <a:pPr lvl="1">
              <a:buFontTx/>
              <a:buChar char="-"/>
            </a:pPr>
            <a:r>
              <a:rPr lang="lt-LT" sz="1600" dirty="0" smtClean="0"/>
              <a:t>15 proc., jei statybos rangos darbų sutartis sudaryta po 2014-12-31 ir (ar) projektas įgyvendintas po 2015-10-01;</a:t>
            </a:r>
          </a:p>
          <a:p>
            <a:pPr lvl="1">
              <a:buFontTx/>
              <a:buChar char="-"/>
            </a:pPr>
            <a:r>
              <a:rPr lang="lt-LT" sz="1600" dirty="0" smtClean="0"/>
              <a:t>15 proc., jei statybos rangos darbų sutartis sudaryta iki 2014-12-31 ir (ar) šis projektas įgyvendintas po 2015-10-01</a:t>
            </a:r>
          </a:p>
          <a:p>
            <a:pPr lvl="1">
              <a:buFontTx/>
              <a:buChar char="-"/>
            </a:pPr>
            <a:endParaRPr lang="lt-LT" sz="1600" dirty="0" smtClean="0"/>
          </a:p>
          <a:p>
            <a:pPr>
              <a:buFontTx/>
              <a:buChar char="-"/>
            </a:pPr>
            <a:endParaRPr lang="lt-LT" sz="2000" dirty="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2952503" y="6482349"/>
            <a:ext cx="5245347" cy="338554"/>
          </a:xfrm>
          <a:prstGeom prst="rect">
            <a:avLst/>
          </a:prstGeom>
        </p:spPr>
        <p:txBody>
          <a:bodyPr wrap="none">
            <a:spAutoFit/>
          </a:bodyPr>
          <a:lstStyle/>
          <a:p>
            <a:pPr marL="0" indent="0">
              <a:buNone/>
            </a:pPr>
            <a:r>
              <a:rPr lang="lt-LT" sz="1600" i="1" noProof="1" smtClean="0"/>
              <a:t>Parama energinį efektyvumą didinančioms priemonėms</a:t>
            </a:r>
            <a:endParaRPr lang="lt-LT" sz="1600" i="1" noProof="1"/>
          </a:p>
        </p:txBody>
      </p:sp>
    </p:spTree>
    <p:extLst>
      <p:ext uri="{BB962C8B-B14F-4D97-AF65-F5344CB8AC3E}">
        <p14:creationId xmlns:p14="http://schemas.microsoft.com/office/powerpoint/2010/main" val="7955223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2"/>
            <a:ext cx="3815690" cy="5133975"/>
          </a:xfrm>
        </p:spPr>
        <p:txBody>
          <a:bodyPr/>
          <a:lstStyle/>
          <a:p>
            <a:pPr marL="0" indent="0">
              <a:buNone/>
            </a:pPr>
            <a:r>
              <a:rPr lang="lt-LT" sz="2000" b="1" dirty="0" smtClean="0"/>
              <a:t>Valstybės parama kompensuojant </a:t>
            </a:r>
            <a:r>
              <a:rPr lang="lt-LT" sz="2000" b="1" dirty="0"/>
              <a:t>investicijų, tenkančių Vyriausybės nustatytoms </a:t>
            </a:r>
            <a:r>
              <a:rPr lang="lt-LT" sz="2000" b="1" dirty="0">
                <a:solidFill>
                  <a:srgbClr val="0066CC"/>
                </a:solidFill>
              </a:rPr>
              <a:t>energinį efektyvumą didinančioms </a:t>
            </a:r>
            <a:r>
              <a:rPr lang="lt-LT" sz="2000" b="1" dirty="0" smtClean="0">
                <a:solidFill>
                  <a:srgbClr val="0066CC"/>
                </a:solidFill>
              </a:rPr>
              <a:t>priemonėms: </a:t>
            </a:r>
          </a:p>
          <a:p>
            <a:pPr>
              <a:buFontTx/>
              <a:buChar char="-"/>
            </a:pPr>
            <a:r>
              <a:rPr lang="lt-LT" sz="2000" dirty="0" smtClean="0"/>
              <a:t>Investicijų, į energinį efektyvumą didinančias priemones suma negali viršyti šių investicijų sumos, numatytos Investicijų plane;</a:t>
            </a:r>
          </a:p>
          <a:p>
            <a:pPr marL="0" indent="0">
              <a:buNone/>
            </a:pPr>
            <a:endParaRPr lang="lt-LT" sz="2000" dirty="0" smtClean="0"/>
          </a:p>
          <a:p>
            <a:pPr>
              <a:buFontTx/>
              <a:buChar char="-"/>
            </a:pPr>
            <a:r>
              <a:rPr lang="lt-LT" sz="2000" dirty="0" smtClean="0"/>
              <a:t>Bendra investicijų suma negali viršyti Investicijų plane numatytos sumos</a:t>
            </a:r>
          </a:p>
          <a:p>
            <a:pPr marL="457200" lvl="1" indent="0">
              <a:buNone/>
            </a:pPr>
            <a:endParaRPr lang="lt-LT" sz="1600" dirty="0" smtClean="0"/>
          </a:p>
          <a:p>
            <a:pPr>
              <a:buFontTx/>
              <a:buChar char="-"/>
            </a:pPr>
            <a:endParaRPr lang="lt-LT" sz="2000" dirty="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2952503" y="6482349"/>
            <a:ext cx="5245347" cy="338554"/>
          </a:xfrm>
          <a:prstGeom prst="rect">
            <a:avLst/>
          </a:prstGeom>
        </p:spPr>
        <p:txBody>
          <a:bodyPr wrap="none">
            <a:spAutoFit/>
          </a:bodyPr>
          <a:lstStyle/>
          <a:p>
            <a:pPr marL="0" indent="0">
              <a:buNone/>
            </a:pPr>
            <a:r>
              <a:rPr lang="lt-LT" sz="1600" i="1" noProof="1" smtClean="0"/>
              <a:t>Parama energinį efektyvumą didinančioms priemonėms</a:t>
            </a:r>
            <a:endParaRPr lang="lt-LT" sz="1600" i="1" noProof="1"/>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234" y="792472"/>
            <a:ext cx="4786282" cy="559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3525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2"/>
            <a:ext cx="7981132" cy="5133975"/>
          </a:xfrm>
        </p:spPr>
        <p:txBody>
          <a:bodyPr/>
          <a:lstStyle/>
          <a:p>
            <a:pPr marL="0" indent="0">
              <a:buNone/>
            </a:pPr>
            <a:r>
              <a:rPr lang="lt-LT" sz="2000" b="1" dirty="0" smtClean="0"/>
              <a:t>Valstybės parama kompensuojant investicijų, tenkančių Vyriausybės nustatytoms </a:t>
            </a:r>
            <a:r>
              <a:rPr lang="lt-LT" sz="2000" b="1" dirty="0" smtClean="0">
                <a:solidFill>
                  <a:srgbClr val="0066CC"/>
                </a:solidFill>
              </a:rPr>
              <a:t>energinį efektyvumą didinančioms priemonėms: </a:t>
            </a:r>
          </a:p>
          <a:p>
            <a:pPr lvl="1">
              <a:buFontTx/>
              <a:buChar char="-"/>
            </a:pPr>
            <a:r>
              <a:rPr lang="lt-LT" sz="2000" dirty="0" smtClean="0"/>
              <a:t>Agentūra informuoja apie galimybę kreiptis dėl papildomos paramos (paprastai su raštu, informuojančiu apie suteiktą 15 proc. Paramą energinį efektyvumą didinančioms priemonėms), krieptis dėl paramos galite tik gavę šį raštą.</a:t>
            </a:r>
          </a:p>
          <a:p>
            <a:pPr marL="457200" lvl="1" indent="0">
              <a:buNone/>
            </a:pPr>
            <a:endParaRPr lang="lt-LT" sz="2000" dirty="0" smtClean="0"/>
          </a:p>
          <a:p>
            <a:pPr lvl="1">
              <a:buFontTx/>
              <a:buChar char="-"/>
            </a:pPr>
            <a:r>
              <a:rPr lang="lt-LT" sz="2000" dirty="0" smtClean="0"/>
              <a:t>Kreiptiantis dėl papildomos paramos būtina pateikti finansuotojo raštą apie negrąžinto lengvatinio kredito likutį, jei projektui įgyvendinti paimtas lengvatinis kreditas.</a:t>
            </a:r>
          </a:p>
          <a:p>
            <a:pPr marL="457200" lvl="1" indent="0">
              <a:buNone/>
            </a:pPr>
            <a:endParaRPr lang="lt-LT" sz="2000" dirty="0"/>
          </a:p>
          <a:p>
            <a:pPr marL="457200" lvl="1" indent="0">
              <a:buNone/>
            </a:pPr>
            <a:endParaRPr lang="lt-LT" sz="2000" dirty="0" smtClean="0"/>
          </a:p>
          <a:p>
            <a:pPr>
              <a:buFontTx/>
              <a:buChar char="-"/>
            </a:pPr>
            <a:endParaRPr lang="lt-LT" sz="2000" dirty="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2952503" y="6482349"/>
            <a:ext cx="5245347" cy="338554"/>
          </a:xfrm>
          <a:prstGeom prst="rect">
            <a:avLst/>
          </a:prstGeom>
        </p:spPr>
        <p:txBody>
          <a:bodyPr wrap="none">
            <a:spAutoFit/>
          </a:bodyPr>
          <a:lstStyle/>
          <a:p>
            <a:pPr marL="0" indent="0">
              <a:buNone/>
            </a:pPr>
            <a:r>
              <a:rPr lang="lt-LT" sz="1600" i="1" noProof="1" smtClean="0"/>
              <a:t>Parama energinį efektyvumą didinančioms priemonėms</a:t>
            </a:r>
            <a:endParaRPr lang="lt-LT" sz="1600" i="1" noProof="1"/>
          </a:p>
        </p:txBody>
      </p:sp>
    </p:spTree>
    <p:extLst>
      <p:ext uri="{BB962C8B-B14F-4D97-AF65-F5344CB8AC3E}">
        <p14:creationId xmlns:p14="http://schemas.microsoft.com/office/powerpoint/2010/main" val="1936903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2"/>
            <a:ext cx="7981132" cy="5133975"/>
          </a:xfrm>
        </p:spPr>
        <p:txBody>
          <a:bodyPr/>
          <a:lstStyle/>
          <a:p>
            <a:pPr marL="0" indent="0">
              <a:buNone/>
            </a:pPr>
            <a:r>
              <a:rPr lang="lt-LT" sz="2000" b="1" dirty="0" smtClean="0"/>
              <a:t>Apmokamos </a:t>
            </a:r>
            <a:r>
              <a:rPr lang="lt-LT" sz="2000" b="1" dirty="0" smtClean="0">
                <a:solidFill>
                  <a:srgbClr val="0066CC"/>
                </a:solidFill>
              </a:rPr>
              <a:t>kiekvieno mėnesio kredito ir palūkanų įmokos </a:t>
            </a:r>
            <a:r>
              <a:rPr lang="lt-LT" sz="2000" b="1" dirty="0" smtClean="0"/>
              <a:t>savivaldybei nuosavybės teise valdomoms gyvenamosioms patalpoms: </a:t>
            </a:r>
          </a:p>
          <a:p>
            <a:pPr lvl="1">
              <a:buFontTx/>
              <a:buChar char="-"/>
            </a:pPr>
            <a:r>
              <a:rPr lang="lt-LT" sz="2000" dirty="0" smtClean="0"/>
              <a:t>Projekto įgyvendinimo metu – pagal finansuotojo arba projekto administratoriaus apskaičiuotą kredito ir (ar) palūkanų įmokų, tenkančių kiekvienai savivaldybės nuosavybės teise valdomai gyvenamajai patalpai mokėjimo grafiką arba dokumentus, kuriuose nurodomos mokėtinos kiekvieno mėnesio kredito ir (ar) palūkanų įmokos.</a:t>
            </a:r>
          </a:p>
          <a:p>
            <a:pPr marL="457200" lvl="1" indent="0">
              <a:buNone/>
            </a:pPr>
            <a:endParaRPr lang="lt-LT" sz="2000" dirty="0" smtClean="0"/>
          </a:p>
          <a:p>
            <a:pPr lvl="1">
              <a:buFontTx/>
              <a:buChar char="-"/>
            </a:pPr>
            <a:r>
              <a:rPr lang="lt-LT" sz="2000" dirty="0"/>
              <a:t>Į</a:t>
            </a:r>
            <a:r>
              <a:rPr lang="lt-LT" sz="2000" dirty="0" smtClean="0"/>
              <a:t>gyvendinus </a:t>
            </a:r>
            <a:r>
              <a:rPr lang="lt-LT" sz="2000" dirty="0"/>
              <a:t>projektą – pagal finansuotojo arba Projekto administratoriaus kiekvienai savivaldybės nuosavybės teise valdomai gyvenamajai patalpai sudarytą kredito grąžinimo ir palūkanų mokėjimo grafiką, </a:t>
            </a:r>
          </a:p>
          <a:p>
            <a:pPr marL="457200" lvl="1" indent="0">
              <a:buNone/>
            </a:pPr>
            <a:endParaRPr lang="lt-LT" sz="2000" dirty="0" smtClean="0"/>
          </a:p>
          <a:p>
            <a:pPr>
              <a:buFontTx/>
              <a:buChar char="-"/>
            </a:pPr>
            <a:endParaRPr lang="lt-LT" sz="2000" dirty="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480378" y="6435309"/>
            <a:ext cx="7627409" cy="338554"/>
          </a:xfrm>
          <a:prstGeom prst="rect">
            <a:avLst/>
          </a:prstGeom>
        </p:spPr>
        <p:txBody>
          <a:bodyPr wrap="none">
            <a:spAutoFit/>
          </a:bodyPr>
          <a:lstStyle/>
          <a:p>
            <a:pPr marL="0" indent="0">
              <a:buNone/>
            </a:pPr>
            <a:r>
              <a:rPr lang="lt-LT" sz="1600" i="1" noProof="1" smtClean="0"/>
              <a:t>Parama savivaldybėms už jų nuosavybės teise valdomas gyvenamąsias patalpas </a:t>
            </a:r>
            <a:endParaRPr lang="lt-LT" sz="1600" i="1" noProof="1"/>
          </a:p>
        </p:txBody>
      </p:sp>
    </p:spTree>
    <p:extLst>
      <p:ext uri="{BB962C8B-B14F-4D97-AF65-F5344CB8AC3E}">
        <p14:creationId xmlns:p14="http://schemas.microsoft.com/office/powerpoint/2010/main" val="492555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47712"/>
            <a:ext cx="7981132" cy="5133975"/>
          </a:xfrm>
        </p:spPr>
        <p:txBody>
          <a:bodyPr/>
          <a:lstStyle/>
          <a:p>
            <a:pPr marL="0" indent="0">
              <a:buNone/>
            </a:pPr>
            <a:r>
              <a:rPr lang="lt-LT" sz="2000" b="1" dirty="0" smtClean="0">
                <a:solidFill>
                  <a:srgbClr val="0066CC"/>
                </a:solidFill>
              </a:rPr>
              <a:t>Kiekvieno mėnesio kredito ir palūkanų įmokos </a:t>
            </a:r>
            <a:r>
              <a:rPr lang="lt-LT" sz="2000" b="1" dirty="0" smtClean="0"/>
              <a:t>savivaldybei nuosavybės teise valdomoms gyvenamosioms patalpoms apmokamos: </a:t>
            </a:r>
          </a:p>
          <a:p>
            <a:pPr marL="0" indent="0">
              <a:buNone/>
            </a:pPr>
            <a:endParaRPr lang="lt-LT" sz="2000" b="1" dirty="0" smtClean="0"/>
          </a:p>
          <a:p>
            <a:pPr marL="0" indent="0">
              <a:buNone/>
            </a:pPr>
            <a:r>
              <a:rPr lang="lt-LT" sz="2000" b="1" dirty="0"/>
              <a:t> </a:t>
            </a:r>
            <a:r>
              <a:rPr lang="lt-LT" sz="2000" b="1" dirty="0" smtClean="0"/>
              <a:t>- </a:t>
            </a:r>
            <a:r>
              <a:rPr lang="lt-LT" sz="2000" dirty="0" smtClean="0"/>
              <a:t>Kai parama teikiama įgyvenus projektą, teikiamas grafikas sudarytas </a:t>
            </a:r>
            <a:r>
              <a:rPr lang="lt-LT" sz="2000" dirty="0"/>
              <a:t>po to, </a:t>
            </a:r>
            <a:r>
              <a:rPr lang="lt-LT" sz="2000" u="sng" dirty="0"/>
              <a:t>kai Agentūra suteikia</a:t>
            </a:r>
            <a:r>
              <a:rPr lang="lt-LT" sz="2000" dirty="0"/>
              <a:t> butų ir kitų patalpų savininkams Taisyklėse nustatytą </a:t>
            </a:r>
            <a:r>
              <a:rPr lang="lt-LT" sz="2000" u="sng" dirty="0"/>
              <a:t>valstybės paramą (įskaitant papildomą paramą, jeigu ji teiktina</a:t>
            </a:r>
            <a:r>
              <a:rPr lang="lt-LT" sz="2000" u="sng" dirty="0" smtClean="0"/>
              <a:t>)</a:t>
            </a: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r>
              <a:rPr lang="lt-LT" sz="2000" i="1" dirty="0" smtClean="0">
                <a:solidFill>
                  <a:schemeClr val="tx1">
                    <a:lumMod val="95000"/>
                    <a:lumOff val="5000"/>
                  </a:schemeClr>
                </a:solidFill>
              </a:rPr>
              <a:t>Pastaba: </a:t>
            </a:r>
            <a:r>
              <a:rPr lang="lt-LT" sz="2000" i="1" dirty="0" smtClean="0"/>
              <a:t>Kredito </a:t>
            </a:r>
            <a:r>
              <a:rPr lang="lt-LT" sz="2000" i="1" dirty="0"/>
              <a:t>ir palūkanų įmokos, tenkančios savivaldybės nuosavybės teise valdomoms gyvenamosioms patalpoms, gali būti kompensuojamos, jeigu savivaldybė arba Projekto administratorius (jeigu jis yra kredito gavėjas) šias įmokas apmokėjo savo lėšomis.</a:t>
            </a:r>
            <a:endParaRPr lang="lt-LT" sz="2000" i="1"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2. Valstybės paramos teikimo sąlygos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480378" y="6435309"/>
            <a:ext cx="7627409" cy="338554"/>
          </a:xfrm>
          <a:prstGeom prst="rect">
            <a:avLst/>
          </a:prstGeom>
        </p:spPr>
        <p:txBody>
          <a:bodyPr wrap="none">
            <a:spAutoFit/>
          </a:bodyPr>
          <a:lstStyle/>
          <a:p>
            <a:pPr marL="0" indent="0">
              <a:buNone/>
            </a:pPr>
            <a:r>
              <a:rPr lang="lt-LT" sz="1600" i="1" noProof="1" smtClean="0"/>
              <a:t>Parama savivaldybėms už jų nuosavybės teise valdomas gyvenamąsias patalpas </a:t>
            </a:r>
            <a:endParaRPr lang="lt-LT" sz="1600" i="1" noProof="1"/>
          </a:p>
        </p:txBody>
      </p:sp>
    </p:spTree>
    <p:extLst>
      <p:ext uri="{BB962C8B-B14F-4D97-AF65-F5344CB8AC3E}">
        <p14:creationId xmlns:p14="http://schemas.microsoft.com/office/powerpoint/2010/main" val="2805152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3" y="747712"/>
            <a:ext cx="8520881" cy="5133975"/>
          </a:xfrm>
        </p:spPr>
        <p:txBody>
          <a:bodyPr/>
          <a:lstStyle/>
          <a:p>
            <a:pPr marL="0" indent="0">
              <a:buNone/>
            </a:pPr>
            <a:r>
              <a:rPr lang="lt-LT" sz="2000" dirty="0" smtClean="0"/>
              <a:t>Visi prašymai valstybės paramai yra Agentūros nustatytos formos, juos galima rasti internetinime tinklalapyje.  </a:t>
            </a:r>
          </a:p>
          <a:p>
            <a:pPr marL="0" indent="0">
              <a:buNone/>
            </a:pPr>
            <a:r>
              <a:rPr lang="lt-LT" sz="2000" b="1" u="sng" dirty="0" smtClean="0">
                <a:solidFill>
                  <a:srgbClr val="0066CC"/>
                </a:solidFill>
                <a:hlinkClick r:id="rId2"/>
              </a:rPr>
              <a:t>www.atnaujinkbusta.lt</a:t>
            </a:r>
            <a:r>
              <a:rPr lang="lt-LT" sz="2000" b="1" u="sng" dirty="0" smtClean="0">
                <a:solidFill>
                  <a:srgbClr val="0066CC"/>
                </a:solidFill>
              </a:rPr>
              <a:t> </a:t>
            </a:r>
            <a:r>
              <a:rPr lang="lt-LT" sz="2000" b="1" dirty="0" smtClean="0">
                <a:solidFill>
                  <a:srgbClr val="0066CC"/>
                </a:solidFill>
              </a:rPr>
              <a:t>        Dokumentų formos        Kitos formos</a:t>
            </a:r>
          </a:p>
          <a:p>
            <a:pPr marL="0" indent="0">
              <a:buNone/>
            </a:pPr>
            <a:endParaRPr lang="lt-LT" sz="2000" i="1"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80" y="1873969"/>
            <a:ext cx="8324583" cy="4426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6" name="Straight Arrow Connector 35"/>
          <p:cNvCxnSpPr/>
          <p:nvPr/>
        </p:nvCxnSpPr>
        <p:spPr>
          <a:xfrm>
            <a:off x="3347864" y="1628800"/>
            <a:ext cx="409575"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a:off x="6213235" y="1628800"/>
            <a:ext cx="409575"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75160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97035"/>
            <a:ext cx="8520881" cy="5133975"/>
          </a:xfrm>
        </p:spPr>
        <p:txBody>
          <a:bodyPr/>
          <a:lstStyle/>
          <a:p>
            <a:pPr marL="0" indent="0">
              <a:buNone/>
            </a:pPr>
            <a:r>
              <a:rPr lang="lt-LT" sz="2000" dirty="0" smtClean="0">
                <a:solidFill>
                  <a:schemeClr val="tx1">
                    <a:lumMod val="95000"/>
                    <a:lumOff val="5000"/>
                  </a:schemeClr>
                </a:solidFill>
              </a:rPr>
              <a:t>- Tinkamai </a:t>
            </a:r>
            <a:r>
              <a:rPr lang="lt-LT" sz="2000" b="1" dirty="0" smtClean="0">
                <a:solidFill>
                  <a:schemeClr val="tx1">
                    <a:lumMod val="95000"/>
                    <a:lumOff val="5000"/>
                  </a:schemeClr>
                </a:solidFill>
              </a:rPr>
              <a:t>pasirinkite prašymo formą</a:t>
            </a:r>
            <a:r>
              <a:rPr lang="lt-LT" sz="2000" dirty="0" smtClean="0">
                <a:solidFill>
                  <a:schemeClr val="tx1">
                    <a:lumMod val="95000"/>
                    <a:lumOff val="5000"/>
                  </a:schemeClr>
                </a:solidFill>
              </a:rPr>
              <a:t> pagal paramos rūšį </a:t>
            </a:r>
            <a:r>
              <a:rPr lang="lt-LT" sz="2000" i="1" dirty="0" smtClean="0">
                <a:solidFill>
                  <a:schemeClr val="tx1">
                    <a:lumMod val="95000"/>
                    <a:lumOff val="5000"/>
                  </a:schemeClr>
                </a:solidFill>
              </a:rPr>
              <a:t>(pvz.: statybos techninė priežiūra, projekto įgyevendinimo administravimas) </a:t>
            </a:r>
            <a:r>
              <a:rPr lang="lt-LT" sz="2000" dirty="0" smtClean="0">
                <a:solidFill>
                  <a:schemeClr val="tx1">
                    <a:lumMod val="95000"/>
                    <a:lumOff val="5000"/>
                  </a:schemeClr>
                </a:solidFill>
              </a:rPr>
              <a:t>ir prašymas bus apmokėti ar komensuoti išlaidas. </a:t>
            </a:r>
          </a:p>
          <a:p>
            <a:pPr marL="0" indent="0">
              <a:buNone/>
            </a:pPr>
            <a:r>
              <a:rPr lang="lt-LT" sz="2000" i="1" dirty="0" smtClean="0">
                <a:solidFill>
                  <a:schemeClr val="tx1">
                    <a:lumMod val="95000"/>
                    <a:lumOff val="5000"/>
                  </a:schemeClr>
                </a:solidFill>
              </a:rPr>
              <a:t>Svarbu: prašymai apmokėti ir kompesuoti skiriasi, todėl pildykite reikalingą.</a:t>
            </a:r>
          </a:p>
          <a:p>
            <a:pPr>
              <a:buFontTx/>
              <a:buChar char="-"/>
            </a:pPr>
            <a:r>
              <a:rPr lang="lt-LT" sz="2000" dirty="0" smtClean="0">
                <a:solidFill>
                  <a:schemeClr val="tx1">
                    <a:lumMod val="95000"/>
                    <a:lumOff val="5000"/>
                  </a:schemeClr>
                </a:solidFill>
              </a:rPr>
              <a:t>Jei pildote prašymą pagal seniau atsisiųstą formą, pasitikrinkite tinklalapyje </a:t>
            </a:r>
            <a:r>
              <a:rPr lang="lt-LT" sz="2000" dirty="0" smtClean="0">
                <a:solidFill>
                  <a:schemeClr val="tx1">
                    <a:lumMod val="95000"/>
                    <a:lumOff val="5000"/>
                  </a:schemeClr>
                </a:solidFill>
                <a:hlinkClick r:id="rId2"/>
              </a:rPr>
              <a:t>www.atnaujinkbusta.lt</a:t>
            </a:r>
            <a:r>
              <a:rPr lang="lt-LT" sz="2000" dirty="0" smtClean="0">
                <a:solidFill>
                  <a:schemeClr val="tx1">
                    <a:lumMod val="95000"/>
                    <a:lumOff val="5000"/>
                  </a:schemeClr>
                </a:solidFill>
              </a:rPr>
              <a:t> ar prašymo forma nėra pakeista:</a:t>
            </a:r>
          </a:p>
          <a:p>
            <a:pPr>
              <a:buFontTx/>
              <a:buChar char="-"/>
            </a:pPr>
            <a:endParaRPr lang="lt-LT" sz="2000" i="1" dirty="0" smtClean="0">
              <a:solidFill>
                <a:schemeClr val="tx1">
                  <a:lumMod val="95000"/>
                  <a:lumOff val="5000"/>
                </a:schemeClr>
              </a:solidFill>
            </a:endParaRPr>
          </a:p>
          <a:p>
            <a:pPr marL="457200" indent="-457200">
              <a:buAutoNum type="arabicParenR"/>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457200" indent="-457200">
              <a:buAutoNum type="arabicParenR"/>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514535"/>
            <a:ext cx="4245519" cy="3123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7234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97035"/>
            <a:ext cx="8520881" cy="5133975"/>
          </a:xfrm>
        </p:spPr>
        <p:txBody>
          <a:bodyPr/>
          <a:lstStyle/>
          <a:p>
            <a:pPr>
              <a:buFontTx/>
              <a:buChar char="-"/>
            </a:pPr>
            <a:r>
              <a:rPr lang="lt-LT" sz="2000" dirty="0" smtClean="0">
                <a:solidFill>
                  <a:schemeClr val="tx1">
                    <a:lumMod val="95000"/>
                    <a:lumOff val="5000"/>
                  </a:schemeClr>
                </a:solidFill>
              </a:rPr>
              <a:t>Visi mokėjimo prašymai turi būti </a:t>
            </a:r>
            <a:r>
              <a:rPr lang="lt-LT" sz="2000" b="1" dirty="0" smtClean="0">
                <a:solidFill>
                  <a:schemeClr val="tx1">
                    <a:lumMod val="95000"/>
                    <a:lumOff val="5000"/>
                  </a:schemeClr>
                </a:solidFill>
              </a:rPr>
              <a:t>tinkamai pasirašyti </a:t>
            </a:r>
            <a:r>
              <a:rPr lang="lt-LT" sz="2000" dirty="0" smtClean="0">
                <a:solidFill>
                  <a:schemeClr val="tx1">
                    <a:lumMod val="95000"/>
                    <a:lumOff val="5000"/>
                  </a:schemeClr>
                </a:solidFill>
              </a:rPr>
              <a:t>(kiekviename lape ir prašymo gale). Visose prašymų formų lapuose yra vieta parašui:</a:t>
            </a:r>
          </a:p>
          <a:p>
            <a:pPr marL="0" indent="0">
              <a:buNone/>
            </a:pPr>
            <a:endParaRPr lang="lt-LT" sz="2000" i="1" dirty="0" smtClean="0">
              <a:solidFill>
                <a:schemeClr val="tx1">
                  <a:lumMod val="95000"/>
                  <a:lumOff val="5000"/>
                </a:schemeClr>
              </a:solidFill>
            </a:endParaRPr>
          </a:p>
          <a:p>
            <a:pPr marL="457200" indent="-457200">
              <a:buAutoNum type="arabicParenR"/>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768" y="1988840"/>
            <a:ext cx="8629055" cy="3698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3448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97035"/>
            <a:ext cx="8520881" cy="5133975"/>
          </a:xfrm>
        </p:spPr>
        <p:txBody>
          <a:bodyPr/>
          <a:lstStyle/>
          <a:p>
            <a:pPr>
              <a:buFontTx/>
              <a:buChar char="-"/>
            </a:pPr>
            <a:r>
              <a:rPr lang="lt-LT" sz="2000" dirty="0" smtClean="0">
                <a:solidFill>
                  <a:schemeClr val="tx1">
                    <a:lumMod val="95000"/>
                    <a:lumOff val="5000"/>
                  </a:schemeClr>
                </a:solidFill>
              </a:rPr>
              <a:t>Visi prie mokėjimo prašymų pridedami dokumentai arba </a:t>
            </a:r>
            <a:r>
              <a:rPr lang="lt-LT" sz="2000" b="1" dirty="0" smtClean="0">
                <a:solidFill>
                  <a:schemeClr val="tx1">
                    <a:lumMod val="95000"/>
                    <a:lumOff val="5000"/>
                  </a:schemeClr>
                </a:solidFill>
              </a:rPr>
              <a:t>originalai</a:t>
            </a:r>
            <a:r>
              <a:rPr lang="lt-LT" sz="2000" dirty="0" smtClean="0">
                <a:solidFill>
                  <a:schemeClr val="tx1">
                    <a:lumMod val="95000"/>
                    <a:lumOff val="5000"/>
                  </a:schemeClr>
                </a:solidFill>
              </a:rPr>
              <a:t> (jei teikiami originalai) arba </a:t>
            </a:r>
            <a:r>
              <a:rPr lang="lt-LT" sz="2000" b="1" dirty="0" smtClean="0">
                <a:solidFill>
                  <a:schemeClr val="tx1">
                    <a:lumMod val="95000"/>
                    <a:lumOff val="5000"/>
                  </a:schemeClr>
                </a:solidFill>
              </a:rPr>
              <a:t>tinkamai patvirtintos kopijos</a:t>
            </a:r>
            <a:r>
              <a:rPr lang="lt-LT" sz="2000" dirty="0" smtClean="0">
                <a:solidFill>
                  <a:schemeClr val="tx1">
                    <a:lumMod val="95000"/>
                    <a:lumOff val="5000"/>
                  </a:schemeClr>
                </a:solidFill>
              </a:rPr>
              <a:t>. Kopijos tvirtinamos pagal Dokumentų rengimo taisykles (54, 55 p.):</a:t>
            </a:r>
            <a:endParaRPr lang="lt-LT" sz="2000" i="1" dirty="0" smtClean="0">
              <a:solidFill>
                <a:schemeClr val="tx1">
                  <a:lumMod val="95000"/>
                  <a:lumOff val="5000"/>
                </a:schemeClr>
              </a:solidFill>
            </a:endParaRPr>
          </a:p>
          <a:p>
            <a:pPr marL="0" indent="0">
              <a:buNone/>
            </a:pPr>
            <a:r>
              <a:rPr lang="lt-LT" sz="2000" i="1" dirty="0"/>
              <a:t>54. Tikrumo žymą sudaro žodžiai „Kopija tikra“ („Nuorašas (Išrašas) tikras“), dokumento kopijos, nuorašo ar išrašo tikrumą tvirtinančio įstaigos vadovo ar kito tokius įgaliojimus turinčio asmens pareigų pavadinimas, parašas, vardas (vardo raidė) ir pavardė, data, antspaudas, pvz.:</a:t>
            </a:r>
          </a:p>
          <a:p>
            <a:pPr marL="0" indent="0">
              <a:buNone/>
            </a:pPr>
            <a:r>
              <a:rPr lang="lt-LT" sz="2000" i="1" dirty="0" smtClean="0"/>
              <a:t>	Kopija </a:t>
            </a:r>
            <a:r>
              <a:rPr lang="lt-LT" sz="2000" i="1" dirty="0"/>
              <a:t>tikra</a:t>
            </a:r>
          </a:p>
          <a:p>
            <a:pPr marL="0" indent="0">
              <a:buNone/>
            </a:pPr>
            <a:r>
              <a:rPr lang="lt-LT" sz="2000" i="1" dirty="0" smtClean="0"/>
              <a:t>	(</a:t>
            </a:r>
            <a:r>
              <a:rPr lang="lt-LT" sz="2000" i="1" dirty="0"/>
              <a:t>Pareigų pavadinimas) (A.V.)</a:t>
            </a:r>
          </a:p>
          <a:p>
            <a:pPr marL="0" indent="0">
              <a:buNone/>
            </a:pPr>
            <a:r>
              <a:rPr lang="lt-LT" sz="2000" i="1" dirty="0" smtClean="0"/>
              <a:t>	(</a:t>
            </a:r>
            <a:r>
              <a:rPr lang="lt-LT" sz="2000" i="1" dirty="0"/>
              <a:t>Parašas)</a:t>
            </a:r>
          </a:p>
          <a:p>
            <a:pPr marL="0" indent="0">
              <a:buNone/>
            </a:pPr>
            <a:r>
              <a:rPr lang="lt-LT" sz="2000" i="1" dirty="0" smtClean="0"/>
              <a:t>	(</a:t>
            </a:r>
            <a:r>
              <a:rPr lang="lt-LT" sz="2000" i="1" dirty="0"/>
              <a:t>Vardas ir pavardė)</a:t>
            </a:r>
          </a:p>
          <a:p>
            <a:pPr marL="0" indent="0">
              <a:buNone/>
            </a:pPr>
            <a:r>
              <a:rPr lang="lt-LT" sz="2000" i="1" dirty="0" smtClean="0"/>
              <a:t>	(</a:t>
            </a:r>
            <a:r>
              <a:rPr lang="lt-LT" sz="2000" i="1" dirty="0"/>
              <a:t>Data)</a:t>
            </a:r>
          </a:p>
          <a:p>
            <a:pPr marL="0" indent="0">
              <a:buNone/>
            </a:pPr>
            <a:r>
              <a:rPr lang="lt-LT" sz="2000" i="1" dirty="0"/>
              <a:t>55. Jei dokumentas susideda iš kelių lapų, kiekvieno lapo apatinėje dalyje esančiame laisvame plote nurodoma: „Kopija tikra“ („Nuorašas (Išrašas) tikras“) ir pasirašoma, paskutiniame lape tikrumo žyma rašoma pagal šių Taisyklių 54 punkte nustatytus reikalavimus.</a:t>
            </a:r>
          </a:p>
          <a:p>
            <a:pPr marL="457200" indent="-457200">
              <a:buAutoNum type="arabicParenR"/>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spTree>
    <p:extLst>
      <p:ext uri="{BB962C8B-B14F-4D97-AF65-F5344CB8AC3E}">
        <p14:creationId xmlns:p14="http://schemas.microsoft.com/office/powerpoint/2010/main" val="795669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97035"/>
            <a:ext cx="8520881" cy="5133975"/>
          </a:xfrm>
        </p:spPr>
        <p:txBody>
          <a:bodyPr/>
          <a:lstStyle/>
          <a:p>
            <a:pPr>
              <a:buFontTx/>
              <a:buChar char="-"/>
            </a:pPr>
            <a:r>
              <a:rPr lang="lt-LT" sz="2000" dirty="0" smtClean="0">
                <a:solidFill>
                  <a:schemeClr val="tx1">
                    <a:lumMod val="95000"/>
                    <a:lumOff val="5000"/>
                  </a:schemeClr>
                </a:solidFill>
              </a:rPr>
              <a:t>Mokėjimo prašymuose rašykite visus reikalingus revizitus:</a:t>
            </a: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873" y="1396769"/>
            <a:ext cx="7309445" cy="4479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808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97035"/>
            <a:ext cx="8520881" cy="5133975"/>
          </a:xfrm>
        </p:spPr>
        <p:txBody>
          <a:bodyPr/>
          <a:lstStyle/>
          <a:p>
            <a:pPr>
              <a:buFontTx/>
              <a:buChar char="-"/>
            </a:pPr>
            <a:r>
              <a:rPr lang="lt-LT" sz="2000" dirty="0" smtClean="0">
                <a:solidFill>
                  <a:schemeClr val="tx1">
                    <a:lumMod val="95000"/>
                    <a:lumOff val="5000"/>
                  </a:schemeClr>
                </a:solidFill>
              </a:rPr>
              <a:t>Turi būti nurodyti tikslūs adresai (ir administratoriaus ir atnaujinamų (modernizuojamų pastatų), įskaitant, miestą, miestelį rajoną. </a:t>
            </a:r>
          </a:p>
          <a:p>
            <a:pPr marL="0" indent="0">
              <a:buNone/>
            </a:pPr>
            <a:r>
              <a:rPr lang="lt-LT" sz="2000" dirty="0" smtClean="0">
                <a:solidFill>
                  <a:schemeClr val="tx1">
                    <a:lumMod val="95000"/>
                    <a:lumOff val="5000"/>
                  </a:schemeClr>
                </a:solidFill>
              </a:rPr>
              <a:t>Neužtenka tik gatvės pavadinimo ir namo numerio:</a:t>
            </a:r>
          </a:p>
          <a:p>
            <a:pPr>
              <a:buFontTx/>
              <a:buChar char="-"/>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862" y="2204864"/>
            <a:ext cx="8115300"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46791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92" y="714365"/>
            <a:ext cx="8520881" cy="5629286"/>
          </a:xfrm>
        </p:spPr>
        <p:txBody>
          <a:bodyPr/>
          <a:lstStyle/>
          <a:p>
            <a:pPr>
              <a:buFontTx/>
              <a:buChar char="-"/>
            </a:pPr>
            <a:endParaRPr lang="lt-LT" sz="2000" dirty="0" smtClean="0">
              <a:solidFill>
                <a:schemeClr val="tx1">
                  <a:lumMod val="95000"/>
                  <a:lumOff val="5000"/>
                </a:schemeClr>
              </a:solidFill>
            </a:endParaRPr>
          </a:p>
          <a:p>
            <a:pPr>
              <a:buFontTx/>
              <a:buChar char="-"/>
            </a:pPr>
            <a:r>
              <a:rPr lang="lt-LT" sz="2000" dirty="0" smtClean="0">
                <a:solidFill>
                  <a:schemeClr val="tx1">
                    <a:lumMod val="95000"/>
                    <a:lumOff val="5000"/>
                  </a:schemeClr>
                </a:solidFill>
              </a:rPr>
              <a:t>Tinkamai užpildykite sąskaitas mokėjimo prašymuose.</a:t>
            </a:r>
          </a:p>
          <a:p>
            <a:pPr marL="0" indent="0">
              <a:buNone/>
            </a:pPr>
            <a:r>
              <a:rPr lang="lt-LT" sz="2000" dirty="0" smtClean="0">
                <a:solidFill>
                  <a:schemeClr val="tx1">
                    <a:lumMod val="95000"/>
                    <a:lumOff val="5000"/>
                  </a:schemeClr>
                </a:solidFill>
              </a:rPr>
              <a:t>Pvz. Prašyme energinį efektyvumą didinančioms priemonėms:</a:t>
            </a:r>
          </a:p>
          <a:p>
            <a:pPr marL="0" indent="0">
              <a:buNone/>
            </a:pPr>
            <a:endParaRPr lang="lt-LT" sz="2000" dirty="0" smtClean="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r>
              <a:rPr lang="lt-LT" sz="2000" i="1" dirty="0" smtClean="0">
                <a:solidFill>
                  <a:schemeClr val="tx1">
                    <a:lumMod val="95000"/>
                    <a:lumOff val="5000"/>
                  </a:schemeClr>
                </a:solidFill>
              </a:rPr>
              <a:t>Penktame laukelyje turi būti nurodyta butų ir kitų patalpų savininkų kaupiamųjų lėšų sąskaitos Nr.</a:t>
            </a:r>
          </a:p>
          <a:p>
            <a:pPr marL="0" indent="0">
              <a:buNone/>
            </a:pPr>
            <a:endParaRPr lang="lt-LT" sz="2000" i="1" dirty="0" smtClean="0">
              <a:solidFill>
                <a:schemeClr val="tx1">
                  <a:lumMod val="95000"/>
                  <a:lumOff val="5000"/>
                </a:schemeClr>
              </a:solidFill>
            </a:endParaRPr>
          </a:p>
          <a:p>
            <a:pPr marL="0" indent="0">
              <a:buNone/>
            </a:pPr>
            <a:r>
              <a:rPr lang="lt-LT" sz="2000" i="1" dirty="0" smtClean="0">
                <a:solidFill>
                  <a:schemeClr val="tx1">
                    <a:lumMod val="95000"/>
                    <a:lumOff val="5000"/>
                  </a:schemeClr>
                </a:solidFill>
              </a:rPr>
              <a:t>Šeštame punkte turi būti nurodyta banko depozitinės sąskaitos Nr.</a:t>
            </a: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17239"/>
            <a:ext cx="7397769" cy="289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4481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92" y="714365"/>
            <a:ext cx="8520881" cy="5629286"/>
          </a:xfrm>
        </p:spPr>
        <p:txBody>
          <a:bodyPr/>
          <a:lstStyle/>
          <a:p>
            <a:pPr>
              <a:buFontTx/>
              <a:buChar char="-"/>
            </a:pPr>
            <a:endParaRPr lang="lt-LT" sz="2000" dirty="0" smtClean="0">
              <a:solidFill>
                <a:schemeClr val="tx1">
                  <a:lumMod val="95000"/>
                  <a:lumOff val="5000"/>
                </a:schemeClr>
              </a:solidFill>
            </a:endParaRPr>
          </a:p>
          <a:p>
            <a:pPr>
              <a:buFontTx/>
              <a:buChar char="-"/>
            </a:pPr>
            <a:r>
              <a:rPr lang="lt-LT" sz="2000" dirty="0" smtClean="0">
                <a:solidFill>
                  <a:schemeClr val="tx1">
                    <a:lumMod val="95000"/>
                    <a:lumOff val="5000"/>
                  </a:schemeClr>
                </a:solidFill>
              </a:rPr>
              <a:t>Tinkamai užpildykite sąskaitas mokėjimo prašymuose.</a:t>
            </a:r>
          </a:p>
          <a:p>
            <a:pPr marL="0" indent="0">
              <a:buNone/>
            </a:pPr>
            <a:r>
              <a:rPr lang="lt-LT" sz="2000" dirty="0" smtClean="0">
                <a:solidFill>
                  <a:schemeClr val="tx1">
                    <a:lumMod val="95000"/>
                    <a:lumOff val="5000"/>
                  </a:schemeClr>
                </a:solidFill>
              </a:rPr>
              <a:t>Pvz. Prašyme statybos techninei priežiūrai apmokant išlaidas:</a:t>
            </a:r>
          </a:p>
          <a:p>
            <a:pPr marL="0" indent="0">
              <a:buNone/>
            </a:pPr>
            <a:endParaRPr lang="lt-LT" sz="2000" dirty="0" smtClean="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i="1" dirty="0" smtClean="0">
              <a:solidFill>
                <a:schemeClr val="tx1">
                  <a:lumMod val="95000"/>
                  <a:lumOff val="5000"/>
                </a:schemeClr>
              </a:solidFill>
            </a:endParaRPr>
          </a:p>
          <a:p>
            <a:pPr marL="0" indent="0">
              <a:buNone/>
            </a:pPr>
            <a:endParaRPr lang="lt-LT" sz="2000" i="1" dirty="0">
              <a:solidFill>
                <a:schemeClr val="tx1">
                  <a:lumMod val="95000"/>
                  <a:lumOff val="5000"/>
                </a:schemeClr>
              </a:solidFill>
            </a:endParaRPr>
          </a:p>
          <a:p>
            <a:pPr marL="0" indent="0">
              <a:buNone/>
            </a:pPr>
            <a:r>
              <a:rPr lang="lt-LT" sz="2000" i="1" dirty="0" smtClean="0">
                <a:solidFill>
                  <a:schemeClr val="tx1">
                    <a:lumMod val="95000"/>
                    <a:lumOff val="5000"/>
                  </a:schemeClr>
                </a:solidFill>
              </a:rPr>
              <a:t>Prašyme apmokėti nurodykite paslaugų teikėjo sąskaitos Nr.</a:t>
            </a: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844824"/>
            <a:ext cx="7378659" cy="2989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0145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92" y="714365"/>
            <a:ext cx="8520881" cy="5629286"/>
          </a:xfrm>
        </p:spPr>
        <p:txBody>
          <a:bodyPr/>
          <a:lstStyle/>
          <a:p>
            <a:pPr>
              <a:buFontTx/>
              <a:buChar char="-"/>
            </a:pPr>
            <a:endParaRPr lang="lt-LT" sz="2000" dirty="0" smtClean="0">
              <a:solidFill>
                <a:schemeClr val="tx1">
                  <a:lumMod val="95000"/>
                  <a:lumOff val="5000"/>
                </a:schemeClr>
              </a:solidFill>
            </a:endParaRPr>
          </a:p>
          <a:p>
            <a:pPr>
              <a:buFontTx/>
              <a:buChar char="-"/>
            </a:pPr>
            <a:r>
              <a:rPr lang="lt-LT" sz="2000" dirty="0" smtClean="0">
                <a:solidFill>
                  <a:schemeClr val="tx1">
                    <a:lumMod val="95000"/>
                    <a:lumOff val="5000"/>
                  </a:schemeClr>
                </a:solidFill>
              </a:rPr>
              <a:t>Tinkamai užpildykite informaciją apie savininkus, vykdančius ūkinę veiklą:</a:t>
            </a:r>
          </a:p>
          <a:p>
            <a:pPr marL="0" indent="0">
              <a:buNone/>
            </a:pPr>
            <a:endParaRPr lang="lt-LT" sz="2000" dirty="0" smtClean="0">
              <a:solidFill>
                <a:schemeClr val="tx1">
                  <a:lumMod val="95000"/>
                  <a:lumOff val="5000"/>
                </a:schemeClr>
              </a:solidFill>
            </a:endParaRPr>
          </a:p>
          <a:p>
            <a:pPr>
              <a:buFontTx/>
              <a:buChar char="-"/>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i="1" dirty="0" smtClean="0">
              <a:solidFill>
                <a:schemeClr val="tx1">
                  <a:lumMod val="95000"/>
                  <a:lumOff val="5000"/>
                </a:schemeClr>
              </a:solidFill>
            </a:endParaRPr>
          </a:p>
          <a:p>
            <a:pPr marL="0" indent="0">
              <a:buNone/>
            </a:pPr>
            <a:endParaRPr lang="lt-LT" sz="2000" i="1" dirty="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26" y="1916832"/>
            <a:ext cx="8072676" cy="2784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41868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92" y="714365"/>
            <a:ext cx="8520881" cy="5629286"/>
          </a:xfrm>
        </p:spPr>
        <p:txBody>
          <a:bodyPr/>
          <a:lstStyle/>
          <a:p>
            <a:pPr marL="0" indent="0">
              <a:buNone/>
            </a:pPr>
            <a:endParaRPr lang="lt-LT" sz="2000" dirty="0" smtClean="0"/>
          </a:p>
          <a:p>
            <a:pPr marL="0" indent="0">
              <a:buNone/>
            </a:pPr>
            <a:endParaRPr lang="lt-LT" sz="2000" dirty="0"/>
          </a:p>
          <a:p>
            <a:pPr marL="0" indent="0">
              <a:buNone/>
            </a:pPr>
            <a:endParaRPr lang="lt-LT" sz="2000" dirty="0" smtClean="0"/>
          </a:p>
          <a:p>
            <a:pPr marL="0" indent="0">
              <a:buNone/>
            </a:pPr>
            <a:r>
              <a:rPr lang="en-US" sz="2000" dirty="0"/>
              <a:t> </a:t>
            </a:r>
            <a:r>
              <a:rPr lang="en-US" sz="2000" dirty="0" err="1" smtClean="0"/>
              <a:t>Europos</a:t>
            </a:r>
            <a:r>
              <a:rPr lang="en-US" sz="2000" dirty="0" smtClean="0"/>
              <a:t> </a:t>
            </a:r>
            <a:r>
              <a:rPr lang="en-US" sz="2000" dirty="0" err="1"/>
              <a:t>Sąjungos</a:t>
            </a:r>
            <a:r>
              <a:rPr lang="en-US" sz="2000" dirty="0"/>
              <a:t> </a:t>
            </a:r>
            <a:r>
              <a:rPr lang="en-US" sz="2000" dirty="0" err="1"/>
              <a:t>Teisingumo</a:t>
            </a:r>
            <a:r>
              <a:rPr lang="en-US" sz="2000" dirty="0"/>
              <a:t> </a:t>
            </a:r>
            <a:r>
              <a:rPr lang="en-US" sz="2000" dirty="0" err="1"/>
              <a:t>Teismas</a:t>
            </a:r>
            <a:r>
              <a:rPr lang="en-US" sz="2000" dirty="0"/>
              <a:t> </a:t>
            </a:r>
            <a:r>
              <a:rPr lang="en-US" sz="2000" dirty="0" err="1"/>
              <a:t>nusprendė</a:t>
            </a:r>
            <a:r>
              <a:rPr lang="en-US" sz="2000" dirty="0"/>
              <a:t>, </a:t>
            </a:r>
            <a:r>
              <a:rPr lang="en-US" sz="2000" dirty="0" err="1"/>
              <a:t>kad</a:t>
            </a:r>
            <a:r>
              <a:rPr lang="en-US" sz="2000" dirty="0"/>
              <a:t> </a:t>
            </a:r>
            <a:r>
              <a:rPr lang="en-US" sz="2000" dirty="0" err="1"/>
              <a:t>visi</a:t>
            </a:r>
            <a:r>
              <a:rPr lang="en-US" sz="2000" dirty="0"/>
              <a:t> to </a:t>
            </a:r>
            <a:r>
              <a:rPr lang="en-US" sz="2000" dirty="0" err="1"/>
              <a:t>paties</a:t>
            </a:r>
            <a:r>
              <a:rPr lang="en-US" sz="2000" dirty="0"/>
              <a:t> </a:t>
            </a:r>
            <a:r>
              <a:rPr lang="en-US" sz="2000" dirty="0" err="1"/>
              <a:t>subjekto</a:t>
            </a:r>
            <a:r>
              <a:rPr lang="en-US" sz="2000" dirty="0"/>
              <a:t> (</a:t>
            </a:r>
            <a:r>
              <a:rPr lang="en-US" sz="2000" dirty="0" err="1"/>
              <a:t>teisiškai</a:t>
            </a:r>
            <a:r>
              <a:rPr lang="en-US" sz="2000" dirty="0"/>
              <a:t> </a:t>
            </a:r>
            <a:r>
              <a:rPr lang="en-US" sz="2000" dirty="0" err="1"/>
              <a:t>ar</a:t>
            </a:r>
            <a:r>
              <a:rPr lang="en-US" sz="2000" dirty="0"/>
              <a:t> </a:t>
            </a:r>
            <a:r>
              <a:rPr lang="en-US" sz="2000" i="1" dirty="0"/>
              <a:t>de facto</a:t>
            </a:r>
            <a:r>
              <a:rPr lang="en-US" sz="2000" dirty="0"/>
              <a:t>) </a:t>
            </a:r>
            <a:r>
              <a:rPr lang="en-US" sz="2000" dirty="0" err="1"/>
              <a:t>kontroliuojami</a:t>
            </a:r>
            <a:r>
              <a:rPr lang="en-US" sz="2000" dirty="0"/>
              <a:t> </a:t>
            </a:r>
            <a:r>
              <a:rPr lang="en-US" sz="2000" dirty="0" err="1"/>
              <a:t>subjektai</a:t>
            </a:r>
            <a:r>
              <a:rPr lang="en-US" sz="2000" dirty="0"/>
              <a:t> </a:t>
            </a:r>
            <a:r>
              <a:rPr lang="en-US" sz="2000" dirty="0" err="1"/>
              <a:t>turėtų</a:t>
            </a:r>
            <a:r>
              <a:rPr lang="en-US" sz="2000" dirty="0"/>
              <a:t> </a:t>
            </a:r>
            <a:r>
              <a:rPr lang="en-US" sz="2000" dirty="0" err="1"/>
              <a:t>būti</a:t>
            </a:r>
            <a:r>
              <a:rPr lang="en-US" sz="2000" dirty="0"/>
              <a:t> </a:t>
            </a:r>
            <a:r>
              <a:rPr lang="en-US" sz="2000" dirty="0" err="1"/>
              <a:t>laikomi</a:t>
            </a:r>
            <a:r>
              <a:rPr lang="en-US" sz="2000" dirty="0"/>
              <a:t> </a:t>
            </a:r>
            <a:r>
              <a:rPr lang="en-US" sz="2000" b="1" dirty="0" err="1"/>
              <a:t>viena</a:t>
            </a:r>
            <a:r>
              <a:rPr lang="en-US" sz="2000" b="1" dirty="0"/>
              <a:t> </a:t>
            </a:r>
            <a:r>
              <a:rPr lang="en-US" sz="2000" b="1" dirty="0" err="1"/>
              <a:t>įmone</a:t>
            </a:r>
            <a:r>
              <a:rPr lang="en-US" sz="2000" dirty="0"/>
              <a:t>. </a:t>
            </a:r>
            <a:endParaRPr lang="lt-LT" sz="2000" dirty="0" smtClean="0"/>
          </a:p>
          <a:p>
            <a:pPr marL="0" indent="0">
              <a:buNone/>
            </a:pPr>
            <a:endParaRPr lang="lt-LT" sz="2000" dirty="0" smtClean="0"/>
          </a:p>
          <a:p>
            <a:pPr marL="0" indent="0">
              <a:buNone/>
            </a:pPr>
            <a:endParaRPr lang="lt-LT" sz="2000" dirty="0"/>
          </a:p>
          <a:p>
            <a:r>
              <a:rPr lang="lt-LT" sz="2000" dirty="0"/>
              <a:t>N</a:t>
            </a:r>
            <a:r>
              <a:rPr lang="en-US" sz="2000" dirty="0" err="1"/>
              <a:t>uo</a:t>
            </a:r>
            <a:r>
              <a:rPr lang="lt-LT" sz="2000" dirty="0"/>
              <a:t> </a:t>
            </a:r>
            <a:r>
              <a:rPr lang="lt-LT" sz="2000" dirty="0" smtClean="0"/>
              <a:t>2014 </a:t>
            </a:r>
            <a:r>
              <a:rPr lang="lt-LT" sz="2000" dirty="0"/>
              <a:t>m.</a:t>
            </a:r>
            <a:r>
              <a:rPr lang="en-US" sz="2000" dirty="0"/>
              <a:t> </a:t>
            </a:r>
            <a:r>
              <a:rPr lang="en-US" sz="2000" dirty="0" err="1"/>
              <a:t>liepos</a:t>
            </a:r>
            <a:r>
              <a:rPr lang="en-US" sz="2000" dirty="0"/>
              <a:t> 1 d. </a:t>
            </a:r>
            <a:r>
              <a:rPr lang="en-US" sz="2000" dirty="0" err="1"/>
              <a:t>tikrinant</a:t>
            </a:r>
            <a:r>
              <a:rPr lang="en-US" sz="2000" dirty="0"/>
              <a:t> de </a:t>
            </a:r>
            <a:r>
              <a:rPr lang="en-US" sz="2000" dirty="0" err="1"/>
              <a:t>minimis</a:t>
            </a:r>
            <a:r>
              <a:rPr lang="en-US" sz="2000" dirty="0"/>
              <a:t> </a:t>
            </a:r>
            <a:r>
              <a:rPr lang="en-US" sz="2000" dirty="0" err="1"/>
              <a:t>pagalbą</a:t>
            </a:r>
            <a:r>
              <a:rPr lang="en-US" sz="2000" dirty="0"/>
              <a:t> </a:t>
            </a:r>
            <a:r>
              <a:rPr lang="en-US" sz="2000" dirty="0" err="1"/>
              <a:t>reikia</a:t>
            </a:r>
            <a:r>
              <a:rPr lang="en-US" sz="2000" dirty="0"/>
              <a:t> </a:t>
            </a:r>
            <a:r>
              <a:rPr lang="en-US" sz="2000" dirty="0" err="1"/>
              <a:t>tikrinti</a:t>
            </a:r>
            <a:r>
              <a:rPr lang="en-US" sz="2000" dirty="0"/>
              <a:t> </a:t>
            </a:r>
            <a:r>
              <a:rPr lang="en-US" sz="2000" dirty="0" err="1"/>
              <a:t>ir</a:t>
            </a:r>
            <a:r>
              <a:rPr lang="en-US" sz="2000" dirty="0"/>
              <a:t> </a:t>
            </a:r>
            <a:r>
              <a:rPr lang="en-US" sz="2000" dirty="0" err="1"/>
              <a:t>susijusias</a:t>
            </a:r>
            <a:r>
              <a:rPr lang="en-US" sz="2000" dirty="0"/>
              <a:t> </a:t>
            </a:r>
            <a:r>
              <a:rPr lang="en-US" sz="2000" dirty="0" err="1"/>
              <a:t>įmones</a:t>
            </a:r>
            <a:r>
              <a:rPr lang="en-US" sz="2000" dirty="0"/>
              <a:t>.</a:t>
            </a:r>
            <a:endParaRPr lang="lt-LT" sz="2000" dirty="0"/>
          </a:p>
          <a:p>
            <a:pPr marL="0" indent="0">
              <a:buNone/>
            </a:pPr>
            <a:endParaRPr lang="lt-LT" sz="2000" u="sng" dirty="0">
              <a:hlinkClick r:id="rId2"/>
            </a:endParaRPr>
          </a:p>
          <a:p>
            <a:pPr marL="0" indent="0">
              <a:buNone/>
            </a:pPr>
            <a:endParaRPr lang="lt-LT" sz="2000" u="sng" dirty="0" smtClean="0">
              <a:hlinkClick r:id="rId2"/>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i="1" dirty="0" smtClean="0">
              <a:solidFill>
                <a:schemeClr val="tx1">
                  <a:lumMod val="95000"/>
                  <a:lumOff val="5000"/>
                </a:schemeClr>
              </a:solidFill>
            </a:endParaRPr>
          </a:p>
          <a:p>
            <a:pPr marL="0" indent="0">
              <a:buNone/>
            </a:pPr>
            <a:endParaRPr lang="lt-LT" sz="2000" i="1" dirty="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spTree>
    <p:extLst>
      <p:ext uri="{BB962C8B-B14F-4D97-AF65-F5344CB8AC3E}">
        <p14:creationId xmlns:p14="http://schemas.microsoft.com/office/powerpoint/2010/main" val="27020988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92" y="714365"/>
            <a:ext cx="8520881" cy="5629286"/>
          </a:xfrm>
        </p:spPr>
        <p:txBody>
          <a:bodyPr/>
          <a:lstStyle/>
          <a:p>
            <a:pPr marL="0" indent="0">
              <a:buNone/>
            </a:pPr>
            <a:r>
              <a:rPr lang="en-US" sz="2000" dirty="0"/>
              <a:t> </a:t>
            </a:r>
            <a:endParaRPr lang="lt-LT" sz="2000" smtClean="0"/>
          </a:p>
          <a:p>
            <a:pPr marL="0" indent="0">
              <a:buNone/>
            </a:pPr>
            <a:r>
              <a:rPr lang="en-US" sz="2000" b="1" smtClean="0"/>
              <a:t>„</a:t>
            </a:r>
            <a:r>
              <a:rPr lang="en-US" sz="2000" b="1" dirty="0" err="1"/>
              <a:t>Vienos</a:t>
            </a:r>
            <a:r>
              <a:rPr lang="en-US" sz="2000" b="1" dirty="0"/>
              <a:t> </a:t>
            </a:r>
            <a:r>
              <a:rPr lang="en-US" sz="2000" b="1" dirty="0" err="1"/>
              <a:t>įmonės</a:t>
            </a:r>
            <a:r>
              <a:rPr lang="en-US" sz="2000" b="1" dirty="0"/>
              <a:t>“ </a:t>
            </a:r>
            <a:r>
              <a:rPr lang="en-US" sz="2000" dirty="0" err="1"/>
              <a:t>apibrėžtis</a:t>
            </a:r>
            <a:r>
              <a:rPr lang="en-US" sz="2000" dirty="0"/>
              <a:t>: </a:t>
            </a:r>
            <a:endParaRPr lang="lt-LT" sz="2000" dirty="0"/>
          </a:p>
          <a:p>
            <a:r>
              <a:rPr lang="en-US" sz="2000" dirty="0" smtClean="0"/>
              <a:t> </a:t>
            </a:r>
            <a:r>
              <a:rPr lang="en-US" sz="2000" dirty="0" err="1"/>
              <a:t>viena</a:t>
            </a:r>
            <a:r>
              <a:rPr lang="en-US" sz="2000" dirty="0"/>
              <a:t> </a:t>
            </a:r>
            <a:r>
              <a:rPr lang="en-US" sz="2000" dirty="0" err="1"/>
              <a:t>įmonė</a:t>
            </a:r>
            <a:r>
              <a:rPr lang="en-US" sz="2000" dirty="0"/>
              <a:t> </a:t>
            </a:r>
            <a:r>
              <a:rPr lang="en-US" sz="2000" u="sng" dirty="0" err="1"/>
              <a:t>turi</a:t>
            </a:r>
            <a:r>
              <a:rPr lang="en-US" sz="2000" u="sng" dirty="0"/>
              <a:t> </a:t>
            </a:r>
            <a:r>
              <a:rPr lang="en-US" sz="2000" u="sng" dirty="0" err="1"/>
              <a:t>kitos</a:t>
            </a:r>
            <a:r>
              <a:rPr lang="en-US" sz="2000" u="sng" dirty="0"/>
              <a:t> </a:t>
            </a:r>
            <a:r>
              <a:rPr lang="en-US" sz="2000" u="sng" dirty="0" err="1"/>
              <a:t>įmonės</a:t>
            </a:r>
            <a:r>
              <a:rPr lang="en-US" sz="2000" u="sng" dirty="0"/>
              <a:t> </a:t>
            </a:r>
            <a:r>
              <a:rPr lang="en-US" sz="2000" u="sng" dirty="0" err="1"/>
              <a:t>akcininkų</a:t>
            </a:r>
            <a:r>
              <a:rPr lang="en-US" sz="2000" u="sng" dirty="0"/>
              <a:t> </a:t>
            </a:r>
            <a:r>
              <a:rPr lang="en-US" sz="2000" u="sng" dirty="0" err="1"/>
              <a:t>arba</a:t>
            </a:r>
            <a:r>
              <a:rPr lang="en-US" sz="2000" u="sng" dirty="0"/>
              <a:t> </a:t>
            </a:r>
            <a:r>
              <a:rPr lang="en-US" sz="2000" u="sng" dirty="0" err="1"/>
              <a:t>narių</a:t>
            </a:r>
            <a:r>
              <a:rPr lang="en-US" sz="2000" u="sng" dirty="0"/>
              <a:t> </a:t>
            </a:r>
            <a:r>
              <a:rPr lang="en-US" sz="2000" u="sng" dirty="0" err="1"/>
              <a:t>balsų</a:t>
            </a:r>
            <a:r>
              <a:rPr lang="en-US" sz="2000" u="sng" dirty="0"/>
              <a:t> </a:t>
            </a:r>
            <a:r>
              <a:rPr lang="en-US" sz="2000" u="sng" dirty="0" err="1"/>
              <a:t>daugumą</a:t>
            </a:r>
            <a:r>
              <a:rPr lang="en-US" sz="2000" dirty="0"/>
              <a:t>;</a:t>
            </a:r>
            <a:endParaRPr lang="lt-LT" sz="2000" dirty="0"/>
          </a:p>
          <a:p>
            <a:r>
              <a:rPr lang="en-US" sz="2000" dirty="0" err="1" smtClean="0"/>
              <a:t>viena</a:t>
            </a:r>
            <a:r>
              <a:rPr lang="en-US" sz="2000" dirty="0" smtClean="0"/>
              <a:t> </a:t>
            </a:r>
            <a:r>
              <a:rPr lang="en-US" sz="2000" dirty="0" err="1"/>
              <a:t>įmonė</a:t>
            </a:r>
            <a:r>
              <a:rPr lang="en-US" sz="2000" dirty="0"/>
              <a:t> </a:t>
            </a:r>
            <a:r>
              <a:rPr lang="en-US" sz="2000" u="sng" dirty="0" err="1"/>
              <a:t>turi</a:t>
            </a:r>
            <a:r>
              <a:rPr lang="en-US" sz="2000" u="sng" dirty="0"/>
              <a:t> </a:t>
            </a:r>
            <a:r>
              <a:rPr lang="en-US" sz="2000" u="sng" dirty="0" err="1"/>
              <a:t>teisę</a:t>
            </a:r>
            <a:r>
              <a:rPr lang="en-US" sz="2000" u="sng" dirty="0"/>
              <a:t> </a:t>
            </a:r>
            <a:r>
              <a:rPr lang="en-US" sz="2000" u="sng" dirty="0" err="1"/>
              <a:t>paskirti</a:t>
            </a:r>
            <a:r>
              <a:rPr lang="en-US" sz="2000" u="sng" dirty="0"/>
              <a:t> </a:t>
            </a:r>
            <a:r>
              <a:rPr lang="en-US" sz="2000" u="sng" dirty="0" err="1"/>
              <a:t>arba</a:t>
            </a:r>
            <a:r>
              <a:rPr lang="en-US" sz="2000" u="sng" dirty="0"/>
              <a:t> </a:t>
            </a:r>
            <a:r>
              <a:rPr lang="en-US" sz="2000" u="sng" dirty="0" err="1"/>
              <a:t>atleisti</a:t>
            </a:r>
            <a:r>
              <a:rPr lang="en-US" sz="2000" u="sng" dirty="0"/>
              <a:t> </a:t>
            </a:r>
            <a:r>
              <a:rPr lang="en-US" sz="2000" u="sng" dirty="0" err="1"/>
              <a:t>daugumą</a:t>
            </a:r>
            <a:r>
              <a:rPr lang="en-US" sz="2000" u="sng" dirty="0"/>
              <a:t> </a:t>
            </a:r>
            <a:r>
              <a:rPr lang="en-US" sz="2000" u="sng" dirty="0" err="1"/>
              <a:t>kitos</a:t>
            </a:r>
            <a:r>
              <a:rPr lang="en-US" sz="2000" u="sng" dirty="0"/>
              <a:t> </a:t>
            </a:r>
            <a:r>
              <a:rPr lang="en-US" sz="2000" u="sng" dirty="0" err="1"/>
              <a:t>įmonės</a:t>
            </a:r>
            <a:r>
              <a:rPr lang="en-US" sz="2000" u="sng" dirty="0"/>
              <a:t> </a:t>
            </a:r>
            <a:r>
              <a:rPr lang="en-US" sz="2000" dirty="0" err="1"/>
              <a:t>administracijos</a:t>
            </a:r>
            <a:r>
              <a:rPr lang="en-US" sz="2000" dirty="0"/>
              <a:t>, </a:t>
            </a:r>
            <a:r>
              <a:rPr lang="en-US" sz="2000" dirty="0" err="1"/>
              <a:t>valdymo</a:t>
            </a:r>
            <a:r>
              <a:rPr lang="en-US" sz="2000" dirty="0"/>
              <a:t> </a:t>
            </a:r>
            <a:r>
              <a:rPr lang="en-US" sz="2000" dirty="0" err="1"/>
              <a:t>arba</a:t>
            </a:r>
            <a:r>
              <a:rPr lang="en-US" sz="2000" dirty="0"/>
              <a:t> </a:t>
            </a:r>
            <a:r>
              <a:rPr lang="en-US" sz="2000" dirty="0" err="1"/>
              <a:t>priežiūros</a:t>
            </a:r>
            <a:r>
              <a:rPr lang="en-US" sz="2000" dirty="0"/>
              <a:t> </a:t>
            </a:r>
            <a:r>
              <a:rPr lang="en-US" sz="2000" dirty="0" err="1"/>
              <a:t>organo</a:t>
            </a:r>
            <a:r>
              <a:rPr lang="en-US" sz="2000" dirty="0"/>
              <a:t> </a:t>
            </a:r>
            <a:r>
              <a:rPr lang="en-US" sz="2000" dirty="0" err="1"/>
              <a:t>narių</a:t>
            </a:r>
            <a:r>
              <a:rPr lang="en-US" sz="2000" dirty="0"/>
              <a:t>;</a:t>
            </a:r>
            <a:endParaRPr lang="lt-LT" sz="2000" dirty="0"/>
          </a:p>
          <a:p>
            <a:r>
              <a:rPr lang="en-US" sz="2000" dirty="0" err="1" smtClean="0"/>
              <a:t>pagal</a:t>
            </a:r>
            <a:r>
              <a:rPr lang="en-US" sz="2000" dirty="0" smtClean="0"/>
              <a:t> </a:t>
            </a:r>
            <a:r>
              <a:rPr lang="en-US" sz="2000" dirty="0" err="1"/>
              <a:t>sutartį</a:t>
            </a:r>
            <a:r>
              <a:rPr lang="en-US" sz="2000" dirty="0"/>
              <a:t> </a:t>
            </a:r>
            <a:r>
              <a:rPr lang="en-US" sz="2000" dirty="0" err="1"/>
              <a:t>arba</a:t>
            </a:r>
            <a:r>
              <a:rPr lang="en-US" sz="2000" dirty="0"/>
              <a:t> </a:t>
            </a:r>
            <a:r>
              <a:rPr lang="en-US" sz="2000" dirty="0" err="1"/>
              <a:t>vadovaujantis</a:t>
            </a:r>
            <a:r>
              <a:rPr lang="en-US" sz="2000" dirty="0"/>
              <a:t> </a:t>
            </a:r>
            <a:r>
              <a:rPr lang="en-US" sz="2000" dirty="0" err="1"/>
              <a:t>steigimo</a:t>
            </a:r>
            <a:r>
              <a:rPr lang="en-US" sz="2000" dirty="0"/>
              <a:t> </a:t>
            </a:r>
            <a:r>
              <a:rPr lang="en-US" sz="2000" dirty="0" err="1"/>
              <a:t>sutarties</a:t>
            </a:r>
            <a:r>
              <a:rPr lang="en-US" sz="2000" dirty="0"/>
              <a:t> </a:t>
            </a:r>
            <a:r>
              <a:rPr lang="en-US" sz="2000" dirty="0" err="1"/>
              <a:t>ar</a:t>
            </a:r>
            <a:r>
              <a:rPr lang="en-US" sz="2000" dirty="0"/>
              <a:t> </a:t>
            </a:r>
            <a:r>
              <a:rPr lang="en-US" sz="2000" dirty="0" err="1"/>
              <a:t>įstatų</a:t>
            </a:r>
            <a:r>
              <a:rPr lang="en-US" sz="2000" dirty="0"/>
              <a:t> </a:t>
            </a:r>
            <a:r>
              <a:rPr lang="en-US" sz="2000" dirty="0" err="1"/>
              <a:t>nuostata</a:t>
            </a:r>
            <a:r>
              <a:rPr lang="en-US" sz="2000" dirty="0"/>
              <a:t> </a:t>
            </a:r>
            <a:r>
              <a:rPr lang="en-US" sz="2000" u="sng" dirty="0" err="1"/>
              <a:t>vienai</a:t>
            </a:r>
            <a:r>
              <a:rPr lang="en-US" sz="2000" u="sng" dirty="0"/>
              <a:t> </a:t>
            </a:r>
            <a:r>
              <a:rPr lang="en-US" sz="2000" u="sng" dirty="0" err="1"/>
              <a:t>įmonei</a:t>
            </a:r>
            <a:r>
              <a:rPr lang="en-US" sz="2000" u="sng" dirty="0"/>
              <a:t> </a:t>
            </a:r>
            <a:r>
              <a:rPr lang="en-US" sz="2000" u="sng" dirty="0" err="1"/>
              <a:t>suteikiama</a:t>
            </a:r>
            <a:r>
              <a:rPr lang="en-US" sz="2000" u="sng" dirty="0"/>
              <a:t> </a:t>
            </a:r>
            <a:r>
              <a:rPr lang="en-US" sz="2000" u="sng" dirty="0" err="1"/>
              <a:t>teisė</a:t>
            </a:r>
            <a:r>
              <a:rPr lang="en-US" sz="2000" u="sng" dirty="0"/>
              <a:t> </a:t>
            </a:r>
            <a:r>
              <a:rPr lang="en-US" sz="2000" u="sng" dirty="0" err="1"/>
              <a:t>daryti</a:t>
            </a:r>
            <a:r>
              <a:rPr lang="en-US" sz="2000" u="sng" dirty="0"/>
              <a:t> </a:t>
            </a:r>
            <a:r>
              <a:rPr lang="en-US" sz="2000" u="sng" dirty="0" err="1"/>
              <a:t>kitai</a:t>
            </a:r>
            <a:r>
              <a:rPr lang="en-US" sz="2000" u="sng" dirty="0"/>
              <a:t> </a:t>
            </a:r>
            <a:r>
              <a:rPr lang="en-US" sz="2000" u="sng" dirty="0" err="1"/>
              <a:t>įmonei</a:t>
            </a:r>
            <a:r>
              <a:rPr lang="en-US" sz="2000" u="sng" dirty="0"/>
              <a:t> </a:t>
            </a:r>
            <a:r>
              <a:rPr lang="en-US" sz="2000" u="sng" dirty="0" err="1"/>
              <a:t>lemiamą</a:t>
            </a:r>
            <a:r>
              <a:rPr lang="en-US" sz="2000" u="sng" dirty="0"/>
              <a:t> </a:t>
            </a:r>
            <a:r>
              <a:rPr lang="en-US" sz="2000" u="sng" dirty="0" err="1"/>
              <a:t>įtaką</a:t>
            </a:r>
            <a:r>
              <a:rPr lang="en-US" sz="2000" dirty="0"/>
              <a:t>;</a:t>
            </a:r>
            <a:endParaRPr lang="lt-LT" sz="2000" dirty="0"/>
          </a:p>
          <a:p>
            <a:r>
              <a:rPr lang="en-US" sz="2000" dirty="0" err="1" smtClean="0"/>
              <a:t>viena</a:t>
            </a:r>
            <a:r>
              <a:rPr lang="en-US" sz="2000" dirty="0" smtClean="0"/>
              <a:t> </a:t>
            </a:r>
            <a:r>
              <a:rPr lang="en-US" sz="2000" dirty="0" err="1"/>
              <a:t>įmonė</a:t>
            </a:r>
            <a:r>
              <a:rPr lang="en-US" sz="2000" dirty="0"/>
              <a:t>, </a:t>
            </a:r>
            <a:r>
              <a:rPr lang="en-US" sz="2000" dirty="0" err="1"/>
              <a:t>būdama</a:t>
            </a:r>
            <a:r>
              <a:rPr lang="en-US" sz="2000" dirty="0"/>
              <a:t> </a:t>
            </a:r>
            <a:r>
              <a:rPr lang="en-US" sz="2000" dirty="0" err="1"/>
              <a:t>kitos</a:t>
            </a:r>
            <a:r>
              <a:rPr lang="en-US" sz="2000" dirty="0"/>
              <a:t> </a:t>
            </a:r>
            <a:r>
              <a:rPr lang="en-US" sz="2000" dirty="0" err="1"/>
              <a:t>įmonės</a:t>
            </a:r>
            <a:r>
              <a:rPr lang="en-US" sz="2000" dirty="0"/>
              <a:t> </a:t>
            </a:r>
            <a:r>
              <a:rPr lang="en-US" sz="2000" dirty="0" err="1"/>
              <a:t>akcininkė</a:t>
            </a:r>
            <a:r>
              <a:rPr lang="en-US" sz="2000" dirty="0"/>
              <a:t> </a:t>
            </a:r>
            <a:r>
              <a:rPr lang="en-US" sz="2000" dirty="0" err="1"/>
              <a:t>arba</a:t>
            </a:r>
            <a:r>
              <a:rPr lang="en-US" sz="2000" dirty="0"/>
              <a:t> </a:t>
            </a:r>
            <a:r>
              <a:rPr lang="en-US" sz="2000" dirty="0" err="1"/>
              <a:t>narė</a:t>
            </a:r>
            <a:r>
              <a:rPr lang="en-US" sz="2000" dirty="0"/>
              <a:t>, </a:t>
            </a:r>
            <a:r>
              <a:rPr lang="en-US" sz="2000" u="sng" dirty="0" err="1"/>
              <a:t>vadovaudamasi</a:t>
            </a:r>
            <a:r>
              <a:rPr lang="en-US" sz="2000" u="sng" dirty="0"/>
              <a:t> </a:t>
            </a:r>
            <a:r>
              <a:rPr lang="en-US" sz="2000" u="sng" dirty="0" err="1"/>
              <a:t>su</a:t>
            </a:r>
            <a:r>
              <a:rPr lang="en-US" sz="2000" u="sng" dirty="0"/>
              <a:t> </a:t>
            </a:r>
            <a:r>
              <a:rPr lang="en-US" sz="2000" u="sng" dirty="0" err="1"/>
              <a:t>tos</a:t>
            </a:r>
            <a:r>
              <a:rPr lang="en-US" sz="2000" u="sng" dirty="0"/>
              <a:t> </a:t>
            </a:r>
            <a:r>
              <a:rPr lang="en-US" sz="2000" u="sng" dirty="0" err="1"/>
              <a:t>įmonės</a:t>
            </a:r>
            <a:r>
              <a:rPr lang="en-US" sz="2000" u="sng" dirty="0"/>
              <a:t> </a:t>
            </a:r>
            <a:r>
              <a:rPr lang="en-US" sz="2000" u="sng" dirty="0" err="1"/>
              <a:t>kitais</a:t>
            </a:r>
            <a:r>
              <a:rPr lang="en-US" sz="2000" u="sng" dirty="0"/>
              <a:t> </a:t>
            </a:r>
            <a:r>
              <a:rPr lang="en-US" sz="2000" u="sng" dirty="0" err="1"/>
              <a:t>akcininkais</a:t>
            </a:r>
            <a:r>
              <a:rPr lang="en-US" sz="2000" u="sng" dirty="0"/>
              <a:t> </a:t>
            </a:r>
            <a:r>
              <a:rPr lang="en-US" sz="2000" u="sng" dirty="0" err="1"/>
              <a:t>ar</a:t>
            </a:r>
            <a:r>
              <a:rPr lang="en-US" sz="2000" u="sng" dirty="0"/>
              <a:t> </a:t>
            </a:r>
            <a:r>
              <a:rPr lang="en-US" sz="2000" u="sng" dirty="0" err="1"/>
              <a:t>nariais</a:t>
            </a:r>
            <a:r>
              <a:rPr lang="en-US" sz="2000" u="sng" dirty="0"/>
              <a:t> </a:t>
            </a:r>
            <a:r>
              <a:rPr lang="en-US" sz="2000" u="sng" dirty="0" err="1"/>
              <a:t>sudaryta</a:t>
            </a:r>
            <a:r>
              <a:rPr lang="en-US" sz="2000" u="sng" dirty="0"/>
              <a:t> </a:t>
            </a:r>
            <a:r>
              <a:rPr lang="en-US" sz="2000" u="sng" dirty="0" err="1"/>
              <a:t>sutartimi</a:t>
            </a:r>
            <a:r>
              <a:rPr lang="en-US" sz="2000" u="sng" dirty="0"/>
              <a:t>, </a:t>
            </a:r>
            <a:r>
              <a:rPr lang="en-US" sz="2000" u="sng" dirty="0" err="1"/>
              <a:t>viena</a:t>
            </a:r>
            <a:r>
              <a:rPr lang="en-US" sz="2000" u="sng" dirty="0"/>
              <a:t> </a:t>
            </a:r>
            <a:r>
              <a:rPr lang="en-US" sz="2000" u="sng" dirty="0" err="1"/>
              <a:t>kontroliuoja</a:t>
            </a:r>
            <a:r>
              <a:rPr lang="en-US" sz="2000" u="sng" dirty="0"/>
              <a:t> </a:t>
            </a:r>
            <a:r>
              <a:rPr lang="en-US" sz="2000" u="sng" dirty="0" err="1"/>
              <a:t>tos</a:t>
            </a:r>
            <a:r>
              <a:rPr lang="en-US" sz="2000" u="sng" dirty="0"/>
              <a:t> </a:t>
            </a:r>
            <a:r>
              <a:rPr lang="en-US" sz="2000" u="sng" dirty="0" err="1"/>
              <a:t>kitos</a:t>
            </a:r>
            <a:r>
              <a:rPr lang="en-US" sz="2000" u="sng" dirty="0"/>
              <a:t> </a:t>
            </a:r>
            <a:r>
              <a:rPr lang="en-US" sz="2000" u="sng" dirty="0" err="1"/>
              <a:t>įmonės</a:t>
            </a:r>
            <a:r>
              <a:rPr lang="en-US" sz="2000" u="sng" dirty="0"/>
              <a:t> </a:t>
            </a:r>
            <a:r>
              <a:rPr lang="en-US" sz="2000" u="sng" dirty="0" err="1"/>
              <a:t>akcininkų</a:t>
            </a:r>
            <a:r>
              <a:rPr lang="en-US" sz="2000" u="sng" dirty="0"/>
              <a:t> </a:t>
            </a:r>
            <a:r>
              <a:rPr lang="en-US" sz="2000" u="sng" dirty="0" err="1"/>
              <a:t>arba</a:t>
            </a:r>
            <a:r>
              <a:rPr lang="en-US" sz="2000" u="sng" dirty="0"/>
              <a:t> </a:t>
            </a:r>
            <a:r>
              <a:rPr lang="en-US" sz="2000" u="sng" dirty="0" err="1"/>
              <a:t>narių</a:t>
            </a:r>
            <a:r>
              <a:rPr lang="en-US" sz="2000" u="sng" dirty="0"/>
              <a:t> </a:t>
            </a:r>
            <a:r>
              <a:rPr lang="en-US" sz="2000" u="sng" dirty="0" err="1"/>
              <a:t>balsavimo</a:t>
            </a:r>
            <a:r>
              <a:rPr lang="en-US" sz="2000" u="sng" dirty="0"/>
              <a:t> </a:t>
            </a:r>
            <a:r>
              <a:rPr lang="en-US" sz="2000" u="sng" dirty="0" err="1"/>
              <a:t>teisių</a:t>
            </a:r>
            <a:r>
              <a:rPr lang="en-US" sz="2000" u="sng" dirty="0"/>
              <a:t> </a:t>
            </a:r>
            <a:r>
              <a:rPr lang="en-US" sz="2000" u="sng" dirty="0" err="1"/>
              <a:t>daugumą</a:t>
            </a:r>
            <a:r>
              <a:rPr lang="en-US" sz="2000" dirty="0" smtClean="0"/>
              <a:t>.</a:t>
            </a:r>
            <a:endParaRPr lang="lt-LT" sz="2000" dirty="0" smtClean="0"/>
          </a:p>
          <a:p>
            <a:endParaRPr lang="lt-LT" sz="2000" dirty="0"/>
          </a:p>
          <a:p>
            <a:endParaRPr lang="lt-LT" sz="2000" dirty="0"/>
          </a:p>
          <a:p>
            <a:pPr marL="0" indent="0">
              <a:buNone/>
            </a:pPr>
            <a:r>
              <a:rPr lang="lt-LT" sz="2000" dirty="0" smtClean="0"/>
              <a:t>Minėtos </a:t>
            </a:r>
            <a:r>
              <a:rPr lang="lt-LT" sz="2000" dirty="0"/>
              <a:t>į</a:t>
            </a:r>
            <a:r>
              <a:rPr lang="en-US" sz="2000" dirty="0" err="1" smtClean="0"/>
              <a:t>monės</a:t>
            </a:r>
            <a:r>
              <a:rPr lang="en-US" sz="2000" dirty="0"/>
              <a:t>, </a:t>
            </a:r>
            <a:r>
              <a:rPr lang="en-US" sz="2000" dirty="0" err="1"/>
              <a:t>kurios</a:t>
            </a:r>
            <a:r>
              <a:rPr lang="en-US" sz="2000" dirty="0"/>
              <a:t> </a:t>
            </a:r>
            <a:r>
              <a:rPr lang="en-US" sz="2000" dirty="0" err="1" smtClean="0"/>
              <a:t>nurodytais</a:t>
            </a:r>
            <a:r>
              <a:rPr lang="en-US" sz="2000" dirty="0" smtClean="0"/>
              <a:t> </a:t>
            </a:r>
            <a:r>
              <a:rPr lang="en-US" sz="2000" dirty="0" err="1"/>
              <a:t>santykiais</a:t>
            </a:r>
            <a:r>
              <a:rPr lang="en-US" sz="2000" dirty="0"/>
              <a:t> </a:t>
            </a:r>
            <a:r>
              <a:rPr lang="en-US" sz="2000" dirty="0" err="1"/>
              <a:t>yra</a:t>
            </a:r>
            <a:r>
              <a:rPr lang="en-US" sz="2000" dirty="0"/>
              <a:t> </a:t>
            </a:r>
            <a:r>
              <a:rPr lang="en-US" sz="2000" dirty="0" err="1"/>
              <a:t>susijusios</a:t>
            </a:r>
            <a:r>
              <a:rPr lang="en-US" sz="2000" dirty="0"/>
              <a:t> per </a:t>
            </a:r>
            <a:r>
              <a:rPr lang="en-US" sz="2000" dirty="0" err="1"/>
              <a:t>vieną</a:t>
            </a:r>
            <a:r>
              <a:rPr lang="en-US" sz="2000" dirty="0"/>
              <a:t> </a:t>
            </a:r>
            <a:r>
              <a:rPr lang="en-US" sz="2000" dirty="0" err="1"/>
              <a:t>ar</a:t>
            </a:r>
            <a:r>
              <a:rPr lang="en-US" sz="2000" dirty="0"/>
              <a:t> </a:t>
            </a:r>
            <a:r>
              <a:rPr lang="en-US" sz="2000" dirty="0" err="1"/>
              <a:t>daugiau</a:t>
            </a:r>
            <a:r>
              <a:rPr lang="en-US" sz="2000" dirty="0"/>
              <a:t> </a:t>
            </a:r>
            <a:r>
              <a:rPr lang="en-US" sz="2000" dirty="0" err="1"/>
              <a:t>kitų</a:t>
            </a:r>
            <a:r>
              <a:rPr lang="en-US" sz="2000" dirty="0"/>
              <a:t> </a:t>
            </a:r>
            <a:r>
              <a:rPr lang="en-US" sz="2000" dirty="0" err="1"/>
              <a:t>įmonių</a:t>
            </a:r>
            <a:r>
              <a:rPr lang="en-US" sz="2000" dirty="0"/>
              <a:t>, </a:t>
            </a:r>
            <a:r>
              <a:rPr lang="en-US" sz="2000" dirty="0" err="1"/>
              <a:t>taip</a:t>
            </a:r>
            <a:r>
              <a:rPr lang="en-US" sz="2000" dirty="0"/>
              <a:t> pat </a:t>
            </a:r>
            <a:r>
              <a:rPr lang="en-US" sz="2000" dirty="0" err="1"/>
              <a:t>laikomos</a:t>
            </a:r>
            <a:r>
              <a:rPr lang="en-US" sz="2000" dirty="0"/>
              <a:t> </a:t>
            </a:r>
            <a:r>
              <a:rPr lang="en-US" sz="2000" dirty="0" err="1"/>
              <a:t>viena</a:t>
            </a:r>
            <a:r>
              <a:rPr lang="en-US" sz="2000" dirty="0"/>
              <a:t> </a:t>
            </a:r>
            <a:r>
              <a:rPr lang="en-US" sz="2000" dirty="0" err="1"/>
              <a:t>įmone</a:t>
            </a:r>
            <a:r>
              <a:rPr lang="en-US" sz="2000" dirty="0" smtClean="0"/>
              <a:t>.</a:t>
            </a:r>
            <a:endParaRPr lang="lt-LT" sz="2000" dirty="0"/>
          </a:p>
          <a:p>
            <a:pPr marL="0" indent="0">
              <a:buNone/>
            </a:pPr>
            <a:endParaRPr lang="lt-LT" sz="2000" dirty="0"/>
          </a:p>
          <a:p>
            <a:pPr marL="0" indent="0">
              <a:buNone/>
            </a:pPr>
            <a:endParaRPr lang="lt-LT" sz="2000" u="sng" dirty="0">
              <a:hlinkClick r:id="rId2"/>
            </a:endParaRPr>
          </a:p>
          <a:p>
            <a:pPr marL="0" indent="0">
              <a:buNone/>
            </a:pPr>
            <a:endParaRPr lang="lt-LT" sz="2000" u="sng" dirty="0" smtClean="0">
              <a:hlinkClick r:id="rId2"/>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i="1" dirty="0" smtClean="0">
              <a:solidFill>
                <a:schemeClr val="tx1">
                  <a:lumMod val="95000"/>
                  <a:lumOff val="5000"/>
                </a:schemeClr>
              </a:solidFill>
            </a:endParaRPr>
          </a:p>
          <a:p>
            <a:pPr marL="0" indent="0">
              <a:buNone/>
            </a:pPr>
            <a:endParaRPr lang="lt-LT" sz="2000" i="1" dirty="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spTree>
    <p:extLst>
      <p:ext uri="{BB962C8B-B14F-4D97-AF65-F5344CB8AC3E}">
        <p14:creationId xmlns:p14="http://schemas.microsoft.com/office/powerpoint/2010/main" val="4097151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592" y="714365"/>
            <a:ext cx="8520881" cy="5629286"/>
          </a:xfrm>
        </p:spPr>
        <p:txBody>
          <a:bodyPr/>
          <a:lstStyle/>
          <a:p>
            <a:pPr marL="0" indent="0">
              <a:buNone/>
            </a:pPr>
            <a:r>
              <a:rPr lang="en-US" sz="2000" dirty="0"/>
              <a:t> </a:t>
            </a:r>
            <a:endParaRPr lang="lt-LT" sz="2000" dirty="0"/>
          </a:p>
          <a:p>
            <a:pPr marL="0" indent="0">
              <a:buNone/>
            </a:pPr>
            <a:endParaRPr lang="lt-LT" sz="2000" u="sng" dirty="0">
              <a:hlinkClick r:id="rId2"/>
            </a:endParaRPr>
          </a:p>
          <a:p>
            <a:pPr marL="0" indent="0">
              <a:buNone/>
            </a:pPr>
            <a:endParaRPr lang="lt-LT" sz="2000" u="sng" dirty="0" smtClean="0">
              <a:hlinkClick r:id="rId2"/>
            </a:endParaRPr>
          </a:p>
          <a:p>
            <a:pPr marL="0" indent="0">
              <a:buNone/>
            </a:pPr>
            <a:r>
              <a:rPr lang="lt-LT" sz="2000" dirty="0"/>
              <a:t>Daugiau informacijos </a:t>
            </a:r>
            <a:r>
              <a:rPr lang="lt-LT" sz="2000" dirty="0" smtClean="0"/>
              <a:t>apie susijusias įmones galite </a:t>
            </a:r>
            <a:r>
              <a:rPr lang="lt-LT" sz="2000" smtClean="0"/>
              <a:t>rasti Konkurencijos tarybos puslapyje:</a:t>
            </a:r>
            <a:endParaRPr lang="lt-LT" sz="2000" u="sng" dirty="0">
              <a:hlinkClick r:id="rId2"/>
            </a:endParaRPr>
          </a:p>
          <a:p>
            <a:pPr marL="0" indent="0">
              <a:buNone/>
            </a:pPr>
            <a:r>
              <a:rPr lang="lt-LT" sz="2000" u="sng" dirty="0" smtClean="0">
                <a:hlinkClick r:id="rId2"/>
              </a:rPr>
              <a:t>http</a:t>
            </a:r>
            <a:r>
              <a:rPr lang="lt-LT" sz="2000" u="sng" dirty="0">
                <a:hlinkClick r:id="rId2"/>
              </a:rPr>
              <a:t>://www.kt.gov.lt/index.php?show=news_view&amp;pr_id=1431</a:t>
            </a:r>
            <a:endParaRPr lang="lt-LT" sz="2000" dirty="0"/>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dirty="0">
              <a:solidFill>
                <a:schemeClr val="tx1">
                  <a:lumMod val="95000"/>
                  <a:lumOff val="5000"/>
                </a:schemeClr>
              </a:solidFill>
            </a:endParaRPr>
          </a:p>
          <a:p>
            <a:pPr marL="0" indent="0">
              <a:buNone/>
            </a:pPr>
            <a:endParaRPr lang="lt-LT" sz="2000" dirty="0" smtClean="0">
              <a:solidFill>
                <a:schemeClr val="tx1">
                  <a:lumMod val="95000"/>
                  <a:lumOff val="5000"/>
                </a:schemeClr>
              </a:solidFill>
            </a:endParaRPr>
          </a:p>
          <a:p>
            <a:pPr marL="0" indent="0">
              <a:buNone/>
            </a:pPr>
            <a:endParaRPr lang="lt-LT" sz="2000" i="1" dirty="0" smtClean="0">
              <a:solidFill>
                <a:schemeClr val="tx1">
                  <a:lumMod val="95000"/>
                  <a:lumOff val="5000"/>
                </a:schemeClr>
              </a:solidFill>
            </a:endParaRPr>
          </a:p>
          <a:p>
            <a:pPr marL="0" indent="0">
              <a:buNone/>
            </a:pPr>
            <a:endParaRPr lang="lt-LT" sz="2000" i="1" dirty="0">
              <a:solidFill>
                <a:schemeClr val="tx1">
                  <a:lumMod val="95000"/>
                  <a:lumOff val="5000"/>
                </a:schemeClr>
              </a:solidFill>
            </a:endParaRPr>
          </a:p>
        </p:txBody>
      </p:sp>
      <p:sp>
        <p:nvSpPr>
          <p:cNvPr id="4" name="Rectangle 2"/>
          <p:cNvSpPr>
            <a:spLocks noGrp="1" noChangeArrowheads="1"/>
          </p:cNvSpPr>
          <p:nvPr>
            <p:ph type="title"/>
          </p:nvPr>
        </p:nvSpPr>
        <p:spPr>
          <a:xfrm>
            <a:off x="952500" y="-100013"/>
            <a:ext cx="7651750" cy="1143001"/>
          </a:xfrm>
        </p:spPr>
        <p:txBody>
          <a:bodyPr/>
          <a:lstStyle/>
          <a:p>
            <a:r>
              <a:rPr lang="lt-LT" sz="2400" b="1" u="sng" dirty="0" smtClean="0"/>
              <a:t>3. Mokėjimo prašymų pildymas</a:t>
            </a:r>
            <a:endParaRPr lang="en-US" sz="2400" b="1" u="sng" dirty="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
        <p:nvSpPr>
          <p:cNvPr id="33" name="Rectangle 32"/>
          <p:cNvSpPr/>
          <p:nvPr/>
        </p:nvSpPr>
        <p:spPr>
          <a:xfrm>
            <a:off x="5220072" y="6417847"/>
            <a:ext cx="2771913" cy="338554"/>
          </a:xfrm>
          <a:prstGeom prst="rect">
            <a:avLst/>
          </a:prstGeom>
        </p:spPr>
        <p:txBody>
          <a:bodyPr wrap="none">
            <a:spAutoFit/>
          </a:bodyPr>
          <a:lstStyle/>
          <a:p>
            <a:pPr marL="0" indent="0">
              <a:buNone/>
            </a:pPr>
            <a:r>
              <a:rPr lang="lt-LT" sz="1600" i="1" noProof="1" smtClean="0"/>
              <a:t>Mokėjimo prašymų pildymas</a:t>
            </a:r>
            <a:endParaRPr lang="lt-LT" sz="1600" i="1" noProof="1"/>
          </a:p>
        </p:txBody>
      </p:sp>
    </p:spTree>
    <p:extLst>
      <p:ext uri="{BB962C8B-B14F-4D97-AF65-F5344CB8AC3E}">
        <p14:creationId xmlns:p14="http://schemas.microsoft.com/office/powerpoint/2010/main" val="29501268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ctr">
              <a:buNone/>
            </a:pPr>
            <a:endParaRPr lang="en-US" dirty="0" smtClean="0"/>
          </a:p>
          <a:p>
            <a:pPr lvl="0" algn="ctr">
              <a:buNone/>
            </a:pPr>
            <a:endParaRPr lang="en-US" dirty="0" smtClean="0"/>
          </a:p>
          <a:p>
            <a:pPr lvl="0" algn="ctr">
              <a:buNone/>
            </a:pPr>
            <a:endParaRPr lang="en-US" dirty="0" smtClean="0"/>
          </a:p>
          <a:p>
            <a:pPr lvl="0" algn="ctr">
              <a:buNone/>
            </a:pPr>
            <a:r>
              <a:rPr lang="lt-LT" dirty="0" smtClean="0"/>
              <a:t>Ačiū už dėmesį!</a:t>
            </a:r>
          </a:p>
          <a:p>
            <a:pPr lvl="0" algn="ctr">
              <a:buNone/>
            </a:pPr>
            <a:endParaRPr lang="lt-LT" dirty="0" smtClean="0"/>
          </a:p>
        </p:txBody>
      </p:sp>
      <p:grpSp>
        <p:nvGrpSpPr>
          <p:cNvPr id="5" name="Group 11"/>
          <p:cNvGrpSpPr>
            <a:grpSpLocks/>
          </p:cNvGrpSpPr>
          <p:nvPr/>
        </p:nvGrpSpPr>
        <p:grpSpPr bwMode="auto">
          <a:xfrm>
            <a:off x="596900" y="317500"/>
            <a:ext cx="303213" cy="303213"/>
            <a:chOff x="703" y="300"/>
            <a:chExt cx="181" cy="181"/>
          </a:xfrm>
        </p:grpSpPr>
        <p:sp>
          <p:nvSpPr>
            <p:cNvPr id="6" name="Freeform 12"/>
            <p:cNvSpPr>
              <a:spLocks/>
            </p:cNvSpPr>
            <p:nvPr/>
          </p:nvSpPr>
          <p:spPr bwMode="auto">
            <a:xfrm>
              <a:off x="736" y="300"/>
              <a:ext cx="81" cy="46"/>
            </a:xfrm>
            <a:custGeom>
              <a:avLst/>
              <a:gdLst/>
              <a:ahLst/>
              <a:cxnLst>
                <a:cxn ang="0">
                  <a:pos x="247" y="124"/>
                </a:cxn>
                <a:cxn ang="0">
                  <a:pos x="283" y="11"/>
                </a:cxn>
                <a:cxn ang="0">
                  <a:pos x="283" y="11"/>
                </a:cxn>
                <a:cxn ang="0">
                  <a:pos x="264" y="6"/>
                </a:cxn>
                <a:cxn ang="0">
                  <a:pos x="244" y="3"/>
                </a:cxn>
                <a:cxn ang="0">
                  <a:pos x="226" y="2"/>
                </a:cxn>
                <a:cxn ang="0">
                  <a:pos x="206" y="0"/>
                </a:cxn>
                <a:cxn ang="0">
                  <a:pos x="187" y="0"/>
                </a:cxn>
                <a:cxn ang="0">
                  <a:pos x="169" y="2"/>
                </a:cxn>
                <a:cxn ang="0">
                  <a:pos x="150" y="4"/>
                </a:cxn>
                <a:cxn ang="0">
                  <a:pos x="131" y="7"/>
                </a:cxn>
                <a:cxn ang="0">
                  <a:pos x="114" y="12"/>
                </a:cxn>
                <a:cxn ang="0">
                  <a:pos x="97" y="18"/>
                </a:cxn>
                <a:cxn ang="0">
                  <a:pos x="79" y="24"/>
                </a:cxn>
                <a:cxn ang="0">
                  <a:pos x="62" y="32"/>
                </a:cxn>
                <a:cxn ang="0">
                  <a:pos x="45" y="40"/>
                </a:cxn>
                <a:cxn ang="0">
                  <a:pos x="29" y="49"/>
                </a:cxn>
                <a:cxn ang="0">
                  <a:pos x="14" y="60"/>
                </a:cxn>
                <a:cxn ang="0">
                  <a:pos x="0" y="71"/>
                </a:cxn>
                <a:cxn ang="0">
                  <a:pos x="79" y="160"/>
                </a:cxn>
                <a:cxn ang="0">
                  <a:pos x="79" y="160"/>
                </a:cxn>
                <a:cxn ang="0">
                  <a:pos x="97" y="147"/>
                </a:cxn>
                <a:cxn ang="0">
                  <a:pos x="116" y="136"/>
                </a:cxn>
                <a:cxn ang="0">
                  <a:pos x="136" y="128"/>
                </a:cxn>
                <a:cxn ang="0">
                  <a:pos x="157" y="123"/>
                </a:cxn>
                <a:cxn ang="0">
                  <a:pos x="179" y="119"/>
                </a:cxn>
                <a:cxn ang="0">
                  <a:pos x="201" y="118"/>
                </a:cxn>
                <a:cxn ang="0">
                  <a:pos x="223" y="120"/>
                </a:cxn>
                <a:cxn ang="0">
                  <a:pos x="247" y="124"/>
                </a:cxn>
                <a:cxn ang="0">
                  <a:pos x="247" y="124"/>
                </a:cxn>
              </a:cxnLst>
              <a:rect l="0" t="0" r="r" b="b"/>
              <a:pathLst>
                <a:path w="283" h="160">
                  <a:moveTo>
                    <a:pt x="247" y="124"/>
                  </a:moveTo>
                  <a:lnTo>
                    <a:pt x="283" y="11"/>
                  </a:lnTo>
                  <a:lnTo>
                    <a:pt x="283" y="11"/>
                  </a:lnTo>
                  <a:lnTo>
                    <a:pt x="264" y="6"/>
                  </a:lnTo>
                  <a:lnTo>
                    <a:pt x="244" y="3"/>
                  </a:lnTo>
                  <a:lnTo>
                    <a:pt x="226" y="2"/>
                  </a:lnTo>
                  <a:lnTo>
                    <a:pt x="206" y="0"/>
                  </a:lnTo>
                  <a:lnTo>
                    <a:pt x="187" y="0"/>
                  </a:lnTo>
                  <a:lnTo>
                    <a:pt x="169" y="2"/>
                  </a:lnTo>
                  <a:lnTo>
                    <a:pt x="150" y="4"/>
                  </a:lnTo>
                  <a:lnTo>
                    <a:pt x="131" y="7"/>
                  </a:lnTo>
                  <a:lnTo>
                    <a:pt x="114" y="12"/>
                  </a:lnTo>
                  <a:lnTo>
                    <a:pt x="97" y="18"/>
                  </a:lnTo>
                  <a:lnTo>
                    <a:pt x="79" y="24"/>
                  </a:lnTo>
                  <a:lnTo>
                    <a:pt x="62" y="32"/>
                  </a:lnTo>
                  <a:lnTo>
                    <a:pt x="45" y="40"/>
                  </a:lnTo>
                  <a:lnTo>
                    <a:pt x="29" y="49"/>
                  </a:lnTo>
                  <a:lnTo>
                    <a:pt x="14" y="60"/>
                  </a:lnTo>
                  <a:lnTo>
                    <a:pt x="0" y="71"/>
                  </a:lnTo>
                  <a:lnTo>
                    <a:pt x="79" y="160"/>
                  </a:lnTo>
                  <a:lnTo>
                    <a:pt x="79" y="160"/>
                  </a:lnTo>
                  <a:lnTo>
                    <a:pt x="97" y="147"/>
                  </a:lnTo>
                  <a:lnTo>
                    <a:pt x="116" y="136"/>
                  </a:lnTo>
                  <a:lnTo>
                    <a:pt x="136" y="128"/>
                  </a:lnTo>
                  <a:lnTo>
                    <a:pt x="157" y="123"/>
                  </a:lnTo>
                  <a:lnTo>
                    <a:pt x="179" y="119"/>
                  </a:lnTo>
                  <a:lnTo>
                    <a:pt x="201" y="118"/>
                  </a:lnTo>
                  <a:lnTo>
                    <a:pt x="223" y="120"/>
                  </a:lnTo>
                  <a:lnTo>
                    <a:pt x="247" y="124"/>
                  </a:lnTo>
                  <a:lnTo>
                    <a:pt x="247" y="124"/>
                  </a:lnTo>
                  <a:close/>
                </a:path>
              </a:pathLst>
            </a:custGeom>
            <a:solidFill>
              <a:schemeClr val="folHlink"/>
            </a:solidFill>
            <a:ln w="9525">
              <a:noFill/>
              <a:round/>
              <a:headEnd/>
              <a:tailEnd/>
            </a:ln>
          </p:spPr>
          <p:txBody>
            <a:bodyPr/>
            <a:lstStyle/>
            <a:p>
              <a:endParaRPr lang="en-US"/>
            </a:p>
          </p:txBody>
        </p:sp>
        <p:sp>
          <p:nvSpPr>
            <p:cNvPr id="7" name="Freeform 13"/>
            <p:cNvSpPr>
              <a:spLocks/>
            </p:cNvSpPr>
            <p:nvPr/>
          </p:nvSpPr>
          <p:spPr bwMode="auto">
            <a:xfrm>
              <a:off x="835" y="376"/>
              <a:ext cx="49" cy="79"/>
            </a:xfrm>
            <a:custGeom>
              <a:avLst/>
              <a:gdLst/>
              <a:ahLst/>
              <a:cxnLst>
                <a:cxn ang="0">
                  <a:pos x="44" y="113"/>
                </a:cxn>
                <a:cxn ang="0">
                  <a:pos x="44" y="113"/>
                </a:cxn>
                <a:cxn ang="0">
                  <a:pos x="36" y="134"/>
                </a:cxn>
                <a:cxn ang="0">
                  <a:pos x="26" y="154"/>
                </a:cxn>
                <a:cxn ang="0">
                  <a:pos x="14" y="171"/>
                </a:cxn>
                <a:cxn ang="0">
                  <a:pos x="0" y="188"/>
                </a:cxn>
                <a:cxn ang="0">
                  <a:pos x="79" y="276"/>
                </a:cxn>
                <a:cxn ang="0">
                  <a:pos x="79" y="276"/>
                </a:cxn>
                <a:cxn ang="0">
                  <a:pos x="92" y="263"/>
                </a:cxn>
                <a:cxn ang="0">
                  <a:pos x="104" y="249"/>
                </a:cxn>
                <a:cxn ang="0">
                  <a:pos x="115" y="234"/>
                </a:cxn>
                <a:cxn ang="0">
                  <a:pos x="125" y="219"/>
                </a:cxn>
                <a:cxn ang="0">
                  <a:pos x="135" y="203"/>
                </a:cxn>
                <a:cxn ang="0">
                  <a:pos x="143" y="185"/>
                </a:cxn>
                <a:cxn ang="0">
                  <a:pos x="150" y="168"/>
                </a:cxn>
                <a:cxn ang="0">
                  <a:pos x="157" y="149"/>
                </a:cxn>
                <a:cxn ang="0">
                  <a:pos x="157" y="149"/>
                </a:cxn>
                <a:cxn ang="0">
                  <a:pos x="163" y="131"/>
                </a:cxn>
                <a:cxn ang="0">
                  <a:pos x="166" y="112"/>
                </a:cxn>
                <a:cxn ang="0">
                  <a:pos x="170" y="93"/>
                </a:cxn>
                <a:cxn ang="0">
                  <a:pos x="172" y="75"/>
                </a:cxn>
                <a:cxn ang="0">
                  <a:pos x="172" y="56"/>
                </a:cxn>
                <a:cxn ang="0">
                  <a:pos x="172" y="38"/>
                </a:cxn>
                <a:cxn ang="0">
                  <a:pos x="171" y="19"/>
                </a:cxn>
                <a:cxn ang="0">
                  <a:pos x="169" y="0"/>
                </a:cxn>
                <a:cxn ang="0">
                  <a:pos x="52" y="26"/>
                </a:cxn>
                <a:cxn ang="0">
                  <a:pos x="52" y="26"/>
                </a:cxn>
                <a:cxn ang="0">
                  <a:pos x="54" y="47"/>
                </a:cxn>
                <a:cxn ang="0">
                  <a:pos x="54" y="69"/>
                </a:cxn>
                <a:cxn ang="0">
                  <a:pos x="50" y="91"/>
                </a:cxn>
                <a:cxn ang="0">
                  <a:pos x="44" y="113"/>
                </a:cxn>
                <a:cxn ang="0">
                  <a:pos x="44" y="113"/>
                </a:cxn>
              </a:cxnLst>
              <a:rect l="0" t="0" r="r" b="b"/>
              <a:pathLst>
                <a:path w="172" h="276">
                  <a:moveTo>
                    <a:pt x="44" y="113"/>
                  </a:moveTo>
                  <a:lnTo>
                    <a:pt x="44" y="113"/>
                  </a:lnTo>
                  <a:lnTo>
                    <a:pt x="36" y="134"/>
                  </a:lnTo>
                  <a:lnTo>
                    <a:pt x="26" y="154"/>
                  </a:lnTo>
                  <a:lnTo>
                    <a:pt x="14" y="171"/>
                  </a:lnTo>
                  <a:lnTo>
                    <a:pt x="0" y="188"/>
                  </a:lnTo>
                  <a:lnTo>
                    <a:pt x="79" y="276"/>
                  </a:lnTo>
                  <a:lnTo>
                    <a:pt x="79" y="276"/>
                  </a:lnTo>
                  <a:lnTo>
                    <a:pt x="92" y="263"/>
                  </a:lnTo>
                  <a:lnTo>
                    <a:pt x="104" y="249"/>
                  </a:lnTo>
                  <a:lnTo>
                    <a:pt x="115" y="234"/>
                  </a:lnTo>
                  <a:lnTo>
                    <a:pt x="125" y="219"/>
                  </a:lnTo>
                  <a:lnTo>
                    <a:pt x="135" y="203"/>
                  </a:lnTo>
                  <a:lnTo>
                    <a:pt x="143" y="185"/>
                  </a:lnTo>
                  <a:lnTo>
                    <a:pt x="150" y="168"/>
                  </a:lnTo>
                  <a:lnTo>
                    <a:pt x="157" y="149"/>
                  </a:lnTo>
                  <a:lnTo>
                    <a:pt x="157" y="149"/>
                  </a:lnTo>
                  <a:lnTo>
                    <a:pt x="163" y="131"/>
                  </a:lnTo>
                  <a:lnTo>
                    <a:pt x="166" y="112"/>
                  </a:lnTo>
                  <a:lnTo>
                    <a:pt x="170" y="93"/>
                  </a:lnTo>
                  <a:lnTo>
                    <a:pt x="172" y="75"/>
                  </a:lnTo>
                  <a:lnTo>
                    <a:pt x="172" y="56"/>
                  </a:lnTo>
                  <a:lnTo>
                    <a:pt x="172" y="38"/>
                  </a:lnTo>
                  <a:lnTo>
                    <a:pt x="171" y="19"/>
                  </a:lnTo>
                  <a:lnTo>
                    <a:pt x="169" y="0"/>
                  </a:lnTo>
                  <a:lnTo>
                    <a:pt x="52" y="26"/>
                  </a:lnTo>
                  <a:lnTo>
                    <a:pt x="52" y="26"/>
                  </a:lnTo>
                  <a:lnTo>
                    <a:pt x="54" y="47"/>
                  </a:lnTo>
                  <a:lnTo>
                    <a:pt x="54" y="69"/>
                  </a:lnTo>
                  <a:lnTo>
                    <a:pt x="50" y="91"/>
                  </a:lnTo>
                  <a:lnTo>
                    <a:pt x="44" y="113"/>
                  </a:lnTo>
                  <a:lnTo>
                    <a:pt x="44" y="113"/>
                  </a:lnTo>
                  <a:close/>
                </a:path>
              </a:pathLst>
            </a:custGeom>
            <a:solidFill>
              <a:schemeClr val="accent2"/>
            </a:solidFill>
            <a:ln w="9525">
              <a:noFill/>
              <a:round/>
              <a:headEnd/>
              <a:tailEnd/>
            </a:ln>
          </p:spPr>
          <p:txBody>
            <a:bodyPr/>
            <a:lstStyle/>
            <a:p>
              <a:endParaRPr lang="en-US"/>
            </a:p>
          </p:txBody>
        </p:sp>
        <p:sp>
          <p:nvSpPr>
            <p:cNvPr id="8" name="Freeform 14"/>
            <p:cNvSpPr>
              <a:spLocks/>
            </p:cNvSpPr>
            <p:nvPr/>
          </p:nvSpPr>
          <p:spPr bwMode="auto">
            <a:xfrm>
              <a:off x="703" y="326"/>
              <a:ext cx="50" cy="79"/>
            </a:xfrm>
            <a:custGeom>
              <a:avLst/>
              <a:gdLst/>
              <a:ahLst/>
              <a:cxnLst>
                <a:cxn ang="0">
                  <a:pos x="128" y="163"/>
                </a:cxn>
                <a:cxn ang="0">
                  <a:pos x="128" y="163"/>
                </a:cxn>
                <a:cxn ang="0">
                  <a:pos x="136" y="142"/>
                </a:cxn>
                <a:cxn ang="0">
                  <a:pos x="146" y="122"/>
                </a:cxn>
                <a:cxn ang="0">
                  <a:pos x="159" y="105"/>
                </a:cxn>
                <a:cxn ang="0">
                  <a:pos x="173" y="89"/>
                </a:cxn>
                <a:cxn ang="0">
                  <a:pos x="94" y="0"/>
                </a:cxn>
                <a:cxn ang="0">
                  <a:pos x="94" y="0"/>
                </a:cxn>
                <a:cxn ang="0">
                  <a:pos x="81" y="13"/>
                </a:cxn>
                <a:cxn ang="0">
                  <a:pos x="69" y="27"/>
                </a:cxn>
                <a:cxn ang="0">
                  <a:pos x="58" y="42"/>
                </a:cxn>
                <a:cxn ang="0">
                  <a:pos x="47" y="57"/>
                </a:cxn>
                <a:cxn ang="0">
                  <a:pos x="38" y="74"/>
                </a:cxn>
                <a:cxn ang="0">
                  <a:pos x="30" y="91"/>
                </a:cxn>
                <a:cxn ang="0">
                  <a:pos x="22" y="108"/>
                </a:cxn>
                <a:cxn ang="0">
                  <a:pos x="16" y="127"/>
                </a:cxn>
                <a:cxn ang="0">
                  <a:pos x="16" y="127"/>
                </a:cxn>
                <a:cxn ang="0">
                  <a:pos x="10" y="146"/>
                </a:cxn>
                <a:cxn ang="0">
                  <a:pos x="6" y="164"/>
                </a:cxn>
                <a:cxn ang="0">
                  <a:pos x="3" y="183"/>
                </a:cxn>
                <a:cxn ang="0">
                  <a:pos x="1" y="201"/>
                </a:cxn>
                <a:cxn ang="0">
                  <a:pos x="0" y="220"/>
                </a:cxn>
                <a:cxn ang="0">
                  <a:pos x="1" y="239"/>
                </a:cxn>
                <a:cxn ang="0">
                  <a:pos x="2" y="257"/>
                </a:cxn>
                <a:cxn ang="0">
                  <a:pos x="4" y="276"/>
                </a:cxn>
                <a:cxn ang="0">
                  <a:pos x="121" y="250"/>
                </a:cxn>
                <a:cxn ang="0">
                  <a:pos x="121" y="250"/>
                </a:cxn>
                <a:cxn ang="0">
                  <a:pos x="118" y="229"/>
                </a:cxn>
                <a:cxn ang="0">
                  <a:pos x="119" y="207"/>
                </a:cxn>
                <a:cxn ang="0">
                  <a:pos x="122" y="185"/>
                </a:cxn>
                <a:cxn ang="0">
                  <a:pos x="128" y="163"/>
                </a:cxn>
                <a:cxn ang="0">
                  <a:pos x="128" y="163"/>
                </a:cxn>
              </a:cxnLst>
              <a:rect l="0" t="0" r="r" b="b"/>
              <a:pathLst>
                <a:path w="173" h="276">
                  <a:moveTo>
                    <a:pt x="128" y="163"/>
                  </a:moveTo>
                  <a:lnTo>
                    <a:pt x="128" y="163"/>
                  </a:lnTo>
                  <a:lnTo>
                    <a:pt x="136" y="142"/>
                  </a:lnTo>
                  <a:lnTo>
                    <a:pt x="146" y="122"/>
                  </a:lnTo>
                  <a:lnTo>
                    <a:pt x="159" y="105"/>
                  </a:lnTo>
                  <a:lnTo>
                    <a:pt x="173" y="89"/>
                  </a:lnTo>
                  <a:lnTo>
                    <a:pt x="94" y="0"/>
                  </a:lnTo>
                  <a:lnTo>
                    <a:pt x="94" y="0"/>
                  </a:lnTo>
                  <a:lnTo>
                    <a:pt x="81" y="13"/>
                  </a:lnTo>
                  <a:lnTo>
                    <a:pt x="69" y="27"/>
                  </a:lnTo>
                  <a:lnTo>
                    <a:pt x="58" y="42"/>
                  </a:lnTo>
                  <a:lnTo>
                    <a:pt x="47" y="57"/>
                  </a:lnTo>
                  <a:lnTo>
                    <a:pt x="38" y="74"/>
                  </a:lnTo>
                  <a:lnTo>
                    <a:pt x="30" y="91"/>
                  </a:lnTo>
                  <a:lnTo>
                    <a:pt x="22" y="108"/>
                  </a:lnTo>
                  <a:lnTo>
                    <a:pt x="16" y="127"/>
                  </a:lnTo>
                  <a:lnTo>
                    <a:pt x="16" y="127"/>
                  </a:lnTo>
                  <a:lnTo>
                    <a:pt x="10" y="146"/>
                  </a:lnTo>
                  <a:lnTo>
                    <a:pt x="6" y="164"/>
                  </a:lnTo>
                  <a:lnTo>
                    <a:pt x="3" y="183"/>
                  </a:lnTo>
                  <a:lnTo>
                    <a:pt x="1" y="201"/>
                  </a:lnTo>
                  <a:lnTo>
                    <a:pt x="0" y="220"/>
                  </a:lnTo>
                  <a:lnTo>
                    <a:pt x="1" y="239"/>
                  </a:lnTo>
                  <a:lnTo>
                    <a:pt x="2" y="257"/>
                  </a:lnTo>
                  <a:lnTo>
                    <a:pt x="4" y="276"/>
                  </a:lnTo>
                  <a:lnTo>
                    <a:pt x="121" y="250"/>
                  </a:lnTo>
                  <a:lnTo>
                    <a:pt x="121" y="250"/>
                  </a:lnTo>
                  <a:lnTo>
                    <a:pt x="118" y="229"/>
                  </a:lnTo>
                  <a:lnTo>
                    <a:pt x="119" y="207"/>
                  </a:lnTo>
                  <a:lnTo>
                    <a:pt x="122" y="185"/>
                  </a:lnTo>
                  <a:lnTo>
                    <a:pt x="128" y="163"/>
                  </a:lnTo>
                  <a:lnTo>
                    <a:pt x="128" y="163"/>
                  </a:lnTo>
                  <a:close/>
                </a:path>
              </a:pathLst>
            </a:custGeom>
            <a:solidFill>
              <a:schemeClr val="folHlink"/>
            </a:solidFill>
            <a:ln w="9525">
              <a:noFill/>
              <a:round/>
              <a:headEnd/>
              <a:tailEnd/>
            </a:ln>
          </p:spPr>
          <p:txBody>
            <a:bodyPr/>
            <a:lstStyle/>
            <a:p>
              <a:endParaRPr lang="en-US"/>
            </a:p>
          </p:txBody>
        </p:sp>
        <p:sp>
          <p:nvSpPr>
            <p:cNvPr id="9" name="Freeform 15"/>
            <p:cNvSpPr>
              <a:spLocks/>
            </p:cNvSpPr>
            <p:nvPr/>
          </p:nvSpPr>
          <p:spPr bwMode="auto">
            <a:xfrm>
              <a:off x="706" y="407"/>
              <a:ext cx="66" cy="68"/>
            </a:xfrm>
            <a:custGeom>
              <a:avLst/>
              <a:gdLst/>
              <a:ahLst/>
              <a:cxnLst>
                <a:cxn ang="0">
                  <a:pos x="115" y="0"/>
                </a:cxn>
                <a:cxn ang="0">
                  <a:pos x="0" y="24"/>
                </a:cxn>
                <a:cxn ang="0">
                  <a:pos x="0" y="24"/>
                </a:cxn>
                <a:cxn ang="0">
                  <a:pos x="5" y="41"/>
                </a:cxn>
                <a:cxn ang="0">
                  <a:pos x="11" y="59"/>
                </a:cxn>
                <a:cxn ang="0">
                  <a:pos x="19" y="76"/>
                </a:cxn>
                <a:cxn ang="0">
                  <a:pos x="27" y="93"/>
                </a:cxn>
                <a:cxn ang="0">
                  <a:pos x="36" y="109"/>
                </a:cxn>
                <a:cxn ang="0">
                  <a:pos x="47" y="124"/>
                </a:cxn>
                <a:cxn ang="0">
                  <a:pos x="57" y="139"/>
                </a:cxn>
                <a:cxn ang="0">
                  <a:pos x="69" y="153"/>
                </a:cxn>
                <a:cxn ang="0">
                  <a:pos x="82" y="167"/>
                </a:cxn>
                <a:cxn ang="0">
                  <a:pos x="96" y="180"/>
                </a:cxn>
                <a:cxn ang="0">
                  <a:pos x="110" y="191"/>
                </a:cxn>
                <a:cxn ang="0">
                  <a:pos x="126" y="203"/>
                </a:cxn>
                <a:cxn ang="0">
                  <a:pos x="141" y="213"/>
                </a:cxn>
                <a:cxn ang="0">
                  <a:pos x="158" y="223"/>
                </a:cxn>
                <a:cxn ang="0">
                  <a:pos x="176" y="231"/>
                </a:cxn>
                <a:cxn ang="0">
                  <a:pos x="193" y="239"/>
                </a:cxn>
                <a:cxn ang="0">
                  <a:pos x="230" y="126"/>
                </a:cxn>
                <a:cxn ang="0">
                  <a:pos x="230" y="126"/>
                </a:cxn>
                <a:cxn ang="0">
                  <a:pos x="210" y="116"/>
                </a:cxn>
                <a:cxn ang="0">
                  <a:pos x="191" y="104"/>
                </a:cxn>
                <a:cxn ang="0">
                  <a:pos x="174" y="90"/>
                </a:cxn>
                <a:cxn ang="0">
                  <a:pos x="157" y="75"/>
                </a:cxn>
                <a:cxn ang="0">
                  <a:pos x="144" y="58"/>
                </a:cxn>
                <a:cxn ang="0">
                  <a:pos x="133" y="39"/>
                </a:cxn>
                <a:cxn ang="0">
                  <a:pos x="122" y="19"/>
                </a:cxn>
                <a:cxn ang="0">
                  <a:pos x="115" y="0"/>
                </a:cxn>
                <a:cxn ang="0">
                  <a:pos x="115" y="0"/>
                </a:cxn>
              </a:cxnLst>
              <a:rect l="0" t="0" r="r" b="b"/>
              <a:pathLst>
                <a:path w="230" h="239">
                  <a:moveTo>
                    <a:pt x="115" y="0"/>
                  </a:moveTo>
                  <a:lnTo>
                    <a:pt x="0" y="24"/>
                  </a:lnTo>
                  <a:lnTo>
                    <a:pt x="0" y="24"/>
                  </a:lnTo>
                  <a:lnTo>
                    <a:pt x="5" y="41"/>
                  </a:lnTo>
                  <a:lnTo>
                    <a:pt x="11" y="59"/>
                  </a:lnTo>
                  <a:lnTo>
                    <a:pt x="19" y="76"/>
                  </a:lnTo>
                  <a:lnTo>
                    <a:pt x="27" y="93"/>
                  </a:lnTo>
                  <a:lnTo>
                    <a:pt x="36" y="109"/>
                  </a:lnTo>
                  <a:lnTo>
                    <a:pt x="47" y="124"/>
                  </a:lnTo>
                  <a:lnTo>
                    <a:pt x="57" y="139"/>
                  </a:lnTo>
                  <a:lnTo>
                    <a:pt x="69" y="153"/>
                  </a:lnTo>
                  <a:lnTo>
                    <a:pt x="82" y="167"/>
                  </a:lnTo>
                  <a:lnTo>
                    <a:pt x="96" y="180"/>
                  </a:lnTo>
                  <a:lnTo>
                    <a:pt x="110" y="191"/>
                  </a:lnTo>
                  <a:lnTo>
                    <a:pt x="126" y="203"/>
                  </a:lnTo>
                  <a:lnTo>
                    <a:pt x="141" y="213"/>
                  </a:lnTo>
                  <a:lnTo>
                    <a:pt x="158" y="223"/>
                  </a:lnTo>
                  <a:lnTo>
                    <a:pt x="176" y="231"/>
                  </a:lnTo>
                  <a:lnTo>
                    <a:pt x="193" y="239"/>
                  </a:lnTo>
                  <a:lnTo>
                    <a:pt x="230" y="126"/>
                  </a:lnTo>
                  <a:lnTo>
                    <a:pt x="230" y="126"/>
                  </a:lnTo>
                  <a:lnTo>
                    <a:pt x="210" y="116"/>
                  </a:lnTo>
                  <a:lnTo>
                    <a:pt x="191" y="104"/>
                  </a:lnTo>
                  <a:lnTo>
                    <a:pt x="174" y="90"/>
                  </a:lnTo>
                  <a:lnTo>
                    <a:pt x="157" y="75"/>
                  </a:lnTo>
                  <a:lnTo>
                    <a:pt x="144" y="58"/>
                  </a:lnTo>
                  <a:lnTo>
                    <a:pt x="133" y="39"/>
                  </a:lnTo>
                  <a:lnTo>
                    <a:pt x="122" y="19"/>
                  </a:lnTo>
                  <a:lnTo>
                    <a:pt x="115" y="0"/>
                  </a:lnTo>
                  <a:lnTo>
                    <a:pt x="115" y="0"/>
                  </a:lnTo>
                  <a:close/>
                </a:path>
              </a:pathLst>
            </a:custGeom>
            <a:solidFill>
              <a:schemeClr val="folHlink"/>
            </a:solidFill>
            <a:ln w="9525">
              <a:noFill/>
              <a:round/>
              <a:headEnd/>
              <a:tailEnd/>
            </a:ln>
          </p:spPr>
          <p:txBody>
            <a:bodyPr/>
            <a:lstStyle/>
            <a:p>
              <a:endParaRPr lang="en-US"/>
            </a:p>
          </p:txBody>
        </p:sp>
        <p:sp>
          <p:nvSpPr>
            <p:cNvPr id="10" name="Freeform 16"/>
            <p:cNvSpPr>
              <a:spLocks/>
            </p:cNvSpPr>
            <p:nvPr/>
          </p:nvSpPr>
          <p:spPr bwMode="auto">
            <a:xfrm>
              <a:off x="815" y="306"/>
              <a:ext cx="66" cy="69"/>
            </a:xfrm>
            <a:custGeom>
              <a:avLst/>
              <a:gdLst/>
              <a:ahLst/>
              <a:cxnLst>
                <a:cxn ang="0">
                  <a:pos x="113" y="240"/>
                </a:cxn>
                <a:cxn ang="0">
                  <a:pos x="230" y="214"/>
                </a:cxn>
                <a:cxn ang="0">
                  <a:pos x="230" y="214"/>
                </a:cxn>
                <a:cxn ang="0">
                  <a:pos x="225" y="197"/>
                </a:cxn>
                <a:cxn ang="0">
                  <a:pos x="218" y="179"/>
                </a:cxn>
                <a:cxn ang="0">
                  <a:pos x="211" y="162"/>
                </a:cxn>
                <a:cxn ang="0">
                  <a:pos x="203" y="146"/>
                </a:cxn>
                <a:cxn ang="0">
                  <a:pos x="194" y="129"/>
                </a:cxn>
                <a:cxn ang="0">
                  <a:pos x="183" y="114"/>
                </a:cxn>
                <a:cxn ang="0">
                  <a:pos x="173" y="99"/>
                </a:cxn>
                <a:cxn ang="0">
                  <a:pos x="160" y="85"/>
                </a:cxn>
                <a:cxn ang="0">
                  <a:pos x="147" y="71"/>
                </a:cxn>
                <a:cxn ang="0">
                  <a:pos x="134" y="58"/>
                </a:cxn>
                <a:cxn ang="0">
                  <a:pos x="119" y="47"/>
                </a:cxn>
                <a:cxn ang="0">
                  <a:pos x="104" y="35"/>
                </a:cxn>
                <a:cxn ang="0">
                  <a:pos x="88" y="25"/>
                </a:cxn>
                <a:cxn ang="0">
                  <a:pos x="72" y="15"/>
                </a:cxn>
                <a:cxn ang="0">
                  <a:pos x="54" y="7"/>
                </a:cxn>
                <a:cxn ang="0">
                  <a:pos x="36" y="0"/>
                </a:cxn>
                <a:cxn ang="0">
                  <a:pos x="0" y="112"/>
                </a:cxn>
                <a:cxn ang="0">
                  <a:pos x="0" y="112"/>
                </a:cxn>
                <a:cxn ang="0">
                  <a:pos x="20" y="122"/>
                </a:cxn>
                <a:cxn ang="0">
                  <a:pos x="39" y="134"/>
                </a:cxn>
                <a:cxn ang="0">
                  <a:pos x="57" y="148"/>
                </a:cxn>
                <a:cxn ang="0">
                  <a:pos x="72" y="164"/>
                </a:cxn>
                <a:cxn ang="0">
                  <a:pos x="86" y="181"/>
                </a:cxn>
                <a:cxn ang="0">
                  <a:pos x="97" y="199"/>
                </a:cxn>
                <a:cxn ang="0">
                  <a:pos x="106" y="219"/>
                </a:cxn>
                <a:cxn ang="0">
                  <a:pos x="113" y="240"/>
                </a:cxn>
                <a:cxn ang="0">
                  <a:pos x="113" y="240"/>
                </a:cxn>
              </a:cxnLst>
              <a:rect l="0" t="0" r="r" b="b"/>
              <a:pathLst>
                <a:path w="230" h="240">
                  <a:moveTo>
                    <a:pt x="113" y="240"/>
                  </a:moveTo>
                  <a:lnTo>
                    <a:pt x="230" y="214"/>
                  </a:lnTo>
                  <a:lnTo>
                    <a:pt x="230" y="214"/>
                  </a:lnTo>
                  <a:lnTo>
                    <a:pt x="225" y="197"/>
                  </a:lnTo>
                  <a:lnTo>
                    <a:pt x="218" y="179"/>
                  </a:lnTo>
                  <a:lnTo>
                    <a:pt x="211" y="162"/>
                  </a:lnTo>
                  <a:lnTo>
                    <a:pt x="203" y="146"/>
                  </a:lnTo>
                  <a:lnTo>
                    <a:pt x="194" y="129"/>
                  </a:lnTo>
                  <a:lnTo>
                    <a:pt x="183" y="114"/>
                  </a:lnTo>
                  <a:lnTo>
                    <a:pt x="173" y="99"/>
                  </a:lnTo>
                  <a:lnTo>
                    <a:pt x="160" y="85"/>
                  </a:lnTo>
                  <a:lnTo>
                    <a:pt x="147" y="71"/>
                  </a:lnTo>
                  <a:lnTo>
                    <a:pt x="134" y="58"/>
                  </a:lnTo>
                  <a:lnTo>
                    <a:pt x="119" y="47"/>
                  </a:lnTo>
                  <a:lnTo>
                    <a:pt x="104" y="35"/>
                  </a:lnTo>
                  <a:lnTo>
                    <a:pt x="88" y="25"/>
                  </a:lnTo>
                  <a:lnTo>
                    <a:pt x="72" y="15"/>
                  </a:lnTo>
                  <a:lnTo>
                    <a:pt x="54" y="7"/>
                  </a:lnTo>
                  <a:lnTo>
                    <a:pt x="36" y="0"/>
                  </a:lnTo>
                  <a:lnTo>
                    <a:pt x="0" y="112"/>
                  </a:lnTo>
                  <a:lnTo>
                    <a:pt x="0" y="112"/>
                  </a:lnTo>
                  <a:lnTo>
                    <a:pt x="20" y="122"/>
                  </a:lnTo>
                  <a:lnTo>
                    <a:pt x="39" y="134"/>
                  </a:lnTo>
                  <a:lnTo>
                    <a:pt x="57" y="148"/>
                  </a:lnTo>
                  <a:lnTo>
                    <a:pt x="72" y="164"/>
                  </a:lnTo>
                  <a:lnTo>
                    <a:pt x="86" y="181"/>
                  </a:lnTo>
                  <a:lnTo>
                    <a:pt x="97" y="199"/>
                  </a:lnTo>
                  <a:lnTo>
                    <a:pt x="106" y="219"/>
                  </a:lnTo>
                  <a:lnTo>
                    <a:pt x="113" y="240"/>
                  </a:lnTo>
                  <a:lnTo>
                    <a:pt x="113" y="240"/>
                  </a:lnTo>
                  <a:close/>
                </a:path>
              </a:pathLst>
            </a:custGeom>
            <a:solidFill>
              <a:schemeClr val="folHlink"/>
            </a:solidFill>
            <a:ln w="9525">
              <a:noFill/>
              <a:round/>
              <a:headEnd/>
              <a:tailEnd/>
            </a:ln>
          </p:spPr>
          <p:txBody>
            <a:bodyPr/>
            <a:lstStyle/>
            <a:p>
              <a:endParaRPr lang="en-US"/>
            </a:p>
          </p:txBody>
        </p:sp>
        <p:sp>
          <p:nvSpPr>
            <p:cNvPr id="11" name="Freeform 17"/>
            <p:cNvSpPr>
              <a:spLocks/>
            </p:cNvSpPr>
            <p:nvPr/>
          </p:nvSpPr>
          <p:spPr bwMode="auto">
            <a:xfrm>
              <a:off x="770" y="435"/>
              <a:ext cx="81" cy="46"/>
            </a:xfrm>
            <a:custGeom>
              <a:avLst/>
              <a:gdLst/>
              <a:ahLst/>
              <a:cxnLst>
                <a:cxn ang="0">
                  <a:pos x="37" y="36"/>
                </a:cxn>
                <a:cxn ang="0">
                  <a:pos x="0" y="148"/>
                </a:cxn>
                <a:cxn ang="0">
                  <a:pos x="0" y="148"/>
                </a:cxn>
                <a:cxn ang="0">
                  <a:pos x="19" y="153"/>
                </a:cxn>
                <a:cxn ang="0">
                  <a:pos x="38" y="156"/>
                </a:cxn>
                <a:cxn ang="0">
                  <a:pos x="57" y="158"/>
                </a:cxn>
                <a:cxn ang="0">
                  <a:pos x="76" y="159"/>
                </a:cxn>
                <a:cxn ang="0">
                  <a:pos x="96" y="159"/>
                </a:cxn>
                <a:cxn ang="0">
                  <a:pos x="114" y="158"/>
                </a:cxn>
                <a:cxn ang="0">
                  <a:pos x="133" y="155"/>
                </a:cxn>
                <a:cxn ang="0">
                  <a:pos x="150" y="152"/>
                </a:cxn>
                <a:cxn ang="0">
                  <a:pos x="169" y="147"/>
                </a:cxn>
                <a:cxn ang="0">
                  <a:pos x="186" y="141"/>
                </a:cxn>
                <a:cxn ang="0">
                  <a:pos x="204" y="136"/>
                </a:cxn>
                <a:cxn ang="0">
                  <a:pos x="220" y="127"/>
                </a:cxn>
                <a:cxn ang="0">
                  <a:pos x="238" y="119"/>
                </a:cxn>
                <a:cxn ang="0">
                  <a:pos x="253" y="110"/>
                </a:cxn>
                <a:cxn ang="0">
                  <a:pos x="268" y="99"/>
                </a:cxn>
                <a:cxn ang="0">
                  <a:pos x="283" y="88"/>
                </a:cxn>
                <a:cxn ang="0">
                  <a:pos x="204" y="0"/>
                </a:cxn>
                <a:cxn ang="0">
                  <a:pos x="204" y="0"/>
                </a:cxn>
                <a:cxn ang="0">
                  <a:pos x="185" y="12"/>
                </a:cxn>
                <a:cxn ang="0">
                  <a:pos x="167" y="23"/>
                </a:cxn>
                <a:cxn ang="0">
                  <a:pos x="146" y="31"/>
                </a:cxn>
                <a:cxn ang="0">
                  <a:pos x="125" y="37"/>
                </a:cxn>
                <a:cxn ang="0">
                  <a:pos x="104" y="40"/>
                </a:cxn>
                <a:cxn ang="0">
                  <a:pos x="82" y="41"/>
                </a:cxn>
                <a:cxn ang="0">
                  <a:pos x="59" y="39"/>
                </a:cxn>
                <a:cxn ang="0">
                  <a:pos x="37" y="36"/>
                </a:cxn>
                <a:cxn ang="0">
                  <a:pos x="37" y="36"/>
                </a:cxn>
              </a:cxnLst>
              <a:rect l="0" t="0" r="r" b="b"/>
              <a:pathLst>
                <a:path w="283" h="159">
                  <a:moveTo>
                    <a:pt x="37" y="36"/>
                  </a:moveTo>
                  <a:lnTo>
                    <a:pt x="0" y="148"/>
                  </a:lnTo>
                  <a:lnTo>
                    <a:pt x="0" y="148"/>
                  </a:lnTo>
                  <a:lnTo>
                    <a:pt x="19" y="153"/>
                  </a:lnTo>
                  <a:lnTo>
                    <a:pt x="38" y="156"/>
                  </a:lnTo>
                  <a:lnTo>
                    <a:pt x="57" y="158"/>
                  </a:lnTo>
                  <a:lnTo>
                    <a:pt x="76" y="159"/>
                  </a:lnTo>
                  <a:lnTo>
                    <a:pt x="96" y="159"/>
                  </a:lnTo>
                  <a:lnTo>
                    <a:pt x="114" y="158"/>
                  </a:lnTo>
                  <a:lnTo>
                    <a:pt x="133" y="155"/>
                  </a:lnTo>
                  <a:lnTo>
                    <a:pt x="150" y="152"/>
                  </a:lnTo>
                  <a:lnTo>
                    <a:pt x="169" y="147"/>
                  </a:lnTo>
                  <a:lnTo>
                    <a:pt x="186" y="141"/>
                  </a:lnTo>
                  <a:lnTo>
                    <a:pt x="204" y="136"/>
                  </a:lnTo>
                  <a:lnTo>
                    <a:pt x="220" y="127"/>
                  </a:lnTo>
                  <a:lnTo>
                    <a:pt x="238" y="119"/>
                  </a:lnTo>
                  <a:lnTo>
                    <a:pt x="253" y="110"/>
                  </a:lnTo>
                  <a:lnTo>
                    <a:pt x="268" y="99"/>
                  </a:lnTo>
                  <a:lnTo>
                    <a:pt x="283" y="88"/>
                  </a:lnTo>
                  <a:lnTo>
                    <a:pt x="204" y="0"/>
                  </a:lnTo>
                  <a:lnTo>
                    <a:pt x="204" y="0"/>
                  </a:lnTo>
                  <a:lnTo>
                    <a:pt x="185" y="12"/>
                  </a:lnTo>
                  <a:lnTo>
                    <a:pt x="167" y="23"/>
                  </a:lnTo>
                  <a:lnTo>
                    <a:pt x="146" y="31"/>
                  </a:lnTo>
                  <a:lnTo>
                    <a:pt x="125" y="37"/>
                  </a:lnTo>
                  <a:lnTo>
                    <a:pt x="104" y="40"/>
                  </a:lnTo>
                  <a:lnTo>
                    <a:pt x="82" y="41"/>
                  </a:lnTo>
                  <a:lnTo>
                    <a:pt x="59" y="39"/>
                  </a:lnTo>
                  <a:lnTo>
                    <a:pt x="37" y="36"/>
                  </a:lnTo>
                  <a:lnTo>
                    <a:pt x="37" y="36"/>
                  </a:lnTo>
                  <a:close/>
                </a:path>
              </a:pathLst>
            </a:custGeom>
            <a:solidFill>
              <a:schemeClr val="accent2"/>
            </a:solidFill>
            <a:ln w="9525">
              <a:noFill/>
              <a:round/>
              <a:headEnd/>
              <a:tailEnd/>
            </a:ln>
          </p:spPr>
          <p:txBody>
            <a:bodyPr/>
            <a:lstStyle/>
            <a:p>
              <a:endParaRPr lang="en-US"/>
            </a:p>
          </p:txBody>
        </p:sp>
      </p:grpSp>
      <p:grpSp>
        <p:nvGrpSpPr>
          <p:cNvPr id="12" name="Group 28"/>
          <p:cNvGrpSpPr>
            <a:grpSpLocks/>
          </p:cNvGrpSpPr>
          <p:nvPr/>
        </p:nvGrpSpPr>
        <p:grpSpPr bwMode="auto">
          <a:xfrm>
            <a:off x="8494713" y="5792788"/>
            <a:ext cx="554037" cy="552450"/>
            <a:chOff x="5369" y="3667"/>
            <a:chExt cx="349" cy="348"/>
          </a:xfrm>
        </p:grpSpPr>
        <p:sp>
          <p:nvSpPr>
            <p:cNvPr id="13" name="Freeform 29"/>
            <p:cNvSpPr>
              <a:spLocks/>
            </p:cNvSpPr>
            <p:nvPr/>
          </p:nvSpPr>
          <p:spPr bwMode="auto">
            <a:xfrm>
              <a:off x="5396" y="3667"/>
              <a:ext cx="138" cy="112"/>
            </a:xfrm>
            <a:custGeom>
              <a:avLst/>
              <a:gdLst/>
              <a:ahLst/>
              <a:cxnLst>
                <a:cxn ang="0">
                  <a:pos x="182" y="86"/>
                </a:cxn>
                <a:cxn ang="0">
                  <a:pos x="182" y="0"/>
                </a:cxn>
                <a:cxn ang="0">
                  <a:pos x="182" y="0"/>
                </a:cxn>
                <a:cxn ang="0">
                  <a:pos x="154" y="2"/>
                </a:cxn>
                <a:cxn ang="0">
                  <a:pos x="128" y="10"/>
                </a:cxn>
                <a:cxn ang="0">
                  <a:pos x="102" y="18"/>
                </a:cxn>
                <a:cxn ang="0">
                  <a:pos x="78" y="30"/>
                </a:cxn>
                <a:cxn ang="0">
                  <a:pos x="56" y="46"/>
                </a:cxn>
                <a:cxn ang="0">
                  <a:pos x="36" y="64"/>
                </a:cxn>
                <a:cxn ang="0">
                  <a:pos x="16" y="82"/>
                </a:cxn>
                <a:cxn ang="0">
                  <a:pos x="0" y="104"/>
                </a:cxn>
                <a:cxn ang="0">
                  <a:pos x="76" y="148"/>
                </a:cxn>
                <a:cxn ang="0">
                  <a:pos x="76" y="148"/>
                </a:cxn>
                <a:cxn ang="0">
                  <a:pos x="86" y="136"/>
                </a:cxn>
                <a:cxn ang="0">
                  <a:pos x="96" y="124"/>
                </a:cxn>
                <a:cxn ang="0">
                  <a:pos x="108" y="114"/>
                </a:cxn>
                <a:cxn ang="0">
                  <a:pos x="122" y="104"/>
                </a:cxn>
                <a:cxn ang="0">
                  <a:pos x="136" y="98"/>
                </a:cxn>
                <a:cxn ang="0">
                  <a:pos x="150" y="92"/>
                </a:cxn>
                <a:cxn ang="0">
                  <a:pos x="166" y="88"/>
                </a:cxn>
                <a:cxn ang="0">
                  <a:pos x="182" y="86"/>
                </a:cxn>
                <a:cxn ang="0">
                  <a:pos x="182" y="86"/>
                </a:cxn>
              </a:cxnLst>
              <a:rect l="0" t="0" r="r" b="b"/>
              <a:pathLst>
                <a:path w="182" h="148">
                  <a:moveTo>
                    <a:pt x="182" y="86"/>
                  </a:moveTo>
                  <a:lnTo>
                    <a:pt x="182" y="0"/>
                  </a:lnTo>
                  <a:lnTo>
                    <a:pt x="182" y="0"/>
                  </a:lnTo>
                  <a:lnTo>
                    <a:pt x="154" y="2"/>
                  </a:lnTo>
                  <a:lnTo>
                    <a:pt x="128" y="10"/>
                  </a:lnTo>
                  <a:lnTo>
                    <a:pt x="102" y="18"/>
                  </a:lnTo>
                  <a:lnTo>
                    <a:pt x="78" y="30"/>
                  </a:lnTo>
                  <a:lnTo>
                    <a:pt x="56" y="46"/>
                  </a:lnTo>
                  <a:lnTo>
                    <a:pt x="36" y="64"/>
                  </a:lnTo>
                  <a:lnTo>
                    <a:pt x="16" y="82"/>
                  </a:lnTo>
                  <a:lnTo>
                    <a:pt x="0" y="104"/>
                  </a:lnTo>
                  <a:lnTo>
                    <a:pt x="76" y="148"/>
                  </a:lnTo>
                  <a:lnTo>
                    <a:pt x="76" y="148"/>
                  </a:lnTo>
                  <a:lnTo>
                    <a:pt x="86" y="136"/>
                  </a:lnTo>
                  <a:lnTo>
                    <a:pt x="96" y="124"/>
                  </a:lnTo>
                  <a:lnTo>
                    <a:pt x="108" y="114"/>
                  </a:lnTo>
                  <a:lnTo>
                    <a:pt x="122" y="104"/>
                  </a:lnTo>
                  <a:lnTo>
                    <a:pt x="136" y="98"/>
                  </a:lnTo>
                  <a:lnTo>
                    <a:pt x="150" y="92"/>
                  </a:lnTo>
                  <a:lnTo>
                    <a:pt x="166" y="88"/>
                  </a:lnTo>
                  <a:lnTo>
                    <a:pt x="182" y="86"/>
                  </a:lnTo>
                  <a:lnTo>
                    <a:pt x="182" y="86"/>
                  </a:lnTo>
                  <a:close/>
                </a:path>
              </a:pathLst>
            </a:custGeom>
            <a:solidFill>
              <a:srgbClr val="0066CC"/>
            </a:solidFill>
            <a:ln w="9525">
              <a:noFill/>
              <a:round/>
              <a:headEnd/>
              <a:tailEnd/>
            </a:ln>
          </p:spPr>
          <p:txBody>
            <a:bodyPr/>
            <a:lstStyle/>
            <a:p>
              <a:endParaRPr lang="en-US"/>
            </a:p>
          </p:txBody>
        </p:sp>
        <p:sp>
          <p:nvSpPr>
            <p:cNvPr id="14" name="Freeform 30"/>
            <p:cNvSpPr>
              <a:spLocks/>
            </p:cNvSpPr>
            <p:nvPr/>
          </p:nvSpPr>
          <p:spPr bwMode="auto">
            <a:xfrm>
              <a:off x="5642" y="3761"/>
              <a:ext cx="76" cy="160"/>
            </a:xfrm>
            <a:custGeom>
              <a:avLst/>
              <a:gdLst/>
              <a:ahLst/>
              <a:cxnLst>
                <a:cxn ang="0">
                  <a:pos x="14" y="106"/>
                </a:cxn>
                <a:cxn ang="0">
                  <a:pos x="14" y="106"/>
                </a:cxn>
                <a:cxn ang="0">
                  <a:pos x="14" y="122"/>
                </a:cxn>
                <a:cxn ang="0">
                  <a:pos x="10" y="138"/>
                </a:cxn>
                <a:cxn ang="0">
                  <a:pos x="6" y="152"/>
                </a:cxn>
                <a:cxn ang="0">
                  <a:pos x="0" y="168"/>
                </a:cxn>
                <a:cxn ang="0">
                  <a:pos x="74" y="210"/>
                </a:cxn>
                <a:cxn ang="0">
                  <a:pos x="74" y="210"/>
                </a:cxn>
                <a:cxn ang="0">
                  <a:pos x="86" y="186"/>
                </a:cxn>
                <a:cxn ang="0">
                  <a:pos x="94" y="160"/>
                </a:cxn>
                <a:cxn ang="0">
                  <a:pos x="98" y="134"/>
                </a:cxn>
                <a:cxn ang="0">
                  <a:pos x="100" y="106"/>
                </a:cxn>
                <a:cxn ang="0">
                  <a:pos x="100" y="106"/>
                </a:cxn>
                <a:cxn ang="0">
                  <a:pos x="98" y="78"/>
                </a:cxn>
                <a:cxn ang="0">
                  <a:pos x="94" y="50"/>
                </a:cxn>
                <a:cxn ang="0">
                  <a:pos x="86" y="24"/>
                </a:cxn>
                <a:cxn ang="0">
                  <a:pos x="74" y="0"/>
                </a:cxn>
                <a:cxn ang="0">
                  <a:pos x="0" y="44"/>
                </a:cxn>
                <a:cxn ang="0">
                  <a:pos x="0" y="44"/>
                </a:cxn>
                <a:cxn ang="0">
                  <a:pos x="6" y="58"/>
                </a:cxn>
                <a:cxn ang="0">
                  <a:pos x="10" y="72"/>
                </a:cxn>
                <a:cxn ang="0">
                  <a:pos x="14" y="88"/>
                </a:cxn>
                <a:cxn ang="0">
                  <a:pos x="14" y="106"/>
                </a:cxn>
                <a:cxn ang="0">
                  <a:pos x="14" y="106"/>
                </a:cxn>
              </a:cxnLst>
              <a:rect l="0" t="0" r="r" b="b"/>
              <a:pathLst>
                <a:path w="100" h="210">
                  <a:moveTo>
                    <a:pt x="14" y="106"/>
                  </a:moveTo>
                  <a:lnTo>
                    <a:pt x="14" y="106"/>
                  </a:lnTo>
                  <a:lnTo>
                    <a:pt x="14" y="122"/>
                  </a:lnTo>
                  <a:lnTo>
                    <a:pt x="10" y="138"/>
                  </a:lnTo>
                  <a:lnTo>
                    <a:pt x="6" y="152"/>
                  </a:lnTo>
                  <a:lnTo>
                    <a:pt x="0" y="168"/>
                  </a:lnTo>
                  <a:lnTo>
                    <a:pt x="74" y="210"/>
                  </a:lnTo>
                  <a:lnTo>
                    <a:pt x="74" y="210"/>
                  </a:lnTo>
                  <a:lnTo>
                    <a:pt x="86" y="186"/>
                  </a:lnTo>
                  <a:lnTo>
                    <a:pt x="94" y="160"/>
                  </a:lnTo>
                  <a:lnTo>
                    <a:pt x="98" y="134"/>
                  </a:lnTo>
                  <a:lnTo>
                    <a:pt x="100" y="106"/>
                  </a:lnTo>
                  <a:lnTo>
                    <a:pt x="100" y="106"/>
                  </a:lnTo>
                  <a:lnTo>
                    <a:pt x="98" y="78"/>
                  </a:lnTo>
                  <a:lnTo>
                    <a:pt x="94" y="50"/>
                  </a:lnTo>
                  <a:lnTo>
                    <a:pt x="86" y="24"/>
                  </a:lnTo>
                  <a:lnTo>
                    <a:pt x="74" y="0"/>
                  </a:lnTo>
                  <a:lnTo>
                    <a:pt x="0" y="44"/>
                  </a:lnTo>
                  <a:lnTo>
                    <a:pt x="0" y="44"/>
                  </a:lnTo>
                  <a:lnTo>
                    <a:pt x="6" y="58"/>
                  </a:lnTo>
                  <a:lnTo>
                    <a:pt x="10" y="72"/>
                  </a:lnTo>
                  <a:lnTo>
                    <a:pt x="14" y="88"/>
                  </a:lnTo>
                  <a:lnTo>
                    <a:pt x="14" y="106"/>
                  </a:lnTo>
                  <a:lnTo>
                    <a:pt x="14" y="106"/>
                  </a:lnTo>
                  <a:close/>
                </a:path>
              </a:pathLst>
            </a:custGeom>
            <a:solidFill>
              <a:srgbClr val="0066CC"/>
            </a:solidFill>
            <a:ln w="9525">
              <a:noFill/>
              <a:round/>
              <a:headEnd/>
              <a:tailEnd/>
            </a:ln>
          </p:spPr>
          <p:txBody>
            <a:bodyPr/>
            <a:lstStyle/>
            <a:p>
              <a:endParaRPr lang="en-US"/>
            </a:p>
          </p:txBody>
        </p:sp>
        <p:sp>
          <p:nvSpPr>
            <p:cNvPr id="15" name="Freeform 31"/>
            <p:cNvSpPr>
              <a:spLocks/>
            </p:cNvSpPr>
            <p:nvPr/>
          </p:nvSpPr>
          <p:spPr bwMode="auto">
            <a:xfrm>
              <a:off x="5369" y="3761"/>
              <a:ext cx="76" cy="160"/>
            </a:xfrm>
            <a:custGeom>
              <a:avLst/>
              <a:gdLst/>
              <a:ahLst/>
              <a:cxnLst>
                <a:cxn ang="0">
                  <a:pos x="86" y="106"/>
                </a:cxn>
                <a:cxn ang="0">
                  <a:pos x="86" y="106"/>
                </a:cxn>
                <a:cxn ang="0">
                  <a:pos x="86" y="88"/>
                </a:cxn>
                <a:cxn ang="0">
                  <a:pos x="90" y="72"/>
                </a:cxn>
                <a:cxn ang="0">
                  <a:pos x="94" y="58"/>
                </a:cxn>
                <a:cxn ang="0">
                  <a:pos x="100" y="44"/>
                </a:cxn>
                <a:cxn ang="0">
                  <a:pos x="26" y="0"/>
                </a:cxn>
                <a:cxn ang="0">
                  <a:pos x="26" y="0"/>
                </a:cxn>
                <a:cxn ang="0">
                  <a:pos x="14" y="24"/>
                </a:cxn>
                <a:cxn ang="0">
                  <a:pos x="6" y="50"/>
                </a:cxn>
                <a:cxn ang="0">
                  <a:pos x="2" y="78"/>
                </a:cxn>
                <a:cxn ang="0">
                  <a:pos x="0" y="106"/>
                </a:cxn>
                <a:cxn ang="0">
                  <a:pos x="0" y="106"/>
                </a:cxn>
                <a:cxn ang="0">
                  <a:pos x="2" y="134"/>
                </a:cxn>
                <a:cxn ang="0">
                  <a:pos x="6" y="160"/>
                </a:cxn>
                <a:cxn ang="0">
                  <a:pos x="14" y="186"/>
                </a:cxn>
                <a:cxn ang="0">
                  <a:pos x="26" y="210"/>
                </a:cxn>
                <a:cxn ang="0">
                  <a:pos x="100" y="168"/>
                </a:cxn>
                <a:cxn ang="0">
                  <a:pos x="100" y="168"/>
                </a:cxn>
                <a:cxn ang="0">
                  <a:pos x="94" y="152"/>
                </a:cxn>
                <a:cxn ang="0">
                  <a:pos x="90" y="138"/>
                </a:cxn>
                <a:cxn ang="0">
                  <a:pos x="86" y="122"/>
                </a:cxn>
                <a:cxn ang="0">
                  <a:pos x="86" y="106"/>
                </a:cxn>
                <a:cxn ang="0">
                  <a:pos x="86" y="106"/>
                </a:cxn>
              </a:cxnLst>
              <a:rect l="0" t="0" r="r" b="b"/>
              <a:pathLst>
                <a:path w="100" h="210">
                  <a:moveTo>
                    <a:pt x="86" y="106"/>
                  </a:moveTo>
                  <a:lnTo>
                    <a:pt x="86" y="106"/>
                  </a:lnTo>
                  <a:lnTo>
                    <a:pt x="86" y="88"/>
                  </a:lnTo>
                  <a:lnTo>
                    <a:pt x="90" y="72"/>
                  </a:lnTo>
                  <a:lnTo>
                    <a:pt x="94" y="58"/>
                  </a:lnTo>
                  <a:lnTo>
                    <a:pt x="100" y="44"/>
                  </a:lnTo>
                  <a:lnTo>
                    <a:pt x="26" y="0"/>
                  </a:lnTo>
                  <a:lnTo>
                    <a:pt x="26" y="0"/>
                  </a:lnTo>
                  <a:lnTo>
                    <a:pt x="14" y="24"/>
                  </a:lnTo>
                  <a:lnTo>
                    <a:pt x="6" y="50"/>
                  </a:lnTo>
                  <a:lnTo>
                    <a:pt x="2" y="78"/>
                  </a:lnTo>
                  <a:lnTo>
                    <a:pt x="0" y="106"/>
                  </a:lnTo>
                  <a:lnTo>
                    <a:pt x="0" y="106"/>
                  </a:lnTo>
                  <a:lnTo>
                    <a:pt x="2" y="134"/>
                  </a:lnTo>
                  <a:lnTo>
                    <a:pt x="6" y="160"/>
                  </a:lnTo>
                  <a:lnTo>
                    <a:pt x="14" y="186"/>
                  </a:lnTo>
                  <a:lnTo>
                    <a:pt x="26" y="210"/>
                  </a:lnTo>
                  <a:lnTo>
                    <a:pt x="100" y="168"/>
                  </a:lnTo>
                  <a:lnTo>
                    <a:pt x="100" y="168"/>
                  </a:lnTo>
                  <a:lnTo>
                    <a:pt x="94" y="152"/>
                  </a:lnTo>
                  <a:lnTo>
                    <a:pt x="90" y="138"/>
                  </a:lnTo>
                  <a:lnTo>
                    <a:pt x="86" y="122"/>
                  </a:lnTo>
                  <a:lnTo>
                    <a:pt x="86" y="106"/>
                  </a:lnTo>
                  <a:lnTo>
                    <a:pt x="86" y="106"/>
                  </a:lnTo>
                  <a:close/>
                </a:path>
              </a:pathLst>
            </a:custGeom>
            <a:solidFill>
              <a:schemeClr val="tx2"/>
            </a:solidFill>
            <a:ln w="9525">
              <a:noFill/>
              <a:round/>
              <a:headEnd/>
              <a:tailEnd/>
            </a:ln>
          </p:spPr>
          <p:txBody>
            <a:bodyPr/>
            <a:lstStyle/>
            <a:p>
              <a:endParaRPr lang="en-US"/>
            </a:p>
          </p:txBody>
        </p:sp>
        <p:sp>
          <p:nvSpPr>
            <p:cNvPr id="16" name="Freeform 32"/>
            <p:cNvSpPr>
              <a:spLocks/>
            </p:cNvSpPr>
            <p:nvPr/>
          </p:nvSpPr>
          <p:spPr bwMode="auto">
            <a:xfrm>
              <a:off x="5396" y="3902"/>
              <a:ext cx="138" cy="113"/>
            </a:xfrm>
            <a:custGeom>
              <a:avLst/>
              <a:gdLst/>
              <a:ahLst/>
              <a:cxnLst>
                <a:cxn ang="0">
                  <a:pos x="76" y="0"/>
                </a:cxn>
                <a:cxn ang="0">
                  <a:pos x="0" y="44"/>
                </a:cxn>
                <a:cxn ang="0">
                  <a:pos x="0" y="44"/>
                </a:cxn>
                <a:cxn ang="0">
                  <a:pos x="16" y="66"/>
                </a:cxn>
                <a:cxn ang="0">
                  <a:pos x="36" y="84"/>
                </a:cxn>
                <a:cxn ang="0">
                  <a:pos x="56" y="102"/>
                </a:cxn>
                <a:cxn ang="0">
                  <a:pos x="78" y="118"/>
                </a:cxn>
                <a:cxn ang="0">
                  <a:pos x="102" y="130"/>
                </a:cxn>
                <a:cxn ang="0">
                  <a:pos x="128" y="138"/>
                </a:cxn>
                <a:cxn ang="0">
                  <a:pos x="154" y="146"/>
                </a:cxn>
                <a:cxn ang="0">
                  <a:pos x="182" y="148"/>
                </a:cxn>
                <a:cxn ang="0">
                  <a:pos x="182" y="62"/>
                </a:cxn>
                <a:cxn ang="0">
                  <a:pos x="182" y="62"/>
                </a:cxn>
                <a:cxn ang="0">
                  <a:pos x="166" y="60"/>
                </a:cxn>
                <a:cxn ang="0">
                  <a:pos x="150" y="56"/>
                </a:cxn>
                <a:cxn ang="0">
                  <a:pos x="136" y="50"/>
                </a:cxn>
                <a:cxn ang="0">
                  <a:pos x="122" y="44"/>
                </a:cxn>
                <a:cxn ang="0">
                  <a:pos x="108" y="34"/>
                </a:cxn>
                <a:cxn ang="0">
                  <a:pos x="96" y="24"/>
                </a:cxn>
                <a:cxn ang="0">
                  <a:pos x="86" y="14"/>
                </a:cxn>
                <a:cxn ang="0">
                  <a:pos x="76" y="0"/>
                </a:cxn>
                <a:cxn ang="0">
                  <a:pos x="76" y="0"/>
                </a:cxn>
              </a:cxnLst>
              <a:rect l="0" t="0" r="r" b="b"/>
              <a:pathLst>
                <a:path w="182" h="148">
                  <a:moveTo>
                    <a:pt x="76" y="0"/>
                  </a:moveTo>
                  <a:lnTo>
                    <a:pt x="0" y="44"/>
                  </a:lnTo>
                  <a:lnTo>
                    <a:pt x="0" y="44"/>
                  </a:lnTo>
                  <a:lnTo>
                    <a:pt x="16" y="66"/>
                  </a:lnTo>
                  <a:lnTo>
                    <a:pt x="36" y="84"/>
                  </a:lnTo>
                  <a:lnTo>
                    <a:pt x="56" y="102"/>
                  </a:lnTo>
                  <a:lnTo>
                    <a:pt x="78" y="118"/>
                  </a:lnTo>
                  <a:lnTo>
                    <a:pt x="102" y="130"/>
                  </a:lnTo>
                  <a:lnTo>
                    <a:pt x="128" y="138"/>
                  </a:lnTo>
                  <a:lnTo>
                    <a:pt x="154" y="146"/>
                  </a:lnTo>
                  <a:lnTo>
                    <a:pt x="182" y="148"/>
                  </a:lnTo>
                  <a:lnTo>
                    <a:pt x="182" y="62"/>
                  </a:lnTo>
                  <a:lnTo>
                    <a:pt x="182" y="62"/>
                  </a:lnTo>
                  <a:lnTo>
                    <a:pt x="166" y="60"/>
                  </a:lnTo>
                  <a:lnTo>
                    <a:pt x="150" y="56"/>
                  </a:lnTo>
                  <a:lnTo>
                    <a:pt x="136" y="50"/>
                  </a:lnTo>
                  <a:lnTo>
                    <a:pt x="122" y="44"/>
                  </a:lnTo>
                  <a:lnTo>
                    <a:pt x="108" y="34"/>
                  </a:lnTo>
                  <a:lnTo>
                    <a:pt x="96" y="24"/>
                  </a:lnTo>
                  <a:lnTo>
                    <a:pt x="86" y="14"/>
                  </a:lnTo>
                  <a:lnTo>
                    <a:pt x="76" y="0"/>
                  </a:lnTo>
                  <a:lnTo>
                    <a:pt x="76" y="0"/>
                  </a:lnTo>
                  <a:close/>
                </a:path>
              </a:pathLst>
            </a:custGeom>
            <a:solidFill>
              <a:schemeClr val="tx2"/>
            </a:solidFill>
            <a:ln w="9525">
              <a:noFill/>
              <a:round/>
              <a:headEnd/>
              <a:tailEnd/>
            </a:ln>
          </p:spPr>
          <p:txBody>
            <a:bodyPr/>
            <a:lstStyle/>
            <a:p>
              <a:endParaRPr lang="en-US"/>
            </a:p>
          </p:txBody>
        </p:sp>
        <p:sp>
          <p:nvSpPr>
            <p:cNvPr id="17" name="Freeform 33"/>
            <p:cNvSpPr>
              <a:spLocks/>
            </p:cNvSpPr>
            <p:nvPr/>
          </p:nvSpPr>
          <p:spPr bwMode="auto">
            <a:xfrm>
              <a:off x="5553" y="3667"/>
              <a:ext cx="138" cy="112"/>
            </a:xfrm>
            <a:custGeom>
              <a:avLst/>
              <a:gdLst/>
              <a:ahLst/>
              <a:cxnLst>
                <a:cxn ang="0">
                  <a:pos x="106" y="148"/>
                </a:cxn>
                <a:cxn ang="0">
                  <a:pos x="182" y="104"/>
                </a:cxn>
                <a:cxn ang="0">
                  <a:pos x="182" y="104"/>
                </a:cxn>
                <a:cxn ang="0">
                  <a:pos x="166" y="82"/>
                </a:cxn>
                <a:cxn ang="0">
                  <a:pos x="148" y="64"/>
                </a:cxn>
                <a:cxn ang="0">
                  <a:pos x="126" y="46"/>
                </a:cxn>
                <a:cxn ang="0">
                  <a:pos x="104" y="30"/>
                </a:cxn>
                <a:cxn ang="0">
                  <a:pos x="80" y="18"/>
                </a:cxn>
                <a:cxn ang="0">
                  <a:pos x="54" y="10"/>
                </a:cxn>
                <a:cxn ang="0">
                  <a:pos x="28" y="2"/>
                </a:cxn>
                <a:cxn ang="0">
                  <a:pos x="0" y="0"/>
                </a:cxn>
                <a:cxn ang="0">
                  <a:pos x="0" y="86"/>
                </a:cxn>
                <a:cxn ang="0">
                  <a:pos x="0" y="86"/>
                </a:cxn>
                <a:cxn ang="0">
                  <a:pos x="16" y="88"/>
                </a:cxn>
                <a:cxn ang="0">
                  <a:pos x="32" y="92"/>
                </a:cxn>
                <a:cxn ang="0">
                  <a:pos x="46" y="98"/>
                </a:cxn>
                <a:cxn ang="0">
                  <a:pos x="60" y="104"/>
                </a:cxn>
                <a:cxn ang="0">
                  <a:pos x="74" y="114"/>
                </a:cxn>
                <a:cxn ang="0">
                  <a:pos x="86" y="124"/>
                </a:cxn>
                <a:cxn ang="0">
                  <a:pos x="98" y="136"/>
                </a:cxn>
                <a:cxn ang="0">
                  <a:pos x="106" y="148"/>
                </a:cxn>
                <a:cxn ang="0">
                  <a:pos x="106" y="148"/>
                </a:cxn>
              </a:cxnLst>
              <a:rect l="0" t="0" r="r" b="b"/>
              <a:pathLst>
                <a:path w="182" h="148">
                  <a:moveTo>
                    <a:pt x="106" y="148"/>
                  </a:moveTo>
                  <a:lnTo>
                    <a:pt x="182" y="104"/>
                  </a:lnTo>
                  <a:lnTo>
                    <a:pt x="182" y="104"/>
                  </a:lnTo>
                  <a:lnTo>
                    <a:pt x="166" y="82"/>
                  </a:lnTo>
                  <a:lnTo>
                    <a:pt x="148" y="64"/>
                  </a:lnTo>
                  <a:lnTo>
                    <a:pt x="126" y="46"/>
                  </a:lnTo>
                  <a:lnTo>
                    <a:pt x="104" y="30"/>
                  </a:lnTo>
                  <a:lnTo>
                    <a:pt x="80" y="18"/>
                  </a:lnTo>
                  <a:lnTo>
                    <a:pt x="54" y="10"/>
                  </a:lnTo>
                  <a:lnTo>
                    <a:pt x="28" y="2"/>
                  </a:lnTo>
                  <a:lnTo>
                    <a:pt x="0" y="0"/>
                  </a:lnTo>
                  <a:lnTo>
                    <a:pt x="0" y="86"/>
                  </a:lnTo>
                  <a:lnTo>
                    <a:pt x="0" y="86"/>
                  </a:lnTo>
                  <a:lnTo>
                    <a:pt x="16" y="88"/>
                  </a:lnTo>
                  <a:lnTo>
                    <a:pt x="32" y="92"/>
                  </a:lnTo>
                  <a:lnTo>
                    <a:pt x="46" y="98"/>
                  </a:lnTo>
                  <a:lnTo>
                    <a:pt x="60" y="104"/>
                  </a:lnTo>
                  <a:lnTo>
                    <a:pt x="74" y="114"/>
                  </a:lnTo>
                  <a:lnTo>
                    <a:pt x="86" y="124"/>
                  </a:lnTo>
                  <a:lnTo>
                    <a:pt x="98" y="136"/>
                  </a:lnTo>
                  <a:lnTo>
                    <a:pt x="106" y="148"/>
                  </a:lnTo>
                  <a:lnTo>
                    <a:pt x="106" y="148"/>
                  </a:lnTo>
                  <a:close/>
                </a:path>
              </a:pathLst>
            </a:custGeom>
            <a:solidFill>
              <a:srgbClr val="0066CC"/>
            </a:solidFill>
            <a:ln w="9525">
              <a:noFill/>
              <a:round/>
              <a:headEnd/>
              <a:tailEnd/>
            </a:ln>
          </p:spPr>
          <p:txBody>
            <a:bodyPr/>
            <a:lstStyle/>
            <a:p>
              <a:endParaRPr lang="en-US"/>
            </a:p>
          </p:txBody>
        </p:sp>
        <p:sp>
          <p:nvSpPr>
            <p:cNvPr id="18" name="Freeform 34"/>
            <p:cNvSpPr>
              <a:spLocks/>
            </p:cNvSpPr>
            <p:nvPr/>
          </p:nvSpPr>
          <p:spPr bwMode="auto">
            <a:xfrm>
              <a:off x="5553" y="3902"/>
              <a:ext cx="138" cy="113"/>
            </a:xfrm>
            <a:custGeom>
              <a:avLst/>
              <a:gdLst/>
              <a:ahLst/>
              <a:cxnLst>
                <a:cxn ang="0">
                  <a:pos x="0" y="62"/>
                </a:cxn>
                <a:cxn ang="0">
                  <a:pos x="0" y="148"/>
                </a:cxn>
                <a:cxn ang="0">
                  <a:pos x="0" y="148"/>
                </a:cxn>
                <a:cxn ang="0">
                  <a:pos x="28" y="146"/>
                </a:cxn>
                <a:cxn ang="0">
                  <a:pos x="54" y="138"/>
                </a:cxn>
                <a:cxn ang="0">
                  <a:pos x="80" y="130"/>
                </a:cxn>
                <a:cxn ang="0">
                  <a:pos x="104" y="118"/>
                </a:cxn>
                <a:cxn ang="0">
                  <a:pos x="126" y="102"/>
                </a:cxn>
                <a:cxn ang="0">
                  <a:pos x="148" y="84"/>
                </a:cxn>
                <a:cxn ang="0">
                  <a:pos x="166" y="66"/>
                </a:cxn>
                <a:cxn ang="0">
                  <a:pos x="182" y="44"/>
                </a:cxn>
                <a:cxn ang="0">
                  <a:pos x="106" y="0"/>
                </a:cxn>
                <a:cxn ang="0">
                  <a:pos x="106" y="0"/>
                </a:cxn>
                <a:cxn ang="0">
                  <a:pos x="98" y="14"/>
                </a:cxn>
                <a:cxn ang="0">
                  <a:pos x="86" y="24"/>
                </a:cxn>
                <a:cxn ang="0">
                  <a:pos x="74" y="34"/>
                </a:cxn>
                <a:cxn ang="0">
                  <a:pos x="60" y="44"/>
                </a:cxn>
                <a:cxn ang="0">
                  <a:pos x="46" y="50"/>
                </a:cxn>
                <a:cxn ang="0">
                  <a:pos x="32" y="56"/>
                </a:cxn>
                <a:cxn ang="0">
                  <a:pos x="16" y="60"/>
                </a:cxn>
                <a:cxn ang="0">
                  <a:pos x="0" y="62"/>
                </a:cxn>
                <a:cxn ang="0">
                  <a:pos x="0" y="62"/>
                </a:cxn>
              </a:cxnLst>
              <a:rect l="0" t="0" r="r" b="b"/>
              <a:pathLst>
                <a:path w="182" h="148">
                  <a:moveTo>
                    <a:pt x="0" y="62"/>
                  </a:moveTo>
                  <a:lnTo>
                    <a:pt x="0" y="148"/>
                  </a:lnTo>
                  <a:lnTo>
                    <a:pt x="0" y="148"/>
                  </a:lnTo>
                  <a:lnTo>
                    <a:pt x="28" y="146"/>
                  </a:lnTo>
                  <a:lnTo>
                    <a:pt x="54" y="138"/>
                  </a:lnTo>
                  <a:lnTo>
                    <a:pt x="80" y="130"/>
                  </a:lnTo>
                  <a:lnTo>
                    <a:pt x="104" y="118"/>
                  </a:lnTo>
                  <a:lnTo>
                    <a:pt x="126" y="102"/>
                  </a:lnTo>
                  <a:lnTo>
                    <a:pt x="148" y="84"/>
                  </a:lnTo>
                  <a:lnTo>
                    <a:pt x="166" y="66"/>
                  </a:lnTo>
                  <a:lnTo>
                    <a:pt x="182" y="44"/>
                  </a:lnTo>
                  <a:lnTo>
                    <a:pt x="106" y="0"/>
                  </a:lnTo>
                  <a:lnTo>
                    <a:pt x="106" y="0"/>
                  </a:lnTo>
                  <a:lnTo>
                    <a:pt x="98" y="14"/>
                  </a:lnTo>
                  <a:lnTo>
                    <a:pt x="86" y="24"/>
                  </a:lnTo>
                  <a:lnTo>
                    <a:pt x="74" y="34"/>
                  </a:lnTo>
                  <a:lnTo>
                    <a:pt x="60" y="44"/>
                  </a:lnTo>
                  <a:lnTo>
                    <a:pt x="46" y="50"/>
                  </a:lnTo>
                  <a:lnTo>
                    <a:pt x="32" y="56"/>
                  </a:lnTo>
                  <a:lnTo>
                    <a:pt x="16" y="60"/>
                  </a:lnTo>
                  <a:lnTo>
                    <a:pt x="0" y="62"/>
                  </a:lnTo>
                  <a:lnTo>
                    <a:pt x="0" y="62"/>
                  </a:lnTo>
                  <a:close/>
                </a:path>
              </a:pathLst>
            </a:custGeom>
            <a:solidFill>
              <a:srgbClr val="0066CC"/>
            </a:solidFill>
            <a:ln w="9525">
              <a:noFill/>
              <a:round/>
              <a:headEnd/>
              <a:tailEnd/>
            </a:ln>
          </p:spPr>
          <p:txBody>
            <a:bodyPr/>
            <a:lstStyle/>
            <a:p>
              <a:endParaRPr lang="en-US"/>
            </a:p>
          </p:txBody>
        </p:sp>
      </p:grpSp>
      <p:grpSp>
        <p:nvGrpSpPr>
          <p:cNvPr id="19" name="Group 35"/>
          <p:cNvGrpSpPr>
            <a:grpSpLocks/>
          </p:cNvGrpSpPr>
          <p:nvPr/>
        </p:nvGrpSpPr>
        <p:grpSpPr bwMode="auto">
          <a:xfrm>
            <a:off x="8113713" y="6221413"/>
            <a:ext cx="554037" cy="552450"/>
            <a:chOff x="5129" y="3937"/>
            <a:chExt cx="349" cy="348"/>
          </a:xfrm>
        </p:grpSpPr>
        <p:sp>
          <p:nvSpPr>
            <p:cNvPr id="20" name="Freeform 36"/>
            <p:cNvSpPr>
              <a:spLocks/>
            </p:cNvSpPr>
            <p:nvPr/>
          </p:nvSpPr>
          <p:spPr bwMode="auto">
            <a:xfrm>
              <a:off x="5193" y="3937"/>
              <a:ext cx="156" cy="87"/>
            </a:xfrm>
            <a:custGeom>
              <a:avLst/>
              <a:gdLst/>
              <a:ahLst/>
              <a:cxnLst>
                <a:cxn ang="0">
                  <a:pos x="180" y="88"/>
                </a:cxn>
                <a:cxn ang="0">
                  <a:pos x="206" y="8"/>
                </a:cxn>
                <a:cxn ang="0">
                  <a:pos x="206" y="8"/>
                </a:cxn>
                <a:cxn ang="0">
                  <a:pos x="178" y="2"/>
                </a:cxn>
                <a:cxn ang="0">
                  <a:pos x="150" y="0"/>
                </a:cxn>
                <a:cxn ang="0">
                  <a:pos x="124" y="0"/>
                </a:cxn>
                <a:cxn ang="0">
                  <a:pos x="96" y="4"/>
                </a:cxn>
                <a:cxn ang="0">
                  <a:pos x="70" y="12"/>
                </a:cxn>
                <a:cxn ang="0">
                  <a:pos x="46" y="22"/>
                </a:cxn>
                <a:cxn ang="0">
                  <a:pos x="22" y="36"/>
                </a:cxn>
                <a:cxn ang="0">
                  <a:pos x="0" y="50"/>
                </a:cxn>
                <a:cxn ang="0">
                  <a:pos x="58" y="114"/>
                </a:cxn>
                <a:cxn ang="0">
                  <a:pos x="58" y="114"/>
                </a:cxn>
                <a:cxn ang="0">
                  <a:pos x="72" y="106"/>
                </a:cxn>
                <a:cxn ang="0">
                  <a:pos x="86" y="98"/>
                </a:cxn>
                <a:cxn ang="0">
                  <a:pos x="100" y="92"/>
                </a:cxn>
                <a:cxn ang="0">
                  <a:pos x="116" y="88"/>
                </a:cxn>
                <a:cxn ang="0">
                  <a:pos x="130" y="86"/>
                </a:cxn>
                <a:cxn ang="0">
                  <a:pos x="146" y="84"/>
                </a:cxn>
                <a:cxn ang="0">
                  <a:pos x="164" y="86"/>
                </a:cxn>
                <a:cxn ang="0">
                  <a:pos x="180" y="88"/>
                </a:cxn>
                <a:cxn ang="0">
                  <a:pos x="180" y="88"/>
                </a:cxn>
              </a:cxnLst>
              <a:rect l="0" t="0" r="r" b="b"/>
              <a:pathLst>
                <a:path w="206" h="114">
                  <a:moveTo>
                    <a:pt x="180" y="88"/>
                  </a:moveTo>
                  <a:lnTo>
                    <a:pt x="206" y="8"/>
                  </a:lnTo>
                  <a:lnTo>
                    <a:pt x="206" y="8"/>
                  </a:lnTo>
                  <a:lnTo>
                    <a:pt x="178" y="2"/>
                  </a:lnTo>
                  <a:lnTo>
                    <a:pt x="150" y="0"/>
                  </a:lnTo>
                  <a:lnTo>
                    <a:pt x="124" y="0"/>
                  </a:lnTo>
                  <a:lnTo>
                    <a:pt x="96" y="4"/>
                  </a:lnTo>
                  <a:lnTo>
                    <a:pt x="70" y="12"/>
                  </a:lnTo>
                  <a:lnTo>
                    <a:pt x="46" y="22"/>
                  </a:lnTo>
                  <a:lnTo>
                    <a:pt x="22" y="36"/>
                  </a:lnTo>
                  <a:lnTo>
                    <a:pt x="0" y="50"/>
                  </a:lnTo>
                  <a:lnTo>
                    <a:pt x="58" y="114"/>
                  </a:lnTo>
                  <a:lnTo>
                    <a:pt x="58" y="114"/>
                  </a:lnTo>
                  <a:lnTo>
                    <a:pt x="72" y="106"/>
                  </a:lnTo>
                  <a:lnTo>
                    <a:pt x="86" y="98"/>
                  </a:lnTo>
                  <a:lnTo>
                    <a:pt x="100" y="92"/>
                  </a:lnTo>
                  <a:lnTo>
                    <a:pt x="116" y="88"/>
                  </a:lnTo>
                  <a:lnTo>
                    <a:pt x="130" y="86"/>
                  </a:lnTo>
                  <a:lnTo>
                    <a:pt x="146" y="84"/>
                  </a:lnTo>
                  <a:lnTo>
                    <a:pt x="164" y="86"/>
                  </a:lnTo>
                  <a:lnTo>
                    <a:pt x="180" y="88"/>
                  </a:lnTo>
                  <a:lnTo>
                    <a:pt x="180" y="88"/>
                  </a:lnTo>
                  <a:close/>
                </a:path>
              </a:pathLst>
            </a:custGeom>
            <a:solidFill>
              <a:schemeClr val="tx1"/>
            </a:solidFill>
            <a:ln w="9525">
              <a:noFill/>
              <a:round/>
              <a:headEnd/>
              <a:tailEnd/>
            </a:ln>
          </p:spPr>
          <p:txBody>
            <a:bodyPr/>
            <a:lstStyle/>
            <a:p>
              <a:endParaRPr lang="en-US"/>
            </a:p>
          </p:txBody>
        </p:sp>
        <p:sp>
          <p:nvSpPr>
            <p:cNvPr id="21" name="Freeform 37"/>
            <p:cNvSpPr>
              <a:spLocks/>
            </p:cNvSpPr>
            <p:nvPr/>
          </p:nvSpPr>
          <p:spPr bwMode="auto">
            <a:xfrm>
              <a:off x="5383" y="4083"/>
              <a:ext cx="95" cy="152"/>
            </a:xfrm>
            <a:custGeom>
              <a:avLst/>
              <a:gdLst/>
              <a:ahLst/>
              <a:cxnLst>
                <a:cxn ang="0">
                  <a:pos x="32" y="82"/>
                </a:cxn>
                <a:cxn ang="0">
                  <a:pos x="32" y="82"/>
                </a:cxn>
                <a:cxn ang="0">
                  <a:pos x="26" y="96"/>
                </a:cxn>
                <a:cxn ang="0">
                  <a:pos x="20" y="110"/>
                </a:cxn>
                <a:cxn ang="0">
                  <a:pos x="10" y="124"/>
                </a:cxn>
                <a:cxn ang="0">
                  <a:pos x="0" y="136"/>
                </a:cxn>
                <a:cxn ang="0">
                  <a:pos x="58" y="200"/>
                </a:cxn>
                <a:cxn ang="0">
                  <a:pos x="58" y="200"/>
                </a:cxn>
                <a:cxn ang="0">
                  <a:pos x="76" y="180"/>
                </a:cxn>
                <a:cxn ang="0">
                  <a:pos x="92" y="158"/>
                </a:cxn>
                <a:cxn ang="0">
                  <a:pos x="104" y="134"/>
                </a:cxn>
                <a:cxn ang="0">
                  <a:pos x="114" y="108"/>
                </a:cxn>
                <a:cxn ang="0">
                  <a:pos x="114" y="108"/>
                </a:cxn>
                <a:cxn ang="0">
                  <a:pos x="122" y="80"/>
                </a:cxn>
                <a:cxn ang="0">
                  <a:pos x="126" y="54"/>
                </a:cxn>
                <a:cxn ang="0">
                  <a:pos x="126" y="26"/>
                </a:cxn>
                <a:cxn ang="0">
                  <a:pos x="122" y="0"/>
                </a:cxn>
                <a:cxn ang="0">
                  <a:pos x="38" y="18"/>
                </a:cxn>
                <a:cxn ang="0">
                  <a:pos x="38" y="18"/>
                </a:cxn>
                <a:cxn ang="0">
                  <a:pos x="40" y="34"/>
                </a:cxn>
                <a:cxn ang="0">
                  <a:pos x="40" y="50"/>
                </a:cxn>
                <a:cxn ang="0">
                  <a:pos x="38" y="66"/>
                </a:cxn>
                <a:cxn ang="0">
                  <a:pos x="32" y="82"/>
                </a:cxn>
                <a:cxn ang="0">
                  <a:pos x="32" y="82"/>
                </a:cxn>
              </a:cxnLst>
              <a:rect l="0" t="0" r="r" b="b"/>
              <a:pathLst>
                <a:path w="126" h="200">
                  <a:moveTo>
                    <a:pt x="32" y="82"/>
                  </a:moveTo>
                  <a:lnTo>
                    <a:pt x="32" y="82"/>
                  </a:lnTo>
                  <a:lnTo>
                    <a:pt x="26" y="96"/>
                  </a:lnTo>
                  <a:lnTo>
                    <a:pt x="20" y="110"/>
                  </a:lnTo>
                  <a:lnTo>
                    <a:pt x="10" y="124"/>
                  </a:lnTo>
                  <a:lnTo>
                    <a:pt x="0" y="136"/>
                  </a:lnTo>
                  <a:lnTo>
                    <a:pt x="58" y="200"/>
                  </a:lnTo>
                  <a:lnTo>
                    <a:pt x="58" y="200"/>
                  </a:lnTo>
                  <a:lnTo>
                    <a:pt x="76" y="180"/>
                  </a:lnTo>
                  <a:lnTo>
                    <a:pt x="92" y="158"/>
                  </a:lnTo>
                  <a:lnTo>
                    <a:pt x="104" y="134"/>
                  </a:lnTo>
                  <a:lnTo>
                    <a:pt x="114" y="108"/>
                  </a:lnTo>
                  <a:lnTo>
                    <a:pt x="114" y="108"/>
                  </a:lnTo>
                  <a:lnTo>
                    <a:pt x="122" y="80"/>
                  </a:lnTo>
                  <a:lnTo>
                    <a:pt x="126" y="54"/>
                  </a:lnTo>
                  <a:lnTo>
                    <a:pt x="126" y="26"/>
                  </a:lnTo>
                  <a:lnTo>
                    <a:pt x="122" y="0"/>
                  </a:lnTo>
                  <a:lnTo>
                    <a:pt x="38" y="18"/>
                  </a:lnTo>
                  <a:lnTo>
                    <a:pt x="38" y="18"/>
                  </a:lnTo>
                  <a:lnTo>
                    <a:pt x="40" y="34"/>
                  </a:lnTo>
                  <a:lnTo>
                    <a:pt x="40" y="50"/>
                  </a:lnTo>
                  <a:lnTo>
                    <a:pt x="38" y="66"/>
                  </a:lnTo>
                  <a:lnTo>
                    <a:pt x="32" y="82"/>
                  </a:lnTo>
                  <a:lnTo>
                    <a:pt x="32" y="82"/>
                  </a:lnTo>
                  <a:close/>
                </a:path>
              </a:pathLst>
            </a:custGeom>
            <a:solidFill>
              <a:srgbClr val="0066CC"/>
            </a:solidFill>
            <a:ln w="9525">
              <a:noFill/>
              <a:round/>
              <a:headEnd/>
              <a:tailEnd/>
            </a:ln>
          </p:spPr>
          <p:txBody>
            <a:bodyPr/>
            <a:lstStyle/>
            <a:p>
              <a:endParaRPr lang="en-US"/>
            </a:p>
          </p:txBody>
        </p:sp>
        <p:sp>
          <p:nvSpPr>
            <p:cNvPr id="22" name="Freeform 38"/>
            <p:cNvSpPr>
              <a:spLocks/>
            </p:cNvSpPr>
            <p:nvPr/>
          </p:nvSpPr>
          <p:spPr bwMode="auto">
            <a:xfrm>
              <a:off x="5129" y="3987"/>
              <a:ext cx="96" cy="152"/>
            </a:xfrm>
            <a:custGeom>
              <a:avLst/>
              <a:gdLst/>
              <a:ahLst/>
              <a:cxnLst>
                <a:cxn ang="0">
                  <a:pos x="92" y="118"/>
                </a:cxn>
                <a:cxn ang="0">
                  <a:pos x="92" y="118"/>
                </a:cxn>
                <a:cxn ang="0">
                  <a:pos x="98" y="104"/>
                </a:cxn>
                <a:cxn ang="0">
                  <a:pos x="106" y="88"/>
                </a:cxn>
                <a:cxn ang="0">
                  <a:pos x="116" y="76"/>
                </a:cxn>
                <a:cxn ang="0">
                  <a:pos x="126" y="64"/>
                </a:cxn>
                <a:cxn ang="0">
                  <a:pos x="68" y="0"/>
                </a:cxn>
                <a:cxn ang="0">
                  <a:pos x="68" y="0"/>
                </a:cxn>
                <a:cxn ang="0">
                  <a:pos x="50" y="20"/>
                </a:cxn>
                <a:cxn ang="0">
                  <a:pos x="34" y="42"/>
                </a:cxn>
                <a:cxn ang="0">
                  <a:pos x="22" y="66"/>
                </a:cxn>
                <a:cxn ang="0">
                  <a:pos x="12" y="92"/>
                </a:cxn>
                <a:cxn ang="0">
                  <a:pos x="12" y="92"/>
                </a:cxn>
                <a:cxn ang="0">
                  <a:pos x="4" y="118"/>
                </a:cxn>
                <a:cxn ang="0">
                  <a:pos x="0" y="146"/>
                </a:cxn>
                <a:cxn ang="0">
                  <a:pos x="0" y="174"/>
                </a:cxn>
                <a:cxn ang="0">
                  <a:pos x="4" y="200"/>
                </a:cxn>
                <a:cxn ang="0">
                  <a:pos x="88" y="182"/>
                </a:cxn>
                <a:cxn ang="0">
                  <a:pos x="88" y="182"/>
                </a:cxn>
                <a:cxn ang="0">
                  <a:pos x="86" y="166"/>
                </a:cxn>
                <a:cxn ang="0">
                  <a:pos x="86" y="150"/>
                </a:cxn>
                <a:cxn ang="0">
                  <a:pos x="88" y="134"/>
                </a:cxn>
                <a:cxn ang="0">
                  <a:pos x="92" y="118"/>
                </a:cxn>
                <a:cxn ang="0">
                  <a:pos x="92" y="118"/>
                </a:cxn>
              </a:cxnLst>
              <a:rect l="0" t="0" r="r" b="b"/>
              <a:pathLst>
                <a:path w="126" h="200">
                  <a:moveTo>
                    <a:pt x="92" y="118"/>
                  </a:moveTo>
                  <a:lnTo>
                    <a:pt x="92" y="118"/>
                  </a:lnTo>
                  <a:lnTo>
                    <a:pt x="98" y="104"/>
                  </a:lnTo>
                  <a:lnTo>
                    <a:pt x="106" y="88"/>
                  </a:lnTo>
                  <a:lnTo>
                    <a:pt x="116" y="76"/>
                  </a:lnTo>
                  <a:lnTo>
                    <a:pt x="126" y="64"/>
                  </a:lnTo>
                  <a:lnTo>
                    <a:pt x="68" y="0"/>
                  </a:lnTo>
                  <a:lnTo>
                    <a:pt x="68" y="0"/>
                  </a:lnTo>
                  <a:lnTo>
                    <a:pt x="50" y="20"/>
                  </a:lnTo>
                  <a:lnTo>
                    <a:pt x="34" y="42"/>
                  </a:lnTo>
                  <a:lnTo>
                    <a:pt x="22" y="66"/>
                  </a:lnTo>
                  <a:lnTo>
                    <a:pt x="12" y="92"/>
                  </a:lnTo>
                  <a:lnTo>
                    <a:pt x="12" y="92"/>
                  </a:lnTo>
                  <a:lnTo>
                    <a:pt x="4" y="118"/>
                  </a:lnTo>
                  <a:lnTo>
                    <a:pt x="0" y="146"/>
                  </a:lnTo>
                  <a:lnTo>
                    <a:pt x="0" y="174"/>
                  </a:lnTo>
                  <a:lnTo>
                    <a:pt x="4" y="200"/>
                  </a:lnTo>
                  <a:lnTo>
                    <a:pt x="88" y="182"/>
                  </a:lnTo>
                  <a:lnTo>
                    <a:pt x="88" y="182"/>
                  </a:lnTo>
                  <a:lnTo>
                    <a:pt x="86" y="166"/>
                  </a:lnTo>
                  <a:lnTo>
                    <a:pt x="86" y="150"/>
                  </a:lnTo>
                  <a:lnTo>
                    <a:pt x="88" y="134"/>
                  </a:lnTo>
                  <a:lnTo>
                    <a:pt x="92" y="118"/>
                  </a:lnTo>
                  <a:lnTo>
                    <a:pt x="92" y="118"/>
                  </a:lnTo>
                  <a:close/>
                </a:path>
              </a:pathLst>
            </a:custGeom>
            <a:solidFill>
              <a:srgbClr val="0066CC"/>
            </a:solidFill>
            <a:ln w="9525">
              <a:noFill/>
              <a:round/>
              <a:headEnd/>
              <a:tailEnd/>
            </a:ln>
          </p:spPr>
          <p:txBody>
            <a:bodyPr/>
            <a:lstStyle/>
            <a:p>
              <a:endParaRPr lang="en-US"/>
            </a:p>
          </p:txBody>
        </p:sp>
        <p:sp>
          <p:nvSpPr>
            <p:cNvPr id="23" name="Freeform 39"/>
            <p:cNvSpPr>
              <a:spLocks/>
            </p:cNvSpPr>
            <p:nvPr/>
          </p:nvSpPr>
          <p:spPr bwMode="auto">
            <a:xfrm>
              <a:off x="5135" y="4142"/>
              <a:ext cx="126" cy="132"/>
            </a:xfrm>
            <a:custGeom>
              <a:avLst/>
              <a:gdLst/>
              <a:ahLst/>
              <a:cxnLst>
                <a:cxn ang="0">
                  <a:pos x="84" y="0"/>
                </a:cxn>
                <a:cxn ang="0">
                  <a:pos x="0" y="18"/>
                </a:cxn>
                <a:cxn ang="0">
                  <a:pos x="0" y="18"/>
                </a:cxn>
                <a:cxn ang="0">
                  <a:pos x="8" y="44"/>
                </a:cxn>
                <a:cxn ang="0">
                  <a:pos x="20" y="68"/>
                </a:cxn>
                <a:cxn ang="0">
                  <a:pos x="34" y="90"/>
                </a:cxn>
                <a:cxn ang="0">
                  <a:pos x="50" y="112"/>
                </a:cxn>
                <a:cxn ang="0">
                  <a:pos x="70" y="130"/>
                </a:cxn>
                <a:cxn ang="0">
                  <a:pos x="90" y="148"/>
                </a:cxn>
                <a:cxn ang="0">
                  <a:pos x="114" y="162"/>
                </a:cxn>
                <a:cxn ang="0">
                  <a:pos x="140" y="174"/>
                </a:cxn>
                <a:cxn ang="0">
                  <a:pos x="166" y="92"/>
                </a:cxn>
                <a:cxn ang="0">
                  <a:pos x="166" y="92"/>
                </a:cxn>
                <a:cxn ang="0">
                  <a:pos x="152" y="84"/>
                </a:cxn>
                <a:cxn ang="0">
                  <a:pos x="138" y="76"/>
                </a:cxn>
                <a:cxn ang="0">
                  <a:pos x="126" y="66"/>
                </a:cxn>
                <a:cxn ang="0">
                  <a:pos x="114" y="54"/>
                </a:cxn>
                <a:cxn ang="0">
                  <a:pos x="104" y="42"/>
                </a:cxn>
                <a:cxn ang="0">
                  <a:pos x="96" y="28"/>
                </a:cxn>
                <a:cxn ang="0">
                  <a:pos x="90" y="14"/>
                </a:cxn>
                <a:cxn ang="0">
                  <a:pos x="84" y="0"/>
                </a:cxn>
                <a:cxn ang="0">
                  <a:pos x="84" y="0"/>
                </a:cxn>
              </a:cxnLst>
              <a:rect l="0" t="0" r="r" b="b"/>
              <a:pathLst>
                <a:path w="166" h="174">
                  <a:moveTo>
                    <a:pt x="84" y="0"/>
                  </a:moveTo>
                  <a:lnTo>
                    <a:pt x="0" y="18"/>
                  </a:lnTo>
                  <a:lnTo>
                    <a:pt x="0" y="18"/>
                  </a:lnTo>
                  <a:lnTo>
                    <a:pt x="8" y="44"/>
                  </a:lnTo>
                  <a:lnTo>
                    <a:pt x="20" y="68"/>
                  </a:lnTo>
                  <a:lnTo>
                    <a:pt x="34" y="90"/>
                  </a:lnTo>
                  <a:lnTo>
                    <a:pt x="50" y="112"/>
                  </a:lnTo>
                  <a:lnTo>
                    <a:pt x="70" y="130"/>
                  </a:lnTo>
                  <a:lnTo>
                    <a:pt x="90" y="148"/>
                  </a:lnTo>
                  <a:lnTo>
                    <a:pt x="114" y="162"/>
                  </a:lnTo>
                  <a:lnTo>
                    <a:pt x="140" y="174"/>
                  </a:lnTo>
                  <a:lnTo>
                    <a:pt x="166" y="92"/>
                  </a:lnTo>
                  <a:lnTo>
                    <a:pt x="166" y="92"/>
                  </a:lnTo>
                  <a:lnTo>
                    <a:pt x="152" y="84"/>
                  </a:lnTo>
                  <a:lnTo>
                    <a:pt x="138" y="76"/>
                  </a:lnTo>
                  <a:lnTo>
                    <a:pt x="126" y="66"/>
                  </a:lnTo>
                  <a:lnTo>
                    <a:pt x="114" y="54"/>
                  </a:lnTo>
                  <a:lnTo>
                    <a:pt x="104" y="42"/>
                  </a:lnTo>
                  <a:lnTo>
                    <a:pt x="96" y="28"/>
                  </a:lnTo>
                  <a:lnTo>
                    <a:pt x="90" y="14"/>
                  </a:lnTo>
                  <a:lnTo>
                    <a:pt x="84" y="0"/>
                  </a:lnTo>
                  <a:lnTo>
                    <a:pt x="84" y="0"/>
                  </a:lnTo>
                  <a:close/>
                </a:path>
              </a:pathLst>
            </a:custGeom>
            <a:solidFill>
              <a:srgbClr val="0066CC"/>
            </a:solidFill>
            <a:ln w="9525">
              <a:noFill/>
              <a:round/>
              <a:headEnd/>
              <a:tailEnd/>
            </a:ln>
          </p:spPr>
          <p:txBody>
            <a:bodyPr/>
            <a:lstStyle/>
            <a:p>
              <a:endParaRPr lang="en-US"/>
            </a:p>
          </p:txBody>
        </p:sp>
        <p:sp>
          <p:nvSpPr>
            <p:cNvPr id="24" name="Freeform 40"/>
            <p:cNvSpPr>
              <a:spLocks/>
            </p:cNvSpPr>
            <p:nvPr/>
          </p:nvSpPr>
          <p:spPr bwMode="auto">
            <a:xfrm>
              <a:off x="5345" y="3948"/>
              <a:ext cx="127" cy="132"/>
            </a:xfrm>
            <a:custGeom>
              <a:avLst/>
              <a:gdLst/>
              <a:ahLst/>
              <a:cxnLst>
                <a:cxn ang="0">
                  <a:pos x="84" y="174"/>
                </a:cxn>
                <a:cxn ang="0">
                  <a:pos x="168" y="156"/>
                </a:cxn>
                <a:cxn ang="0">
                  <a:pos x="168" y="156"/>
                </a:cxn>
                <a:cxn ang="0">
                  <a:pos x="160" y="130"/>
                </a:cxn>
                <a:cxn ang="0">
                  <a:pos x="148" y="106"/>
                </a:cxn>
                <a:cxn ang="0">
                  <a:pos x="134" y="84"/>
                </a:cxn>
                <a:cxn ang="0">
                  <a:pos x="118" y="62"/>
                </a:cxn>
                <a:cxn ang="0">
                  <a:pos x="98" y="44"/>
                </a:cxn>
                <a:cxn ang="0">
                  <a:pos x="76" y="26"/>
                </a:cxn>
                <a:cxn ang="0">
                  <a:pos x="54" y="12"/>
                </a:cxn>
                <a:cxn ang="0">
                  <a:pos x="28" y="0"/>
                </a:cxn>
                <a:cxn ang="0">
                  <a:pos x="0" y="82"/>
                </a:cxn>
                <a:cxn ang="0">
                  <a:pos x="0" y="82"/>
                </a:cxn>
                <a:cxn ang="0">
                  <a:pos x="16" y="90"/>
                </a:cxn>
                <a:cxn ang="0">
                  <a:pos x="30" y="98"/>
                </a:cxn>
                <a:cxn ang="0">
                  <a:pos x="42" y="108"/>
                </a:cxn>
                <a:cxn ang="0">
                  <a:pos x="54" y="120"/>
                </a:cxn>
                <a:cxn ang="0">
                  <a:pos x="64" y="132"/>
                </a:cxn>
                <a:cxn ang="0">
                  <a:pos x="72" y="144"/>
                </a:cxn>
                <a:cxn ang="0">
                  <a:pos x="78" y="160"/>
                </a:cxn>
                <a:cxn ang="0">
                  <a:pos x="84" y="174"/>
                </a:cxn>
                <a:cxn ang="0">
                  <a:pos x="84" y="174"/>
                </a:cxn>
              </a:cxnLst>
              <a:rect l="0" t="0" r="r" b="b"/>
              <a:pathLst>
                <a:path w="168" h="174">
                  <a:moveTo>
                    <a:pt x="84" y="174"/>
                  </a:moveTo>
                  <a:lnTo>
                    <a:pt x="168" y="156"/>
                  </a:lnTo>
                  <a:lnTo>
                    <a:pt x="168" y="156"/>
                  </a:lnTo>
                  <a:lnTo>
                    <a:pt x="160" y="130"/>
                  </a:lnTo>
                  <a:lnTo>
                    <a:pt x="148" y="106"/>
                  </a:lnTo>
                  <a:lnTo>
                    <a:pt x="134" y="84"/>
                  </a:lnTo>
                  <a:lnTo>
                    <a:pt x="118" y="62"/>
                  </a:lnTo>
                  <a:lnTo>
                    <a:pt x="98" y="44"/>
                  </a:lnTo>
                  <a:lnTo>
                    <a:pt x="76" y="26"/>
                  </a:lnTo>
                  <a:lnTo>
                    <a:pt x="54" y="12"/>
                  </a:lnTo>
                  <a:lnTo>
                    <a:pt x="28" y="0"/>
                  </a:lnTo>
                  <a:lnTo>
                    <a:pt x="0" y="82"/>
                  </a:lnTo>
                  <a:lnTo>
                    <a:pt x="0" y="82"/>
                  </a:lnTo>
                  <a:lnTo>
                    <a:pt x="16" y="90"/>
                  </a:lnTo>
                  <a:lnTo>
                    <a:pt x="30" y="98"/>
                  </a:lnTo>
                  <a:lnTo>
                    <a:pt x="42" y="108"/>
                  </a:lnTo>
                  <a:lnTo>
                    <a:pt x="54" y="120"/>
                  </a:lnTo>
                  <a:lnTo>
                    <a:pt x="64" y="132"/>
                  </a:lnTo>
                  <a:lnTo>
                    <a:pt x="72" y="144"/>
                  </a:lnTo>
                  <a:lnTo>
                    <a:pt x="78" y="160"/>
                  </a:lnTo>
                  <a:lnTo>
                    <a:pt x="84" y="174"/>
                  </a:lnTo>
                  <a:lnTo>
                    <a:pt x="84" y="174"/>
                  </a:lnTo>
                  <a:close/>
                </a:path>
              </a:pathLst>
            </a:custGeom>
            <a:solidFill>
              <a:schemeClr val="tx1"/>
            </a:solidFill>
            <a:ln w="9525">
              <a:noFill/>
              <a:round/>
              <a:headEnd/>
              <a:tailEnd/>
            </a:ln>
          </p:spPr>
          <p:txBody>
            <a:bodyPr/>
            <a:lstStyle/>
            <a:p>
              <a:endParaRPr lang="en-US"/>
            </a:p>
          </p:txBody>
        </p:sp>
        <p:sp>
          <p:nvSpPr>
            <p:cNvPr id="25" name="Freeform 41"/>
            <p:cNvSpPr>
              <a:spLocks/>
            </p:cNvSpPr>
            <p:nvPr/>
          </p:nvSpPr>
          <p:spPr bwMode="auto">
            <a:xfrm>
              <a:off x="5258" y="4197"/>
              <a:ext cx="156" cy="88"/>
            </a:xfrm>
            <a:custGeom>
              <a:avLst/>
              <a:gdLst/>
              <a:ahLst/>
              <a:cxnLst>
                <a:cxn ang="0">
                  <a:pos x="26" y="26"/>
                </a:cxn>
                <a:cxn ang="0">
                  <a:pos x="0" y="108"/>
                </a:cxn>
                <a:cxn ang="0">
                  <a:pos x="0" y="108"/>
                </a:cxn>
                <a:cxn ang="0">
                  <a:pos x="28" y="114"/>
                </a:cxn>
                <a:cxn ang="0">
                  <a:pos x="56" y="116"/>
                </a:cxn>
                <a:cxn ang="0">
                  <a:pos x="82" y="116"/>
                </a:cxn>
                <a:cxn ang="0">
                  <a:pos x="110" y="112"/>
                </a:cxn>
                <a:cxn ang="0">
                  <a:pos x="136" y="104"/>
                </a:cxn>
                <a:cxn ang="0">
                  <a:pos x="160" y="94"/>
                </a:cxn>
                <a:cxn ang="0">
                  <a:pos x="184" y="80"/>
                </a:cxn>
                <a:cxn ang="0">
                  <a:pos x="206" y="64"/>
                </a:cxn>
                <a:cxn ang="0">
                  <a:pos x="148" y="0"/>
                </a:cxn>
                <a:cxn ang="0">
                  <a:pos x="148" y="0"/>
                </a:cxn>
                <a:cxn ang="0">
                  <a:pos x="134" y="10"/>
                </a:cxn>
                <a:cxn ang="0">
                  <a:pos x="120" y="18"/>
                </a:cxn>
                <a:cxn ang="0">
                  <a:pos x="106" y="24"/>
                </a:cxn>
                <a:cxn ang="0">
                  <a:pos x="90" y="28"/>
                </a:cxn>
                <a:cxn ang="0">
                  <a:pos x="74" y="30"/>
                </a:cxn>
                <a:cxn ang="0">
                  <a:pos x="58" y="30"/>
                </a:cxn>
                <a:cxn ang="0">
                  <a:pos x="42" y="30"/>
                </a:cxn>
                <a:cxn ang="0">
                  <a:pos x="26" y="26"/>
                </a:cxn>
                <a:cxn ang="0">
                  <a:pos x="26" y="26"/>
                </a:cxn>
              </a:cxnLst>
              <a:rect l="0" t="0" r="r" b="b"/>
              <a:pathLst>
                <a:path w="206" h="116">
                  <a:moveTo>
                    <a:pt x="26" y="26"/>
                  </a:moveTo>
                  <a:lnTo>
                    <a:pt x="0" y="108"/>
                  </a:lnTo>
                  <a:lnTo>
                    <a:pt x="0" y="108"/>
                  </a:lnTo>
                  <a:lnTo>
                    <a:pt x="28" y="114"/>
                  </a:lnTo>
                  <a:lnTo>
                    <a:pt x="56" y="116"/>
                  </a:lnTo>
                  <a:lnTo>
                    <a:pt x="82" y="116"/>
                  </a:lnTo>
                  <a:lnTo>
                    <a:pt x="110" y="112"/>
                  </a:lnTo>
                  <a:lnTo>
                    <a:pt x="136" y="104"/>
                  </a:lnTo>
                  <a:lnTo>
                    <a:pt x="160" y="94"/>
                  </a:lnTo>
                  <a:lnTo>
                    <a:pt x="184" y="80"/>
                  </a:lnTo>
                  <a:lnTo>
                    <a:pt x="206" y="64"/>
                  </a:lnTo>
                  <a:lnTo>
                    <a:pt x="148" y="0"/>
                  </a:lnTo>
                  <a:lnTo>
                    <a:pt x="148" y="0"/>
                  </a:lnTo>
                  <a:lnTo>
                    <a:pt x="134" y="10"/>
                  </a:lnTo>
                  <a:lnTo>
                    <a:pt x="120" y="18"/>
                  </a:lnTo>
                  <a:lnTo>
                    <a:pt x="106" y="24"/>
                  </a:lnTo>
                  <a:lnTo>
                    <a:pt x="90" y="28"/>
                  </a:lnTo>
                  <a:lnTo>
                    <a:pt x="74" y="30"/>
                  </a:lnTo>
                  <a:lnTo>
                    <a:pt x="58" y="30"/>
                  </a:lnTo>
                  <a:lnTo>
                    <a:pt x="42" y="30"/>
                  </a:lnTo>
                  <a:lnTo>
                    <a:pt x="26" y="26"/>
                  </a:lnTo>
                  <a:lnTo>
                    <a:pt x="26" y="26"/>
                  </a:lnTo>
                  <a:close/>
                </a:path>
              </a:pathLst>
            </a:custGeom>
            <a:solidFill>
              <a:srgbClr val="0066CC"/>
            </a:solidFill>
            <a:ln w="9525">
              <a:noFill/>
              <a:round/>
              <a:headEnd/>
              <a:tailEnd/>
            </a:ln>
          </p:spPr>
          <p:txBody>
            <a:bodyPr/>
            <a:lstStyle/>
            <a:p>
              <a:endParaRPr lang="en-US"/>
            </a:p>
          </p:txBody>
        </p:sp>
      </p:grpSp>
      <p:grpSp>
        <p:nvGrpSpPr>
          <p:cNvPr id="26" name="Group 42"/>
          <p:cNvGrpSpPr>
            <a:grpSpLocks/>
          </p:cNvGrpSpPr>
          <p:nvPr/>
        </p:nvGrpSpPr>
        <p:grpSpPr bwMode="auto">
          <a:xfrm>
            <a:off x="8089900" y="5821363"/>
            <a:ext cx="390525" cy="390525"/>
            <a:chOff x="5114" y="3685"/>
            <a:chExt cx="246" cy="246"/>
          </a:xfrm>
        </p:grpSpPr>
        <p:sp>
          <p:nvSpPr>
            <p:cNvPr id="27" name="Freeform 43"/>
            <p:cNvSpPr>
              <a:spLocks/>
            </p:cNvSpPr>
            <p:nvPr/>
          </p:nvSpPr>
          <p:spPr bwMode="auto">
            <a:xfrm>
              <a:off x="5135" y="3845"/>
              <a:ext cx="94" cy="86"/>
            </a:xfrm>
            <a:custGeom>
              <a:avLst/>
              <a:gdLst/>
              <a:ahLst/>
              <a:cxnLst>
                <a:cxn ang="0">
                  <a:pos x="70" y="0"/>
                </a:cxn>
                <a:cxn ang="0">
                  <a:pos x="0" y="42"/>
                </a:cxn>
                <a:cxn ang="0">
                  <a:pos x="0" y="42"/>
                </a:cxn>
                <a:cxn ang="0">
                  <a:pos x="10" y="56"/>
                </a:cxn>
                <a:cxn ang="0">
                  <a:pos x="22" y="70"/>
                </a:cxn>
                <a:cxn ang="0">
                  <a:pos x="36" y="82"/>
                </a:cxn>
                <a:cxn ang="0">
                  <a:pos x="52" y="92"/>
                </a:cxn>
                <a:cxn ang="0">
                  <a:pos x="68" y="100"/>
                </a:cxn>
                <a:cxn ang="0">
                  <a:pos x="86" y="108"/>
                </a:cxn>
                <a:cxn ang="0">
                  <a:pos x="104" y="112"/>
                </a:cxn>
                <a:cxn ang="0">
                  <a:pos x="124" y="114"/>
                </a:cxn>
                <a:cxn ang="0">
                  <a:pos x="124" y="32"/>
                </a:cxn>
                <a:cxn ang="0">
                  <a:pos x="124" y="32"/>
                </a:cxn>
                <a:cxn ang="0">
                  <a:pos x="108" y="28"/>
                </a:cxn>
                <a:cxn ang="0">
                  <a:pos x="94" y="22"/>
                </a:cxn>
                <a:cxn ang="0">
                  <a:pos x="82" y="12"/>
                </a:cxn>
                <a:cxn ang="0">
                  <a:pos x="70" y="0"/>
                </a:cxn>
                <a:cxn ang="0">
                  <a:pos x="70" y="0"/>
                </a:cxn>
              </a:cxnLst>
              <a:rect l="0" t="0" r="r" b="b"/>
              <a:pathLst>
                <a:path w="124" h="114">
                  <a:moveTo>
                    <a:pt x="70" y="0"/>
                  </a:moveTo>
                  <a:lnTo>
                    <a:pt x="0" y="42"/>
                  </a:lnTo>
                  <a:lnTo>
                    <a:pt x="0" y="42"/>
                  </a:lnTo>
                  <a:lnTo>
                    <a:pt x="10" y="56"/>
                  </a:lnTo>
                  <a:lnTo>
                    <a:pt x="22" y="70"/>
                  </a:lnTo>
                  <a:lnTo>
                    <a:pt x="36" y="82"/>
                  </a:lnTo>
                  <a:lnTo>
                    <a:pt x="52" y="92"/>
                  </a:lnTo>
                  <a:lnTo>
                    <a:pt x="68" y="100"/>
                  </a:lnTo>
                  <a:lnTo>
                    <a:pt x="86" y="108"/>
                  </a:lnTo>
                  <a:lnTo>
                    <a:pt x="104" y="112"/>
                  </a:lnTo>
                  <a:lnTo>
                    <a:pt x="124" y="114"/>
                  </a:lnTo>
                  <a:lnTo>
                    <a:pt x="124" y="32"/>
                  </a:lnTo>
                  <a:lnTo>
                    <a:pt x="124" y="32"/>
                  </a:lnTo>
                  <a:lnTo>
                    <a:pt x="108" y="28"/>
                  </a:lnTo>
                  <a:lnTo>
                    <a:pt x="94" y="22"/>
                  </a:lnTo>
                  <a:lnTo>
                    <a:pt x="82" y="12"/>
                  </a:lnTo>
                  <a:lnTo>
                    <a:pt x="70" y="0"/>
                  </a:lnTo>
                  <a:lnTo>
                    <a:pt x="70" y="0"/>
                  </a:lnTo>
                  <a:close/>
                </a:path>
              </a:pathLst>
            </a:custGeom>
            <a:solidFill>
              <a:srgbClr val="0066CC"/>
            </a:solidFill>
            <a:ln w="9525">
              <a:noFill/>
              <a:round/>
              <a:headEnd/>
              <a:tailEnd/>
            </a:ln>
          </p:spPr>
          <p:txBody>
            <a:bodyPr/>
            <a:lstStyle/>
            <a:p>
              <a:endParaRPr lang="en-US"/>
            </a:p>
          </p:txBody>
        </p:sp>
        <p:sp>
          <p:nvSpPr>
            <p:cNvPr id="28" name="Freeform 44"/>
            <p:cNvSpPr>
              <a:spLocks/>
            </p:cNvSpPr>
            <p:nvPr/>
          </p:nvSpPr>
          <p:spPr bwMode="auto">
            <a:xfrm>
              <a:off x="5135" y="3685"/>
              <a:ext cx="94" cy="87"/>
            </a:xfrm>
            <a:custGeom>
              <a:avLst/>
              <a:gdLst/>
              <a:ahLst/>
              <a:cxnLst>
                <a:cxn ang="0">
                  <a:pos x="124" y="82"/>
                </a:cxn>
                <a:cxn ang="0">
                  <a:pos x="124" y="0"/>
                </a:cxn>
                <a:cxn ang="0">
                  <a:pos x="124" y="0"/>
                </a:cxn>
                <a:cxn ang="0">
                  <a:pos x="104" y="2"/>
                </a:cxn>
                <a:cxn ang="0">
                  <a:pos x="86" y="8"/>
                </a:cxn>
                <a:cxn ang="0">
                  <a:pos x="68" y="14"/>
                </a:cxn>
                <a:cxn ang="0">
                  <a:pos x="52" y="22"/>
                </a:cxn>
                <a:cxn ang="0">
                  <a:pos x="36" y="32"/>
                </a:cxn>
                <a:cxn ang="0">
                  <a:pos x="22" y="44"/>
                </a:cxn>
                <a:cxn ang="0">
                  <a:pos x="10" y="58"/>
                </a:cxn>
                <a:cxn ang="0">
                  <a:pos x="0" y="72"/>
                </a:cxn>
                <a:cxn ang="0">
                  <a:pos x="70" y="114"/>
                </a:cxn>
                <a:cxn ang="0">
                  <a:pos x="70" y="114"/>
                </a:cxn>
                <a:cxn ang="0">
                  <a:pos x="82" y="102"/>
                </a:cxn>
                <a:cxn ang="0">
                  <a:pos x="94" y="92"/>
                </a:cxn>
                <a:cxn ang="0">
                  <a:pos x="108" y="86"/>
                </a:cxn>
                <a:cxn ang="0">
                  <a:pos x="124" y="82"/>
                </a:cxn>
                <a:cxn ang="0">
                  <a:pos x="124" y="82"/>
                </a:cxn>
              </a:cxnLst>
              <a:rect l="0" t="0" r="r" b="b"/>
              <a:pathLst>
                <a:path w="124" h="114">
                  <a:moveTo>
                    <a:pt x="124" y="82"/>
                  </a:moveTo>
                  <a:lnTo>
                    <a:pt x="124" y="0"/>
                  </a:lnTo>
                  <a:lnTo>
                    <a:pt x="124" y="0"/>
                  </a:lnTo>
                  <a:lnTo>
                    <a:pt x="104" y="2"/>
                  </a:lnTo>
                  <a:lnTo>
                    <a:pt x="86" y="8"/>
                  </a:lnTo>
                  <a:lnTo>
                    <a:pt x="68" y="14"/>
                  </a:lnTo>
                  <a:lnTo>
                    <a:pt x="52" y="22"/>
                  </a:lnTo>
                  <a:lnTo>
                    <a:pt x="36" y="32"/>
                  </a:lnTo>
                  <a:lnTo>
                    <a:pt x="22" y="44"/>
                  </a:lnTo>
                  <a:lnTo>
                    <a:pt x="10" y="58"/>
                  </a:lnTo>
                  <a:lnTo>
                    <a:pt x="0" y="72"/>
                  </a:lnTo>
                  <a:lnTo>
                    <a:pt x="70" y="114"/>
                  </a:lnTo>
                  <a:lnTo>
                    <a:pt x="70" y="114"/>
                  </a:lnTo>
                  <a:lnTo>
                    <a:pt x="82" y="102"/>
                  </a:lnTo>
                  <a:lnTo>
                    <a:pt x="94" y="92"/>
                  </a:lnTo>
                  <a:lnTo>
                    <a:pt x="108" y="86"/>
                  </a:lnTo>
                  <a:lnTo>
                    <a:pt x="124" y="82"/>
                  </a:lnTo>
                  <a:lnTo>
                    <a:pt x="124" y="82"/>
                  </a:lnTo>
                  <a:close/>
                </a:path>
              </a:pathLst>
            </a:custGeom>
            <a:solidFill>
              <a:srgbClr val="0066CC"/>
            </a:solidFill>
            <a:ln w="9525">
              <a:noFill/>
              <a:round/>
              <a:headEnd/>
              <a:tailEnd/>
            </a:ln>
          </p:spPr>
          <p:txBody>
            <a:bodyPr/>
            <a:lstStyle/>
            <a:p>
              <a:endParaRPr lang="en-US"/>
            </a:p>
          </p:txBody>
        </p:sp>
        <p:sp>
          <p:nvSpPr>
            <p:cNvPr id="29" name="Freeform 45"/>
            <p:cNvSpPr>
              <a:spLocks/>
            </p:cNvSpPr>
            <p:nvPr/>
          </p:nvSpPr>
          <p:spPr bwMode="auto">
            <a:xfrm>
              <a:off x="5114" y="3754"/>
              <a:ext cx="67" cy="109"/>
            </a:xfrm>
            <a:custGeom>
              <a:avLst/>
              <a:gdLst/>
              <a:ahLst/>
              <a:cxnLst>
                <a:cxn ang="0">
                  <a:pos x="82" y="72"/>
                </a:cxn>
                <a:cxn ang="0">
                  <a:pos x="82" y="72"/>
                </a:cxn>
                <a:cxn ang="0">
                  <a:pos x="84" y="56"/>
                </a:cxn>
                <a:cxn ang="0">
                  <a:pos x="88" y="42"/>
                </a:cxn>
                <a:cxn ang="0">
                  <a:pos x="18" y="0"/>
                </a:cxn>
                <a:cxn ang="0">
                  <a:pos x="18" y="0"/>
                </a:cxn>
                <a:cxn ang="0">
                  <a:pos x="10" y="16"/>
                </a:cxn>
                <a:cxn ang="0">
                  <a:pos x="4" y="34"/>
                </a:cxn>
                <a:cxn ang="0">
                  <a:pos x="2" y="54"/>
                </a:cxn>
                <a:cxn ang="0">
                  <a:pos x="0" y="72"/>
                </a:cxn>
                <a:cxn ang="0">
                  <a:pos x="0" y="72"/>
                </a:cxn>
                <a:cxn ang="0">
                  <a:pos x="2" y="92"/>
                </a:cxn>
                <a:cxn ang="0">
                  <a:pos x="4" y="110"/>
                </a:cxn>
                <a:cxn ang="0">
                  <a:pos x="10" y="128"/>
                </a:cxn>
                <a:cxn ang="0">
                  <a:pos x="18" y="144"/>
                </a:cxn>
                <a:cxn ang="0">
                  <a:pos x="88" y="104"/>
                </a:cxn>
                <a:cxn ang="0">
                  <a:pos x="88" y="104"/>
                </a:cxn>
                <a:cxn ang="0">
                  <a:pos x="84" y="88"/>
                </a:cxn>
                <a:cxn ang="0">
                  <a:pos x="82" y="72"/>
                </a:cxn>
                <a:cxn ang="0">
                  <a:pos x="82" y="72"/>
                </a:cxn>
              </a:cxnLst>
              <a:rect l="0" t="0" r="r" b="b"/>
              <a:pathLst>
                <a:path w="88" h="144">
                  <a:moveTo>
                    <a:pt x="82" y="72"/>
                  </a:moveTo>
                  <a:lnTo>
                    <a:pt x="82" y="72"/>
                  </a:lnTo>
                  <a:lnTo>
                    <a:pt x="84" y="56"/>
                  </a:lnTo>
                  <a:lnTo>
                    <a:pt x="88" y="42"/>
                  </a:lnTo>
                  <a:lnTo>
                    <a:pt x="18" y="0"/>
                  </a:lnTo>
                  <a:lnTo>
                    <a:pt x="18" y="0"/>
                  </a:lnTo>
                  <a:lnTo>
                    <a:pt x="10" y="16"/>
                  </a:lnTo>
                  <a:lnTo>
                    <a:pt x="4" y="34"/>
                  </a:lnTo>
                  <a:lnTo>
                    <a:pt x="2" y="54"/>
                  </a:lnTo>
                  <a:lnTo>
                    <a:pt x="0" y="72"/>
                  </a:lnTo>
                  <a:lnTo>
                    <a:pt x="0" y="72"/>
                  </a:lnTo>
                  <a:lnTo>
                    <a:pt x="2" y="92"/>
                  </a:lnTo>
                  <a:lnTo>
                    <a:pt x="4" y="110"/>
                  </a:lnTo>
                  <a:lnTo>
                    <a:pt x="10" y="128"/>
                  </a:lnTo>
                  <a:lnTo>
                    <a:pt x="18" y="144"/>
                  </a:lnTo>
                  <a:lnTo>
                    <a:pt x="88" y="104"/>
                  </a:lnTo>
                  <a:lnTo>
                    <a:pt x="88" y="104"/>
                  </a:lnTo>
                  <a:lnTo>
                    <a:pt x="84" y="88"/>
                  </a:lnTo>
                  <a:lnTo>
                    <a:pt x="82" y="72"/>
                  </a:lnTo>
                  <a:lnTo>
                    <a:pt x="82" y="72"/>
                  </a:lnTo>
                  <a:close/>
                </a:path>
              </a:pathLst>
            </a:custGeom>
            <a:solidFill>
              <a:srgbClr val="0066CC"/>
            </a:solidFill>
            <a:ln w="9525">
              <a:noFill/>
              <a:round/>
              <a:headEnd/>
              <a:tailEnd/>
            </a:ln>
          </p:spPr>
          <p:txBody>
            <a:bodyPr/>
            <a:lstStyle/>
            <a:p>
              <a:endParaRPr lang="en-US"/>
            </a:p>
          </p:txBody>
        </p:sp>
        <p:sp>
          <p:nvSpPr>
            <p:cNvPr id="30" name="Freeform 46"/>
            <p:cNvSpPr>
              <a:spLocks/>
            </p:cNvSpPr>
            <p:nvPr/>
          </p:nvSpPr>
          <p:spPr bwMode="auto">
            <a:xfrm>
              <a:off x="5293" y="3754"/>
              <a:ext cx="67" cy="109"/>
            </a:xfrm>
            <a:custGeom>
              <a:avLst/>
              <a:gdLst/>
              <a:ahLst/>
              <a:cxnLst>
                <a:cxn ang="0">
                  <a:pos x="6" y="72"/>
                </a:cxn>
                <a:cxn ang="0">
                  <a:pos x="6" y="72"/>
                </a:cxn>
                <a:cxn ang="0">
                  <a:pos x="6" y="88"/>
                </a:cxn>
                <a:cxn ang="0">
                  <a:pos x="0" y="104"/>
                </a:cxn>
                <a:cxn ang="0">
                  <a:pos x="72" y="144"/>
                </a:cxn>
                <a:cxn ang="0">
                  <a:pos x="72" y="144"/>
                </a:cxn>
                <a:cxn ang="0">
                  <a:pos x="78" y="128"/>
                </a:cxn>
                <a:cxn ang="0">
                  <a:pos x="84" y="110"/>
                </a:cxn>
                <a:cxn ang="0">
                  <a:pos x="88" y="92"/>
                </a:cxn>
                <a:cxn ang="0">
                  <a:pos x="88" y="72"/>
                </a:cxn>
                <a:cxn ang="0">
                  <a:pos x="88" y="72"/>
                </a:cxn>
                <a:cxn ang="0">
                  <a:pos x="88" y="54"/>
                </a:cxn>
                <a:cxn ang="0">
                  <a:pos x="84" y="34"/>
                </a:cxn>
                <a:cxn ang="0">
                  <a:pos x="78" y="16"/>
                </a:cxn>
                <a:cxn ang="0">
                  <a:pos x="72" y="0"/>
                </a:cxn>
                <a:cxn ang="0">
                  <a:pos x="0" y="42"/>
                </a:cxn>
                <a:cxn ang="0">
                  <a:pos x="0" y="42"/>
                </a:cxn>
                <a:cxn ang="0">
                  <a:pos x="6" y="56"/>
                </a:cxn>
                <a:cxn ang="0">
                  <a:pos x="6" y="72"/>
                </a:cxn>
                <a:cxn ang="0">
                  <a:pos x="6" y="72"/>
                </a:cxn>
              </a:cxnLst>
              <a:rect l="0" t="0" r="r" b="b"/>
              <a:pathLst>
                <a:path w="88" h="144">
                  <a:moveTo>
                    <a:pt x="6" y="72"/>
                  </a:moveTo>
                  <a:lnTo>
                    <a:pt x="6" y="72"/>
                  </a:lnTo>
                  <a:lnTo>
                    <a:pt x="6" y="88"/>
                  </a:lnTo>
                  <a:lnTo>
                    <a:pt x="0" y="104"/>
                  </a:lnTo>
                  <a:lnTo>
                    <a:pt x="72" y="144"/>
                  </a:lnTo>
                  <a:lnTo>
                    <a:pt x="72" y="144"/>
                  </a:lnTo>
                  <a:lnTo>
                    <a:pt x="78" y="128"/>
                  </a:lnTo>
                  <a:lnTo>
                    <a:pt x="84" y="110"/>
                  </a:lnTo>
                  <a:lnTo>
                    <a:pt x="88" y="92"/>
                  </a:lnTo>
                  <a:lnTo>
                    <a:pt x="88" y="72"/>
                  </a:lnTo>
                  <a:lnTo>
                    <a:pt x="88" y="72"/>
                  </a:lnTo>
                  <a:lnTo>
                    <a:pt x="88" y="54"/>
                  </a:lnTo>
                  <a:lnTo>
                    <a:pt x="84" y="34"/>
                  </a:lnTo>
                  <a:lnTo>
                    <a:pt x="78" y="16"/>
                  </a:lnTo>
                  <a:lnTo>
                    <a:pt x="72" y="0"/>
                  </a:lnTo>
                  <a:lnTo>
                    <a:pt x="0" y="42"/>
                  </a:lnTo>
                  <a:lnTo>
                    <a:pt x="0" y="42"/>
                  </a:lnTo>
                  <a:lnTo>
                    <a:pt x="6" y="56"/>
                  </a:lnTo>
                  <a:lnTo>
                    <a:pt x="6" y="72"/>
                  </a:lnTo>
                  <a:lnTo>
                    <a:pt x="6" y="72"/>
                  </a:lnTo>
                  <a:close/>
                </a:path>
              </a:pathLst>
            </a:custGeom>
            <a:solidFill>
              <a:schemeClr val="tx2"/>
            </a:solidFill>
            <a:ln w="9525">
              <a:noFill/>
              <a:round/>
              <a:headEnd/>
              <a:tailEnd/>
            </a:ln>
          </p:spPr>
          <p:txBody>
            <a:bodyPr/>
            <a:lstStyle/>
            <a:p>
              <a:endParaRPr lang="en-US"/>
            </a:p>
          </p:txBody>
        </p:sp>
        <p:sp>
          <p:nvSpPr>
            <p:cNvPr id="31" name="Freeform 47"/>
            <p:cNvSpPr>
              <a:spLocks/>
            </p:cNvSpPr>
            <p:nvPr/>
          </p:nvSpPr>
          <p:spPr bwMode="auto">
            <a:xfrm>
              <a:off x="5245" y="3845"/>
              <a:ext cx="95" cy="86"/>
            </a:xfrm>
            <a:custGeom>
              <a:avLst/>
              <a:gdLst/>
              <a:ahLst/>
              <a:cxnLst>
                <a:cxn ang="0">
                  <a:pos x="0" y="32"/>
                </a:cxn>
                <a:cxn ang="0">
                  <a:pos x="0" y="114"/>
                </a:cxn>
                <a:cxn ang="0">
                  <a:pos x="0" y="114"/>
                </a:cxn>
                <a:cxn ang="0">
                  <a:pos x="20" y="112"/>
                </a:cxn>
                <a:cxn ang="0">
                  <a:pos x="38" y="108"/>
                </a:cxn>
                <a:cxn ang="0">
                  <a:pos x="56" y="100"/>
                </a:cxn>
                <a:cxn ang="0">
                  <a:pos x="72" y="92"/>
                </a:cxn>
                <a:cxn ang="0">
                  <a:pos x="88" y="82"/>
                </a:cxn>
                <a:cxn ang="0">
                  <a:pos x="102" y="70"/>
                </a:cxn>
                <a:cxn ang="0">
                  <a:pos x="114" y="56"/>
                </a:cxn>
                <a:cxn ang="0">
                  <a:pos x="126" y="42"/>
                </a:cxn>
                <a:cxn ang="0">
                  <a:pos x="54" y="0"/>
                </a:cxn>
                <a:cxn ang="0">
                  <a:pos x="54" y="0"/>
                </a:cxn>
                <a:cxn ang="0">
                  <a:pos x="44" y="12"/>
                </a:cxn>
                <a:cxn ang="0">
                  <a:pos x="30" y="22"/>
                </a:cxn>
                <a:cxn ang="0">
                  <a:pos x="16" y="28"/>
                </a:cxn>
                <a:cxn ang="0">
                  <a:pos x="0" y="32"/>
                </a:cxn>
                <a:cxn ang="0">
                  <a:pos x="0" y="32"/>
                </a:cxn>
              </a:cxnLst>
              <a:rect l="0" t="0" r="r" b="b"/>
              <a:pathLst>
                <a:path w="126" h="114">
                  <a:moveTo>
                    <a:pt x="0" y="32"/>
                  </a:moveTo>
                  <a:lnTo>
                    <a:pt x="0" y="114"/>
                  </a:lnTo>
                  <a:lnTo>
                    <a:pt x="0" y="114"/>
                  </a:lnTo>
                  <a:lnTo>
                    <a:pt x="20" y="112"/>
                  </a:lnTo>
                  <a:lnTo>
                    <a:pt x="38" y="108"/>
                  </a:lnTo>
                  <a:lnTo>
                    <a:pt x="56" y="100"/>
                  </a:lnTo>
                  <a:lnTo>
                    <a:pt x="72" y="92"/>
                  </a:lnTo>
                  <a:lnTo>
                    <a:pt x="88" y="82"/>
                  </a:lnTo>
                  <a:lnTo>
                    <a:pt x="102" y="70"/>
                  </a:lnTo>
                  <a:lnTo>
                    <a:pt x="114" y="56"/>
                  </a:lnTo>
                  <a:lnTo>
                    <a:pt x="126" y="42"/>
                  </a:lnTo>
                  <a:lnTo>
                    <a:pt x="54" y="0"/>
                  </a:lnTo>
                  <a:lnTo>
                    <a:pt x="54" y="0"/>
                  </a:lnTo>
                  <a:lnTo>
                    <a:pt x="44" y="12"/>
                  </a:lnTo>
                  <a:lnTo>
                    <a:pt x="30" y="22"/>
                  </a:lnTo>
                  <a:lnTo>
                    <a:pt x="16" y="28"/>
                  </a:lnTo>
                  <a:lnTo>
                    <a:pt x="0" y="32"/>
                  </a:lnTo>
                  <a:lnTo>
                    <a:pt x="0" y="32"/>
                  </a:lnTo>
                  <a:close/>
                </a:path>
              </a:pathLst>
            </a:custGeom>
            <a:solidFill>
              <a:schemeClr val="tx2"/>
            </a:solidFill>
            <a:ln w="9525">
              <a:noFill/>
              <a:round/>
              <a:headEnd/>
              <a:tailEnd/>
            </a:ln>
          </p:spPr>
          <p:txBody>
            <a:bodyPr/>
            <a:lstStyle/>
            <a:p>
              <a:endParaRPr lang="en-US"/>
            </a:p>
          </p:txBody>
        </p:sp>
        <p:sp>
          <p:nvSpPr>
            <p:cNvPr id="32" name="Freeform 48"/>
            <p:cNvSpPr>
              <a:spLocks/>
            </p:cNvSpPr>
            <p:nvPr/>
          </p:nvSpPr>
          <p:spPr bwMode="auto">
            <a:xfrm>
              <a:off x="5245" y="3685"/>
              <a:ext cx="95" cy="87"/>
            </a:xfrm>
            <a:custGeom>
              <a:avLst/>
              <a:gdLst/>
              <a:ahLst/>
              <a:cxnLst>
                <a:cxn ang="0">
                  <a:pos x="54" y="114"/>
                </a:cxn>
                <a:cxn ang="0">
                  <a:pos x="126" y="72"/>
                </a:cxn>
                <a:cxn ang="0">
                  <a:pos x="126" y="72"/>
                </a:cxn>
                <a:cxn ang="0">
                  <a:pos x="114" y="58"/>
                </a:cxn>
                <a:cxn ang="0">
                  <a:pos x="102" y="44"/>
                </a:cxn>
                <a:cxn ang="0">
                  <a:pos x="88" y="32"/>
                </a:cxn>
                <a:cxn ang="0">
                  <a:pos x="72" y="22"/>
                </a:cxn>
                <a:cxn ang="0">
                  <a:pos x="56" y="14"/>
                </a:cxn>
                <a:cxn ang="0">
                  <a:pos x="38" y="8"/>
                </a:cxn>
                <a:cxn ang="0">
                  <a:pos x="20" y="2"/>
                </a:cxn>
                <a:cxn ang="0">
                  <a:pos x="0" y="0"/>
                </a:cxn>
                <a:cxn ang="0">
                  <a:pos x="0" y="82"/>
                </a:cxn>
                <a:cxn ang="0">
                  <a:pos x="0" y="82"/>
                </a:cxn>
                <a:cxn ang="0">
                  <a:pos x="16" y="86"/>
                </a:cxn>
                <a:cxn ang="0">
                  <a:pos x="30" y="92"/>
                </a:cxn>
                <a:cxn ang="0">
                  <a:pos x="44" y="102"/>
                </a:cxn>
                <a:cxn ang="0">
                  <a:pos x="54" y="114"/>
                </a:cxn>
                <a:cxn ang="0">
                  <a:pos x="54" y="114"/>
                </a:cxn>
              </a:cxnLst>
              <a:rect l="0" t="0" r="r" b="b"/>
              <a:pathLst>
                <a:path w="126" h="114">
                  <a:moveTo>
                    <a:pt x="54" y="114"/>
                  </a:moveTo>
                  <a:lnTo>
                    <a:pt x="126" y="72"/>
                  </a:lnTo>
                  <a:lnTo>
                    <a:pt x="126" y="72"/>
                  </a:lnTo>
                  <a:lnTo>
                    <a:pt x="114" y="58"/>
                  </a:lnTo>
                  <a:lnTo>
                    <a:pt x="102" y="44"/>
                  </a:lnTo>
                  <a:lnTo>
                    <a:pt x="88" y="32"/>
                  </a:lnTo>
                  <a:lnTo>
                    <a:pt x="72" y="22"/>
                  </a:lnTo>
                  <a:lnTo>
                    <a:pt x="56" y="14"/>
                  </a:lnTo>
                  <a:lnTo>
                    <a:pt x="38" y="8"/>
                  </a:lnTo>
                  <a:lnTo>
                    <a:pt x="20" y="2"/>
                  </a:lnTo>
                  <a:lnTo>
                    <a:pt x="0" y="0"/>
                  </a:lnTo>
                  <a:lnTo>
                    <a:pt x="0" y="82"/>
                  </a:lnTo>
                  <a:lnTo>
                    <a:pt x="0" y="82"/>
                  </a:lnTo>
                  <a:lnTo>
                    <a:pt x="16" y="86"/>
                  </a:lnTo>
                  <a:lnTo>
                    <a:pt x="30" y="92"/>
                  </a:lnTo>
                  <a:lnTo>
                    <a:pt x="44" y="102"/>
                  </a:lnTo>
                  <a:lnTo>
                    <a:pt x="54" y="114"/>
                  </a:lnTo>
                  <a:lnTo>
                    <a:pt x="54" y="114"/>
                  </a:lnTo>
                  <a:close/>
                </a:path>
              </a:pathLst>
            </a:custGeom>
            <a:solidFill>
              <a:srgbClr val="0066CC"/>
            </a:solidFill>
            <a:ln w="9525">
              <a:noFill/>
              <a:round/>
              <a:headEnd/>
              <a:tailEnd/>
            </a:ln>
          </p:spPr>
          <p:txBody>
            <a:bodyPr/>
            <a:lstStyle/>
            <a:p>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1.00191 -0.00185 L -2.77778E-6 5.78035E-7 " pathEditMode="relative" rAng="0" ptsTypes="AA">
                                      <p:cBhvr>
                                        <p:cTn id="9" dur="1000" fill="hold"/>
                                        <p:tgtEl>
                                          <p:spTgt spid="5"/>
                                        </p:tgtEl>
                                        <p:attrNameLst>
                                          <p:attrName>ppt_x</p:attrName>
                                          <p:attrName>ppt_y</p:attrName>
                                        </p:attrNameLst>
                                      </p:cBhvr>
                                      <p:rCtr x="-50100" y="100"/>
                                    </p:animMotion>
                                  </p:childTnLst>
                                </p:cTn>
                              </p:par>
                              <p:par>
                                <p:cTn id="10" presetID="8" presetClass="emph" presetSubtype="0" fill="hold" nodeType="withEffect">
                                  <p:stCondLst>
                                    <p:cond delay="500"/>
                                  </p:stCondLst>
                                  <p:childTnLst>
                                    <p:animRot by="21600000">
                                      <p:cBhvr>
                                        <p:cTn id="11" dur="500" fill="hold"/>
                                        <p:tgtEl>
                                          <p:spTgt spid="5"/>
                                        </p:tgtEl>
                                        <p:attrNameLst>
                                          <p:attrName>r</p:attrName>
                                        </p:attrNameLst>
                                      </p:cBhvr>
                                    </p:animRot>
                                  </p:childTnLst>
                                </p:cTn>
                              </p:par>
                              <p:par>
                                <p:cTn id="12" presetID="8" presetClass="emph" presetSubtype="0" fill="hold" nodeType="withEffect">
                                  <p:stCondLst>
                                    <p:cond delay="0"/>
                                  </p:stCondLst>
                                  <p:childTnLst>
                                    <p:animRot by="21600000">
                                      <p:cBhvr>
                                        <p:cTn id="13" dur="1000" fill="hold"/>
                                        <p:tgtEl>
                                          <p:spTgt spid="12"/>
                                        </p:tgtEl>
                                        <p:attrNameLst>
                                          <p:attrName>r</p:attrName>
                                        </p:attrNameLst>
                                      </p:cBhvr>
                                    </p:animRot>
                                  </p:childTnLst>
                                </p:cTn>
                              </p:par>
                              <p:par>
                                <p:cTn id="14" presetID="8" presetClass="emph" presetSubtype="0" fill="hold" nodeType="withEffect">
                                  <p:stCondLst>
                                    <p:cond delay="0"/>
                                  </p:stCondLst>
                                  <p:childTnLst>
                                    <p:animRot by="21600000">
                                      <p:cBhvr>
                                        <p:cTn id="15" dur="1000" fill="hold"/>
                                        <p:tgtEl>
                                          <p:spTgt spid="19"/>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62-mechanical">
  <a:themeElements>
    <a:clrScheme name="m62-mechanical 15">
      <a:dk1>
        <a:srgbClr val="000000"/>
      </a:dk1>
      <a:lt1>
        <a:srgbClr val="FFFFFF"/>
      </a:lt1>
      <a:dk2>
        <a:srgbClr val="000000"/>
      </a:dk2>
      <a:lt2>
        <a:srgbClr val="808080"/>
      </a:lt2>
      <a:accent1>
        <a:srgbClr val="BBE0E3"/>
      </a:accent1>
      <a:accent2>
        <a:srgbClr val="024069"/>
      </a:accent2>
      <a:accent3>
        <a:srgbClr val="FFFFFF"/>
      </a:accent3>
      <a:accent4>
        <a:srgbClr val="000000"/>
      </a:accent4>
      <a:accent5>
        <a:srgbClr val="DAEDEF"/>
      </a:accent5>
      <a:accent6>
        <a:srgbClr val="02395E"/>
      </a:accent6>
      <a:hlink>
        <a:srgbClr val="03548A"/>
      </a:hlink>
      <a:folHlink>
        <a:srgbClr val="027ED1"/>
      </a:folHlink>
    </a:clrScheme>
    <a:fontScheme name="m62-mechanic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62-mechan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62-mechanic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62-mechanic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62-mechanic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62-mechanic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62-mechanic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62-mechanic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62-mechanic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62-mechanic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62-mechanic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62-mechanic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62-mechanic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62-mechanical 13">
        <a:dk1>
          <a:srgbClr val="000000"/>
        </a:dk1>
        <a:lt1>
          <a:srgbClr val="FFFFFF"/>
        </a:lt1>
        <a:dk2>
          <a:srgbClr val="000000"/>
        </a:dk2>
        <a:lt2>
          <a:srgbClr val="808080"/>
        </a:lt2>
        <a:accent1>
          <a:srgbClr val="BBE0E3"/>
        </a:accent1>
        <a:accent2>
          <a:srgbClr val="024069"/>
        </a:accent2>
        <a:accent3>
          <a:srgbClr val="FFFFFF"/>
        </a:accent3>
        <a:accent4>
          <a:srgbClr val="000000"/>
        </a:accent4>
        <a:accent5>
          <a:srgbClr val="DAEDEF"/>
        </a:accent5>
        <a:accent6>
          <a:srgbClr val="02395E"/>
        </a:accent6>
        <a:hlink>
          <a:srgbClr val="03548A"/>
        </a:hlink>
        <a:folHlink>
          <a:srgbClr val="99CC00"/>
        </a:folHlink>
      </a:clrScheme>
      <a:clrMap bg1="lt1" tx1="dk1" bg2="lt2" tx2="dk2" accent1="accent1" accent2="accent2" accent3="accent3" accent4="accent4" accent5="accent5" accent6="accent6" hlink="hlink" folHlink="folHlink"/>
    </a:extraClrScheme>
    <a:extraClrScheme>
      <a:clrScheme name="m62-mechanical 14">
        <a:dk1>
          <a:srgbClr val="000000"/>
        </a:dk1>
        <a:lt1>
          <a:srgbClr val="FFFFFF"/>
        </a:lt1>
        <a:dk2>
          <a:srgbClr val="000000"/>
        </a:dk2>
        <a:lt2>
          <a:srgbClr val="808080"/>
        </a:lt2>
        <a:accent1>
          <a:srgbClr val="027ED1"/>
        </a:accent1>
        <a:accent2>
          <a:srgbClr val="024069"/>
        </a:accent2>
        <a:accent3>
          <a:srgbClr val="FFFFFF"/>
        </a:accent3>
        <a:accent4>
          <a:srgbClr val="000000"/>
        </a:accent4>
        <a:accent5>
          <a:srgbClr val="AAC0E5"/>
        </a:accent5>
        <a:accent6>
          <a:srgbClr val="02395E"/>
        </a:accent6>
        <a:hlink>
          <a:srgbClr val="03548A"/>
        </a:hlink>
        <a:folHlink>
          <a:srgbClr val="0368AB"/>
        </a:folHlink>
      </a:clrScheme>
      <a:clrMap bg1="lt1" tx1="dk1" bg2="lt2" tx2="dk2" accent1="accent1" accent2="accent2" accent3="accent3" accent4="accent4" accent5="accent5" accent6="accent6" hlink="hlink" folHlink="folHlink"/>
    </a:extraClrScheme>
    <a:extraClrScheme>
      <a:clrScheme name="m62-mechanical 15">
        <a:dk1>
          <a:srgbClr val="000000"/>
        </a:dk1>
        <a:lt1>
          <a:srgbClr val="FFFFFF"/>
        </a:lt1>
        <a:dk2>
          <a:srgbClr val="000000"/>
        </a:dk2>
        <a:lt2>
          <a:srgbClr val="808080"/>
        </a:lt2>
        <a:accent1>
          <a:srgbClr val="BBE0E3"/>
        </a:accent1>
        <a:accent2>
          <a:srgbClr val="024069"/>
        </a:accent2>
        <a:accent3>
          <a:srgbClr val="FFFFFF"/>
        </a:accent3>
        <a:accent4>
          <a:srgbClr val="000000"/>
        </a:accent4>
        <a:accent5>
          <a:srgbClr val="DAEDEF"/>
        </a:accent5>
        <a:accent6>
          <a:srgbClr val="02395E"/>
        </a:accent6>
        <a:hlink>
          <a:srgbClr val="03548A"/>
        </a:hlink>
        <a:folHlink>
          <a:srgbClr val="027ED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t’s not the design of your template">
  <a:themeElements>
    <a:clrScheme name="1_It’s not the design of your 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135971"/>
      </a:hlink>
      <a:folHlink>
        <a:srgbClr val="99CC00"/>
      </a:folHlink>
    </a:clrScheme>
    <a:fontScheme name="1_It’s not the design of your template">
      <a:majorFont>
        <a:latin typeface="Neo San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t’s not the design of your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It’s not the design of your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It’s not the design of your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It’s not the design of your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It’s not the design of your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It’s not the design of your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It’s not the design of your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It’s not the design of your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It’s not the design of your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It’s not the design of your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It’s not the design of your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It’s not the design of your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It’s not the design of your templat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135971"/>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m62-mechanical</Template>
  <TotalTime>613</TotalTime>
  <Words>1691</Words>
  <Application>Microsoft Office PowerPoint</Application>
  <PresentationFormat>On-screen Show (4:3)</PresentationFormat>
  <Paragraphs>304</Paragraphs>
  <Slides>31</Slides>
  <Notes>1</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m62-mechanical</vt:lpstr>
      <vt:lpstr>1_It’s not the design of your template</vt:lpstr>
      <vt:lpstr>          Projektų įgyvendinimas</vt:lpstr>
      <vt:lpstr>Projektų įgyvendinimo akcentai administratoriams</vt:lpstr>
      <vt:lpstr>1. Investicijų plano rengimas</vt:lpstr>
      <vt:lpstr>1. Investicijų plano rengimas</vt:lpstr>
      <vt:lpstr>1. Investicijų plano rengimas</vt:lpstr>
      <vt:lpstr>2. Valstybės paramos teikimo sąlygos</vt:lpstr>
      <vt:lpstr>PowerPoint Presentation</vt:lpstr>
      <vt:lpstr>PowerPoint Presentation</vt:lpstr>
      <vt:lpstr>2. Valstybės paramos teikimo sąlygos</vt:lpstr>
      <vt:lpstr>PowerPoint Presentation</vt:lpstr>
      <vt:lpstr>2. Valstybės paramos teikimo sąlygos</vt:lpstr>
      <vt:lpstr>2. Valstybės paramos teikimo sąlygos</vt:lpstr>
      <vt:lpstr>2. Valstybės paramos teikimo sąlygos</vt:lpstr>
      <vt:lpstr>2. Valstybės paramos teikimo sąlygos</vt:lpstr>
      <vt:lpstr>2. Valstybės paramos teikimo sąlygos</vt:lpstr>
      <vt:lpstr>2. Valstybės paramos teikimo sąlygos</vt:lpstr>
      <vt:lpstr>2. Valstybės paramos teikimo sąlygos</vt:lpstr>
      <vt:lpstr>2. Valstybės paramos teikimo sąlygos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3. Mokėjimo prašymų pildymas</vt:lpstr>
      <vt:lpstr>PowerPoint Presentation</vt:lpstr>
    </vt:vector>
  </TitlesOfParts>
  <Company>BETA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text to go here</dc:title>
  <dc:creator>Ginta Tautkute</dc:creator>
  <cp:lastModifiedBy>Mindaugas</cp:lastModifiedBy>
  <cp:revision>101</cp:revision>
  <dcterms:created xsi:type="dcterms:W3CDTF">2014-03-27T12:17:47Z</dcterms:created>
  <dcterms:modified xsi:type="dcterms:W3CDTF">2014-07-16T07:11:20Z</dcterms:modified>
</cp:coreProperties>
</file>