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3.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4.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1.xml" ContentType="application/vnd.openxmlformats-officedocument.themeOverr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2.xml" ContentType="application/vnd.openxmlformats-officedocument.themeOverr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3.xml" ContentType="application/vnd.openxmlformats-officedocument.themeOverr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4.xml" ContentType="application/vnd.openxmlformats-officedocument.themeOverr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5.xml" ContentType="application/vnd.openxmlformats-officedocument.themeOverr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6.xml" ContentType="application/vnd.openxmlformats-officedocument.themeOverrid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theme/themeOverride7.xml" ContentType="application/vnd.openxmlformats-officedocument.themeOverrid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theme/themeOverride8.xml" ContentType="application/vnd.openxmlformats-officedocument.themeOverrid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theme/themeOverride9.xml" ContentType="application/vnd.openxmlformats-officedocument.themeOverride+xml"/>
  <Override PartName="/ppt/notesSlides/notesSlide5.xml" ContentType="application/vnd.openxmlformats-officedocument.presentationml.notesSlid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theme/themeOverride10.xml" ContentType="application/vnd.openxmlformats-officedocument.themeOverride+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9" r:id="rId2"/>
  </p:sldMasterIdLst>
  <p:notesMasterIdLst>
    <p:notesMasterId r:id="rId36"/>
  </p:notesMasterIdLst>
  <p:sldIdLst>
    <p:sldId id="278" r:id="rId3"/>
    <p:sldId id="511" r:id="rId4"/>
    <p:sldId id="1343" r:id="rId5"/>
    <p:sldId id="1348" r:id="rId6"/>
    <p:sldId id="524" r:id="rId7"/>
    <p:sldId id="361" r:id="rId8"/>
    <p:sldId id="526" r:id="rId9"/>
    <p:sldId id="470" r:id="rId10"/>
    <p:sldId id="529" r:id="rId11"/>
    <p:sldId id="527" r:id="rId12"/>
    <p:sldId id="1360" r:id="rId13"/>
    <p:sldId id="553" r:id="rId14"/>
    <p:sldId id="530" r:id="rId15"/>
    <p:sldId id="536" r:id="rId16"/>
    <p:sldId id="537" r:id="rId17"/>
    <p:sldId id="1352" r:id="rId18"/>
    <p:sldId id="1353" r:id="rId19"/>
    <p:sldId id="1354" r:id="rId20"/>
    <p:sldId id="1355" r:id="rId21"/>
    <p:sldId id="556" r:id="rId22"/>
    <p:sldId id="1357" r:id="rId23"/>
    <p:sldId id="1361" r:id="rId24"/>
    <p:sldId id="541" r:id="rId25"/>
    <p:sldId id="1363" r:id="rId26"/>
    <p:sldId id="1362" r:id="rId27"/>
    <p:sldId id="1358" r:id="rId28"/>
    <p:sldId id="550" r:id="rId29"/>
    <p:sldId id="542" r:id="rId30"/>
    <p:sldId id="544" r:id="rId31"/>
    <p:sldId id="513" r:id="rId32"/>
    <p:sldId id="340" r:id="rId33"/>
    <p:sldId id="1346" r:id="rId34"/>
    <p:sldId id="514" r:id="rId35"/>
  </p:sldIdLst>
  <p:sldSz cx="12192000" cy="6858000"/>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pinter Research" initials="SR" lastIdx="1" clrIdx="0">
    <p:extLst>
      <p:ext uri="{19B8F6BF-5375-455C-9EA6-DF929625EA0E}">
        <p15:presenceInfo xmlns:p15="http://schemas.microsoft.com/office/powerpoint/2012/main" userId="9a73c285069cf37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269" autoAdjust="0"/>
  </p:normalViewPr>
  <p:slideViewPr>
    <p:cSldViewPr snapToGrid="0">
      <p:cViewPr varScale="1">
        <p:scale>
          <a:sx n="76" d="100"/>
          <a:sy n="76" d="100"/>
        </p:scale>
        <p:origin x="91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42"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gnas" userId="d2ada59b-dea7-413a-85ee-633868ad41c9" providerId="ADAL" clId="{FDF50E9D-8605-47BE-A5D9-63FD41AFA994}"/>
    <pc:docChg chg="custSel modSld">
      <pc:chgData name="Ignas" userId="d2ada59b-dea7-413a-85ee-633868ad41c9" providerId="ADAL" clId="{FDF50E9D-8605-47BE-A5D9-63FD41AFA994}" dt="2022-10-08T09:36:30.801" v="31" actId="207"/>
      <pc:docMkLst>
        <pc:docMk/>
      </pc:docMkLst>
      <pc:sldChg chg="addSp delSp modSp mod">
        <pc:chgData name="Ignas" userId="d2ada59b-dea7-413a-85ee-633868ad41c9" providerId="ADAL" clId="{FDF50E9D-8605-47BE-A5D9-63FD41AFA994}" dt="2022-10-08T09:35:49.233" v="6" actId="14100"/>
        <pc:sldMkLst>
          <pc:docMk/>
          <pc:sldMk cId="70219382" sldId="278"/>
        </pc:sldMkLst>
        <pc:picChg chg="del mod">
          <ac:chgData name="Ignas" userId="d2ada59b-dea7-413a-85ee-633868ad41c9" providerId="ADAL" clId="{FDF50E9D-8605-47BE-A5D9-63FD41AFA994}" dt="2022-10-08T09:35:33.958" v="3" actId="478"/>
          <ac:picMkLst>
            <pc:docMk/>
            <pc:sldMk cId="70219382" sldId="278"/>
            <ac:picMk id="2" creationId="{73A44CD0-140D-41F1-7263-051FCCB89B05}"/>
          </ac:picMkLst>
        </pc:picChg>
        <pc:picChg chg="add mod">
          <ac:chgData name="Ignas" userId="d2ada59b-dea7-413a-85ee-633868ad41c9" providerId="ADAL" clId="{FDF50E9D-8605-47BE-A5D9-63FD41AFA994}" dt="2022-10-08T09:35:49.233" v="6" actId="14100"/>
          <ac:picMkLst>
            <pc:docMk/>
            <pc:sldMk cId="70219382" sldId="278"/>
            <ac:picMk id="3" creationId="{D63A972D-45F1-B41C-E998-B827689679EE}"/>
          </ac:picMkLst>
        </pc:picChg>
      </pc:sldChg>
      <pc:sldChg chg="modSp mod">
        <pc:chgData name="Ignas" userId="d2ada59b-dea7-413a-85ee-633868ad41c9" providerId="ADAL" clId="{FDF50E9D-8605-47BE-A5D9-63FD41AFA994}" dt="2022-10-08T09:36:30.801" v="31" actId="207"/>
        <pc:sldMkLst>
          <pc:docMk/>
          <pc:sldMk cId="234430065" sldId="524"/>
        </pc:sldMkLst>
        <pc:spChg chg="mod">
          <ac:chgData name="Ignas" userId="d2ada59b-dea7-413a-85ee-633868ad41c9" providerId="ADAL" clId="{FDF50E9D-8605-47BE-A5D9-63FD41AFA994}" dt="2022-10-08T09:36:30.801" v="31" actId="207"/>
          <ac:spMkLst>
            <pc:docMk/>
            <pc:sldMk cId="234430065" sldId="524"/>
            <ac:spMk id="79" creationId="{63A68C0B-3EA4-4BB9-A5EC-186C653D283A}"/>
          </ac:spMkLst>
        </pc:spChg>
      </pc:sldChg>
    </pc:docChg>
  </pc:docChgLst>
  <pc:docChgLst>
    <pc:chgData name="Paulina" userId="d142a102-e670-4627-920a-76b64994c449" providerId="ADAL" clId="{143DBF48-530F-4E38-A548-2066649C45B0}"/>
    <pc:docChg chg="custSel modSld">
      <pc:chgData name="Paulina" userId="d142a102-e670-4627-920a-76b64994c449" providerId="ADAL" clId="{143DBF48-530F-4E38-A548-2066649C45B0}" dt="2021-10-15T06:45:05.155" v="12" actId="27918"/>
      <pc:docMkLst>
        <pc:docMk/>
      </pc:docMkLst>
      <pc:sldChg chg="modSp mod">
        <pc:chgData name="Paulina" userId="d142a102-e670-4627-920a-76b64994c449" providerId="ADAL" clId="{143DBF48-530F-4E38-A548-2066649C45B0}" dt="2021-10-15T06:41:45.538" v="1" actId="20577"/>
        <pc:sldMkLst>
          <pc:docMk/>
          <pc:sldMk cId="70219382" sldId="278"/>
        </pc:sldMkLst>
        <pc:spChg chg="mod">
          <ac:chgData name="Paulina" userId="d142a102-e670-4627-920a-76b64994c449" providerId="ADAL" clId="{143DBF48-530F-4E38-A548-2066649C45B0}" dt="2021-10-15T06:41:45.538" v="1" actId="20577"/>
          <ac:spMkLst>
            <pc:docMk/>
            <pc:sldMk cId="70219382" sldId="278"/>
            <ac:spMk id="17" creationId="{00000000-0000-0000-0000-000000000000}"/>
          </ac:spMkLst>
        </pc:spChg>
      </pc:sldChg>
      <pc:sldChg chg="delSp modSp mod">
        <pc:chgData name="Paulina" userId="d142a102-e670-4627-920a-76b64994c449" providerId="ADAL" clId="{143DBF48-530F-4E38-A548-2066649C45B0}" dt="2021-10-15T06:45:05.155" v="12" actId="27918"/>
        <pc:sldMkLst>
          <pc:docMk/>
          <pc:sldMk cId="4057971088" sldId="525"/>
        </pc:sldMkLst>
        <pc:spChg chg="del">
          <ac:chgData name="Paulina" userId="d142a102-e670-4627-920a-76b64994c449" providerId="ADAL" clId="{143DBF48-530F-4E38-A548-2066649C45B0}" dt="2021-10-15T06:44:26.778" v="2" actId="478"/>
          <ac:spMkLst>
            <pc:docMk/>
            <pc:sldMk cId="4057971088" sldId="525"/>
            <ac:spMk id="14" creationId="{62ACCC83-86C5-42A5-8F7D-B59D691DB062}"/>
          </ac:spMkLst>
        </pc:spChg>
        <pc:spChg chg="del">
          <ac:chgData name="Paulina" userId="d142a102-e670-4627-920a-76b64994c449" providerId="ADAL" clId="{143DBF48-530F-4E38-A548-2066649C45B0}" dt="2021-10-15T06:44:28.479" v="3" actId="478"/>
          <ac:spMkLst>
            <pc:docMk/>
            <pc:sldMk cId="4057971088" sldId="525"/>
            <ac:spMk id="18" creationId="{E2DACBDD-56EB-4ABA-9D81-9A9CD73EDCE7}"/>
          </ac:spMkLst>
        </pc:spChg>
        <pc:spChg chg="del">
          <ac:chgData name="Paulina" userId="d142a102-e670-4627-920a-76b64994c449" providerId="ADAL" clId="{143DBF48-530F-4E38-A548-2066649C45B0}" dt="2021-10-15T06:44:30.179" v="4" actId="478"/>
          <ac:spMkLst>
            <pc:docMk/>
            <pc:sldMk cId="4057971088" sldId="525"/>
            <ac:spMk id="20" creationId="{72A3C9D8-C686-40B6-87A2-DB117F991959}"/>
          </ac:spMkLst>
        </pc:spChg>
        <pc:spChg chg="del">
          <ac:chgData name="Paulina" userId="d142a102-e670-4627-920a-76b64994c449" providerId="ADAL" clId="{143DBF48-530F-4E38-A548-2066649C45B0}" dt="2021-10-15T06:44:32.934" v="5" actId="478"/>
          <ac:spMkLst>
            <pc:docMk/>
            <pc:sldMk cId="4057971088" sldId="525"/>
            <ac:spMk id="21" creationId="{92EED471-BF3C-4D7C-BFFE-75699DE0CC24}"/>
          </ac:spMkLst>
        </pc:spChg>
        <pc:graphicFrameChg chg="mod">
          <ac:chgData name="Paulina" userId="d142a102-e670-4627-920a-76b64994c449" providerId="ADAL" clId="{143DBF48-530F-4E38-A548-2066649C45B0}" dt="2021-10-15T06:44:37.767" v="6" actId="14100"/>
          <ac:graphicFrameMkLst>
            <pc:docMk/>
            <pc:sldMk cId="4057971088" sldId="525"/>
            <ac:graphicFrameMk id="12" creationId="{A0DB3CBF-1F03-4301-B80B-FB7816A094E2}"/>
          </ac:graphicFrameMkLst>
        </pc:graphicFrameChg>
        <pc:graphicFrameChg chg="mod">
          <ac:chgData name="Paulina" userId="d142a102-e670-4627-920a-76b64994c449" providerId="ADAL" clId="{143DBF48-530F-4E38-A548-2066649C45B0}" dt="2021-10-15T06:44:42.387" v="8" actId="14100"/>
          <ac:graphicFrameMkLst>
            <pc:docMk/>
            <pc:sldMk cId="4057971088" sldId="525"/>
            <ac:graphicFrameMk id="19" creationId="{BD93D0A6-EDBA-4648-B05B-CE96FA02EEB3}"/>
          </ac:graphicFrameMkLst>
        </pc:graphicFrameChg>
      </pc:sldChg>
    </pc:docChg>
  </pc:docChgLst>
  <pc:docChgLst>
    <pc:chgData name="Ignas" userId="d2ada59b-dea7-413a-85ee-633868ad41c9" providerId="ADAL" clId="{F8C160D8-32D5-481B-A05B-2EF0BCAA013E}"/>
    <pc:docChg chg="modSld">
      <pc:chgData name="Ignas" userId="d2ada59b-dea7-413a-85ee-633868ad41c9" providerId="ADAL" clId="{F8C160D8-32D5-481B-A05B-2EF0BCAA013E}" dt="2023-07-18T06:24:46.796" v="29" actId="207"/>
      <pc:docMkLst>
        <pc:docMk/>
      </pc:docMkLst>
      <pc:sldChg chg="modSp mod">
        <pc:chgData name="Ignas" userId="d2ada59b-dea7-413a-85ee-633868ad41c9" providerId="ADAL" clId="{F8C160D8-32D5-481B-A05B-2EF0BCAA013E}" dt="2023-07-18T06:24:46.796" v="29" actId="207"/>
        <pc:sldMkLst>
          <pc:docMk/>
          <pc:sldMk cId="234430065" sldId="524"/>
        </pc:sldMkLst>
        <pc:spChg chg="mod">
          <ac:chgData name="Ignas" userId="d2ada59b-dea7-413a-85ee-633868ad41c9" providerId="ADAL" clId="{F8C160D8-32D5-481B-A05B-2EF0BCAA013E}" dt="2023-07-18T06:24:46.796" v="29" actId="207"/>
          <ac:spMkLst>
            <pc:docMk/>
            <pc:sldMk cId="234430065" sldId="524"/>
            <ac:spMk id="79" creationId="{63A68C0B-3EA4-4BB9-A5EC-186C653D283A}"/>
          </ac:spMkLst>
        </pc:spChg>
      </pc:sldChg>
    </pc:docChg>
  </pc:docChgLst>
  <pc:docChgLst>
    <pc:chgData name="Ignas" userId="d2ada59b-dea7-413a-85ee-633868ad41c9" providerId="ADAL" clId="{C2C8D9CD-C2A5-4B09-8767-2B2DD73BFE6F}"/>
    <pc:docChg chg="undo custSel modSld">
      <pc:chgData name="Ignas" userId="d2ada59b-dea7-413a-85ee-633868ad41c9" providerId="ADAL" clId="{C2C8D9CD-C2A5-4B09-8767-2B2DD73BFE6F}" dt="2021-10-26T14:54:36.259" v="5" actId="207"/>
      <pc:docMkLst>
        <pc:docMk/>
      </pc:docMkLst>
      <pc:sldChg chg="modSp mod">
        <pc:chgData name="Ignas" userId="d2ada59b-dea7-413a-85ee-633868ad41c9" providerId="ADAL" clId="{C2C8D9CD-C2A5-4B09-8767-2B2DD73BFE6F}" dt="2021-10-26T14:54:36.259" v="5" actId="207"/>
        <pc:sldMkLst>
          <pc:docMk/>
          <pc:sldMk cId="3723864018" sldId="535"/>
        </pc:sldMkLst>
        <pc:spChg chg="mod">
          <ac:chgData name="Ignas" userId="d2ada59b-dea7-413a-85ee-633868ad41c9" providerId="ADAL" clId="{C2C8D9CD-C2A5-4B09-8767-2B2DD73BFE6F}" dt="2021-10-26T14:54:36.259" v="5" actId="207"/>
          <ac:spMkLst>
            <pc:docMk/>
            <pc:sldMk cId="3723864018" sldId="535"/>
            <ac:spMk id="3" creationId="{D4AD8EA0-EAD0-4C4C-8D66-19743678B93F}"/>
          </ac:spMkLst>
        </pc:spChg>
      </pc:sldChg>
      <pc:sldChg chg="addSp modSp mod">
        <pc:chgData name="Ignas" userId="d2ada59b-dea7-413a-85ee-633868ad41c9" providerId="ADAL" clId="{C2C8D9CD-C2A5-4B09-8767-2B2DD73BFE6F}" dt="2021-10-26T14:53:44.929" v="4" actId="571"/>
        <pc:sldMkLst>
          <pc:docMk/>
          <pc:sldMk cId="1049614417" sldId="549"/>
        </pc:sldMkLst>
        <pc:spChg chg="mod">
          <ac:chgData name="Ignas" userId="d2ada59b-dea7-413a-85ee-633868ad41c9" providerId="ADAL" clId="{C2C8D9CD-C2A5-4B09-8767-2B2DD73BFE6F}" dt="2021-10-26T14:53:27.805" v="0" actId="14100"/>
          <ac:spMkLst>
            <pc:docMk/>
            <pc:sldMk cId="1049614417" sldId="549"/>
            <ac:spMk id="6" creationId="{A55A7C69-5D22-43F5-B2D7-C68062CAF9E2}"/>
          </ac:spMkLst>
        </pc:spChg>
        <pc:spChg chg="add mod">
          <ac:chgData name="Ignas" userId="d2ada59b-dea7-413a-85ee-633868ad41c9" providerId="ADAL" clId="{C2C8D9CD-C2A5-4B09-8767-2B2DD73BFE6F}" dt="2021-10-26T14:53:44.929" v="4" actId="571"/>
          <ac:spMkLst>
            <pc:docMk/>
            <pc:sldMk cId="1049614417" sldId="549"/>
            <ac:spMk id="8" creationId="{6E70C232-E20F-4A81-821E-8CB8D6E550FB}"/>
          </ac:spMkLst>
        </pc:spChg>
      </pc:sldChg>
      <pc:sldChg chg="addSp delSp mod">
        <pc:chgData name="Ignas" userId="d2ada59b-dea7-413a-85ee-633868ad41c9" providerId="ADAL" clId="{C2C8D9CD-C2A5-4B09-8767-2B2DD73BFE6F}" dt="2021-10-26T14:53:39.883" v="3" actId="22"/>
        <pc:sldMkLst>
          <pc:docMk/>
          <pc:sldMk cId="1447381418" sldId="550"/>
        </pc:sldMkLst>
        <pc:spChg chg="add del">
          <ac:chgData name="Ignas" userId="d2ada59b-dea7-413a-85ee-633868ad41c9" providerId="ADAL" clId="{C2C8D9CD-C2A5-4B09-8767-2B2DD73BFE6F}" dt="2021-10-26T14:53:39.883" v="3" actId="22"/>
          <ac:spMkLst>
            <pc:docMk/>
            <pc:sldMk cId="1447381418" sldId="550"/>
            <ac:spMk id="8" creationId="{4CDE105A-802A-49ED-9945-C0E0BB998E4E}"/>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package" Target="../embeddings/Microsoft_Excel_Worksheet10.xlsx"/></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18.xml"/><Relationship Id="rId1" Type="http://schemas.microsoft.com/office/2011/relationships/chartStyle" Target="style18.xml"/><Relationship Id="rId4"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19.xml"/><Relationship Id="rId1" Type="http://schemas.microsoft.com/office/2011/relationships/chartStyle" Target="style19.xml"/><Relationship Id="rId4"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3" Type="http://schemas.openxmlformats.org/officeDocument/2006/relationships/package" Target="../embeddings/Microsoft_Excel_Worksheet19.xlsx"/><Relationship Id="rId2" Type="http://schemas.microsoft.com/office/2011/relationships/chartColorStyle" Target="colors20.xml"/><Relationship Id="rId1" Type="http://schemas.microsoft.com/office/2011/relationships/chartStyle" Target="style20.xml"/></Relationships>
</file>

<file path=ppt/charts/_rels/chart21.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21.xml"/><Relationship Id="rId1" Type="http://schemas.microsoft.com/office/2011/relationships/chartStyle" Target="style21.xml"/><Relationship Id="rId4"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22.xml"/><Relationship Id="rId1" Type="http://schemas.microsoft.com/office/2011/relationships/chartStyle" Target="style22.xml"/><Relationship Id="rId4"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23.xml"/><Relationship Id="rId1" Type="http://schemas.microsoft.com/office/2011/relationships/chartStyle" Target="style23.xml"/><Relationship Id="rId4"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_Worksheet23.xlsx"/><Relationship Id="rId2" Type="http://schemas.microsoft.com/office/2011/relationships/chartColorStyle" Target="colors24.xml"/><Relationship Id="rId1" Type="http://schemas.microsoft.com/office/2011/relationships/chartStyle" Target="style2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6636511963643521"/>
          <c:y val="6.5677174456420503E-2"/>
          <c:w val="0.4336348803635649"/>
          <c:h val="0.90581794574825569"/>
        </c:manualLayout>
      </c:layout>
      <c:barChart>
        <c:barDir val="bar"/>
        <c:grouping val="clustered"/>
        <c:varyColors val="0"/>
        <c:ser>
          <c:idx val="0"/>
          <c:order val="0"/>
          <c:tx>
            <c:strRef>
              <c:f>Sheet1!$B$1</c:f>
              <c:strCache>
                <c:ptCount val="1"/>
                <c:pt idx="0">
                  <c:v>Series 1</c:v>
                </c:pt>
              </c:strCache>
            </c:strRef>
          </c:tx>
          <c:spPr>
            <a:solidFill>
              <a:srgbClr val="BFBFBF"/>
            </a:solidFill>
            <a:ln>
              <a:noFill/>
            </a:ln>
            <a:effectLst/>
          </c:spPr>
          <c:invertIfNegative val="0"/>
          <c:dLbls>
            <c:dLbl>
              <c:idx val="11"/>
              <c:dLblPos val="ctr"/>
              <c:showLegendKey val="0"/>
              <c:showVal val="1"/>
              <c:showCatName val="0"/>
              <c:showSerName val="0"/>
              <c:showPercent val="0"/>
              <c:showBubbleSize val="0"/>
              <c:extLst>
                <c:ext xmlns:c15="http://schemas.microsoft.com/office/drawing/2012/chart" uri="{CE6537A1-D6FC-4f65-9D91-7224C49458BB}">
                  <c15:layout>
                    <c:manualLayout>
                      <c:w val="3.5641468351595901E-2"/>
                      <c:h val="6.1248175017142997E-2"/>
                    </c:manualLayout>
                  </c15:layout>
                </c:ext>
                <c:ext xmlns:c16="http://schemas.microsoft.com/office/drawing/2014/chart" uri="{C3380CC4-5D6E-409C-BE32-E72D297353CC}">
                  <c16:uniqueId val="{00000002-0691-4A00-AE4F-9223039AC7EC}"/>
                </c:ext>
              </c:extLst>
            </c:dLbl>
            <c:numFmt formatCode="0" sourceLinked="0"/>
            <c:spPr>
              <a:noFill/>
              <a:ln>
                <a:noFill/>
              </a:ln>
              <a:effectLst/>
            </c:spPr>
            <c:txPr>
              <a:bodyPr rot="0" spcFirstLastPara="1" vertOverflow="ellipsis" vert="horz" wrap="square" lIns="38100" tIns="19050" rIns="38100" bIns="19050" anchor="ctr" anchorCtr="0">
                <a:sp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Sheet1!$A$2:$A$19</c:f>
              <c:strCache>
                <c:ptCount val="18"/>
                <c:pt idx="0">
                  <c:v>Vyras</c:v>
                </c:pt>
                <c:pt idx="1">
                  <c:v>Moteris</c:v>
                </c:pt>
                <c:pt idx="3">
                  <c:v>18-25 m.</c:v>
                </c:pt>
                <c:pt idx="4">
                  <c:v>26-35 m.</c:v>
                </c:pt>
                <c:pt idx="5">
                  <c:v>36-45 m.</c:v>
                </c:pt>
                <c:pt idx="6">
                  <c:v>46-55 m.</c:v>
                </c:pt>
                <c:pt idx="7">
                  <c:v>56 m. ir daugiau</c:v>
                </c:pt>
                <c:pt idx="9">
                  <c:v>Aukštasis / neb. aukštasis</c:v>
                </c:pt>
                <c:pt idx="10">
                  <c:v>Aukštesnysis / vidurinis / spec. vidurinis</c:v>
                </c:pt>
                <c:pt idx="11">
                  <c:v>Nebaigtas vidurinis</c:v>
                </c:pt>
                <c:pt idx="13">
                  <c:v>Iki 300 Eur</c:v>
                </c:pt>
                <c:pt idx="14">
                  <c:v>301–500 Eur</c:v>
                </c:pt>
                <c:pt idx="15">
                  <c:v>501–700 Eur</c:v>
                </c:pt>
                <c:pt idx="16">
                  <c:v>701-1000 Eur</c:v>
                </c:pt>
                <c:pt idx="17">
                  <c:v>Daugiau nei 1000 Eur</c:v>
                </c:pt>
              </c:strCache>
            </c:strRef>
          </c:cat>
          <c:val>
            <c:numRef>
              <c:f>Sheet1!$B$2:$B$19</c:f>
              <c:numCache>
                <c:formatCode>###0.0</c:formatCode>
                <c:ptCount val="18"/>
                <c:pt idx="0">
                  <c:v>47</c:v>
                </c:pt>
                <c:pt idx="1">
                  <c:v>53</c:v>
                </c:pt>
                <c:pt idx="3">
                  <c:v>9</c:v>
                </c:pt>
                <c:pt idx="4">
                  <c:v>19</c:v>
                </c:pt>
                <c:pt idx="5">
                  <c:v>22</c:v>
                </c:pt>
                <c:pt idx="6">
                  <c:v>21</c:v>
                </c:pt>
                <c:pt idx="7">
                  <c:v>29</c:v>
                </c:pt>
                <c:pt idx="9">
                  <c:v>34</c:v>
                </c:pt>
                <c:pt idx="10">
                  <c:v>62</c:v>
                </c:pt>
                <c:pt idx="11">
                  <c:v>4</c:v>
                </c:pt>
                <c:pt idx="13">
                  <c:v>7</c:v>
                </c:pt>
                <c:pt idx="14">
                  <c:v>22</c:v>
                </c:pt>
                <c:pt idx="15">
                  <c:v>35</c:v>
                </c:pt>
                <c:pt idx="16">
                  <c:v>21</c:v>
                </c:pt>
                <c:pt idx="17">
                  <c:v>16</c:v>
                </c:pt>
              </c:numCache>
            </c:numRef>
          </c:val>
          <c:extLst>
            <c:ext xmlns:c16="http://schemas.microsoft.com/office/drawing/2014/chart" uri="{C3380CC4-5D6E-409C-BE32-E72D297353CC}">
              <c16:uniqueId val="{00000000-705C-4911-9A3C-77B69B77FF88}"/>
            </c:ext>
          </c:extLst>
        </c:ser>
        <c:ser>
          <c:idx val="1"/>
          <c:order val="1"/>
          <c:tx>
            <c:strRef>
              <c:f>Sheet1!$C$1</c:f>
              <c:strCache>
                <c:ptCount val="1"/>
                <c:pt idx="0">
                  <c:v>Series 2</c:v>
                </c:pt>
              </c:strCache>
            </c:strRef>
          </c:tx>
          <c:spPr>
            <a:noFill/>
            <a:ln>
              <a:noFill/>
            </a:ln>
            <a:effectLst/>
          </c:spPr>
          <c:invertIfNegative val="0"/>
          <c:cat>
            <c:strRef>
              <c:f>Sheet1!$A$2:$A$19</c:f>
              <c:strCache>
                <c:ptCount val="18"/>
                <c:pt idx="0">
                  <c:v>Vyras</c:v>
                </c:pt>
                <c:pt idx="1">
                  <c:v>Moteris</c:v>
                </c:pt>
                <c:pt idx="3">
                  <c:v>18-25 m.</c:v>
                </c:pt>
                <c:pt idx="4">
                  <c:v>26-35 m.</c:v>
                </c:pt>
                <c:pt idx="5">
                  <c:v>36-45 m.</c:v>
                </c:pt>
                <c:pt idx="6">
                  <c:v>46-55 m.</c:v>
                </c:pt>
                <c:pt idx="7">
                  <c:v>56 m. ir daugiau</c:v>
                </c:pt>
                <c:pt idx="9">
                  <c:v>Aukštasis / neb. aukštasis</c:v>
                </c:pt>
                <c:pt idx="10">
                  <c:v>Aukštesnysis / vidurinis / spec. vidurinis</c:v>
                </c:pt>
                <c:pt idx="11">
                  <c:v>Nebaigtas vidurinis</c:v>
                </c:pt>
                <c:pt idx="13">
                  <c:v>Iki 300 Eur</c:v>
                </c:pt>
                <c:pt idx="14">
                  <c:v>301–500 Eur</c:v>
                </c:pt>
                <c:pt idx="15">
                  <c:v>501–700 Eur</c:v>
                </c:pt>
                <c:pt idx="16">
                  <c:v>701-1000 Eur</c:v>
                </c:pt>
                <c:pt idx="17">
                  <c:v>Daugiau nei 1000 Eur</c:v>
                </c:pt>
              </c:strCache>
            </c:strRef>
          </c:cat>
          <c:val>
            <c:numRef>
              <c:f>Sheet1!$C$2:$C$19</c:f>
              <c:numCache>
                <c:formatCode>General</c:formatCode>
                <c:ptCount val="18"/>
                <c:pt idx="0">
                  <c:v>100</c:v>
                </c:pt>
                <c:pt idx="7" formatCode="###0.0">
                  <c:v>100</c:v>
                </c:pt>
                <c:pt idx="11" formatCode="###0.0">
                  <c:v>100</c:v>
                </c:pt>
                <c:pt idx="16" formatCode="###0.0">
                  <c:v>85</c:v>
                </c:pt>
              </c:numCache>
            </c:numRef>
          </c:val>
          <c:extLst>
            <c:ext xmlns:c16="http://schemas.microsoft.com/office/drawing/2014/chart" uri="{C3380CC4-5D6E-409C-BE32-E72D297353CC}">
              <c16:uniqueId val="{00000001-705C-4911-9A3C-77B69B77FF88}"/>
            </c:ext>
          </c:extLst>
        </c:ser>
        <c:dLbls>
          <c:showLegendKey val="0"/>
          <c:showVal val="0"/>
          <c:showCatName val="0"/>
          <c:showSerName val="0"/>
          <c:showPercent val="0"/>
          <c:showBubbleSize val="0"/>
        </c:dLbls>
        <c:gapWidth val="0"/>
        <c:overlap val="35"/>
        <c:axId val="492528512"/>
        <c:axId val="492529344"/>
      </c:barChart>
      <c:catAx>
        <c:axId val="492528512"/>
        <c:scaling>
          <c:orientation val="maxMin"/>
        </c:scaling>
        <c:delete val="0"/>
        <c:axPos val="l"/>
        <c:numFmt formatCode="General" sourceLinked="1"/>
        <c:majorTickMark val="none"/>
        <c:minorTickMark val="none"/>
        <c:tickLblPos val="nextTo"/>
        <c:spPr>
          <a:noFill/>
          <a:ln w="1587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j-lt"/>
                <a:ea typeface="+mn-ea"/>
                <a:cs typeface="+mn-cs"/>
              </a:defRPr>
            </a:pPr>
            <a:endParaRPr lang="en-US"/>
          </a:p>
        </c:txPr>
        <c:crossAx val="492529344"/>
        <c:crosses val="autoZero"/>
        <c:auto val="1"/>
        <c:lblAlgn val="ctr"/>
        <c:lblOffset val="100"/>
        <c:noMultiLvlLbl val="0"/>
      </c:catAx>
      <c:valAx>
        <c:axId val="492529344"/>
        <c:scaling>
          <c:orientation val="minMax"/>
        </c:scaling>
        <c:delete val="1"/>
        <c:axPos val="t"/>
        <c:numFmt formatCode="###0.0" sourceLinked="1"/>
        <c:majorTickMark val="none"/>
        <c:minorTickMark val="none"/>
        <c:tickLblPos val="nextTo"/>
        <c:crossAx val="4925285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6480596207239619"/>
          <c:y val="6.8313528955922742E-2"/>
          <c:w val="0.4336348803635649"/>
          <c:h val="0.90581794574825569"/>
        </c:manualLayout>
      </c:layout>
      <c:barChart>
        <c:barDir val="bar"/>
        <c:grouping val="clustered"/>
        <c:varyColors val="0"/>
        <c:ser>
          <c:idx val="0"/>
          <c:order val="0"/>
          <c:tx>
            <c:strRef>
              <c:f>Sheet1!$B$1</c:f>
              <c:strCache>
                <c:ptCount val="1"/>
                <c:pt idx="0">
                  <c:v>Series 1</c:v>
                </c:pt>
              </c:strCache>
            </c:strRef>
          </c:tx>
          <c:spPr>
            <a:solidFill>
              <a:srgbClr val="BFBFBF"/>
            </a:solidFill>
            <a:ln>
              <a:noFill/>
            </a:ln>
            <a:effectLst/>
          </c:spPr>
          <c:invertIfNegative val="0"/>
          <c:dLbls>
            <c:dLbl>
              <c:idx val="0"/>
              <c:layout>
                <c:manualLayout>
                  <c:x val="-2.3727463973294241E-2"/>
                  <c:y val="6.2276828390594454E-7"/>
                </c:manualLayout>
              </c:layout>
              <c:numFmt formatCode="0" sourceLinked="0"/>
              <c:spPr>
                <a:noFill/>
                <a:ln>
                  <a:noFill/>
                </a:ln>
                <a:effectLst/>
              </c:spPr>
              <c:txPr>
                <a:bodyPr rot="0" spcFirstLastPara="1" vertOverflow="ellipsis" vert="horz" wrap="square" lIns="38100" tIns="19050" rIns="38100" bIns="19050" anchor="ctr" anchorCtr="0">
                  <a:no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extLst>
                <c:ext xmlns:c15="http://schemas.microsoft.com/office/drawing/2012/chart" uri="{CE6537A1-D6FC-4f65-9D91-7224C49458BB}">
                  <c15:layout>
                    <c:manualLayout>
                      <c:w val="2.2848955463694372E-2"/>
                      <c:h val="5.9107768183225072E-2"/>
                    </c:manualLayout>
                  </c15:layout>
                </c:ext>
                <c:ext xmlns:c16="http://schemas.microsoft.com/office/drawing/2014/chart" uri="{C3380CC4-5D6E-409C-BE32-E72D297353CC}">
                  <c16:uniqueId val="{00000000-4A8C-4633-A5BC-56B2A859C892}"/>
                </c:ext>
              </c:extLst>
            </c:dLbl>
            <c:dLbl>
              <c:idx val="3"/>
              <c:layout>
                <c:manualLayout>
                  <c:x val="-2.3327003554301059E-2"/>
                  <c:y val="2.6363857352018562E-3"/>
                </c:manualLayout>
              </c:layout>
              <c:dLblPos val="outEnd"/>
              <c:showLegendKey val="0"/>
              <c:showVal val="1"/>
              <c:showCatName val="0"/>
              <c:showSerName val="0"/>
              <c:showPercent val="0"/>
              <c:showBubbleSize val="0"/>
              <c:extLst>
                <c:ext xmlns:c15="http://schemas.microsoft.com/office/drawing/2012/chart" uri="{CE6537A1-D6FC-4f65-9D91-7224C49458BB}">
                  <c15:layout>
                    <c:manualLayout>
                      <c:w val="2.4408074814157885E-2"/>
                      <c:h val="6.1744153918426907E-2"/>
                    </c:manualLayout>
                  </c15:layout>
                </c:ext>
                <c:ext xmlns:c16="http://schemas.microsoft.com/office/drawing/2014/chart" uri="{C3380CC4-5D6E-409C-BE32-E72D297353CC}">
                  <c16:uniqueId val="{00000005-4A8C-4633-A5BC-56B2A859C892}"/>
                </c:ext>
              </c:extLst>
            </c:dLbl>
            <c:dLbl>
              <c:idx val="7"/>
              <c:layout>
                <c:manualLayout>
                  <c:x val="-1.3122690170820553E-2"/>
                  <c:y val="4.833318012967896E-17"/>
                </c:manualLayout>
              </c:layout>
              <c:dLblPos val="outEnd"/>
              <c:showLegendKey val="0"/>
              <c:showVal val="1"/>
              <c:showCatName val="0"/>
              <c:showSerName val="0"/>
              <c:showPercent val="0"/>
              <c:showBubbleSize val="0"/>
              <c:extLst>
                <c:ext xmlns:c15="http://schemas.microsoft.com/office/drawing/2012/chart" uri="{CE6537A1-D6FC-4f65-9D91-7224C49458BB}">
                  <c15:layout>
                    <c:manualLayout>
                      <c:w val="5.6986426085957314E-3"/>
                      <c:h val="6.1744153918426907E-2"/>
                    </c:manualLayout>
                  </c15:layout>
                </c:ext>
                <c:ext xmlns:c16="http://schemas.microsoft.com/office/drawing/2014/chart" uri="{C3380CC4-5D6E-409C-BE32-E72D297353CC}">
                  <c16:uniqueId val="{00000001-203D-4FF2-B18E-C5742B94A8AC}"/>
                </c:ext>
              </c:extLst>
            </c:dLbl>
            <c:dLbl>
              <c:idx val="8"/>
              <c:layout>
                <c:manualLayout>
                  <c:x val="-5.5545161426553613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8C29-4018-9CE1-1922D210DD77}"/>
                </c:ext>
              </c:extLst>
            </c:dLbl>
            <c:dLbl>
              <c:idx val="10"/>
              <c:layout>
                <c:manualLayout>
                  <c:x val="-4.3951913641979402E-2"/>
                  <c:y val="-2.8896637236043212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FDD-44A1-A00D-A9ABAD724EA2}"/>
                </c:ext>
              </c:extLst>
            </c:dLbl>
            <c:numFmt formatCode="0" sourceLinked="0"/>
            <c:spPr>
              <a:noFill/>
              <a:ln>
                <a:noFill/>
              </a:ln>
              <a:effectLst/>
            </c:spPr>
            <c:txPr>
              <a:bodyPr rot="0" spcFirstLastPara="1" vertOverflow="ellipsis" vert="horz" wrap="square" lIns="38100" tIns="19050" rIns="38100" bIns="19050" anchor="ctr" anchorCtr="0">
                <a:sp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Sheet1!$A$2:$A$18</c:f>
              <c:strCache>
                <c:ptCount val="17"/>
                <c:pt idx="0">
                  <c:v>Aukščiausio, vidutinio lygio vadovas (-ė)</c:v>
                </c:pt>
                <c:pt idx="1">
                  <c:v>Specialistas (-ė), tarnautojas (-a)</c:v>
                </c:pt>
                <c:pt idx="2">
                  <c:v>Darbininkas (-ė), techninis darbuotojas (-a)</c:v>
                </c:pt>
                <c:pt idx="3">
                  <c:v>Smulkus verslininkas (-ė)</c:v>
                </c:pt>
                <c:pt idx="4">
                  <c:v>Ūkininkas (-ė)</c:v>
                </c:pt>
                <c:pt idx="5">
                  <c:v>Bedarbis (-ė)</c:v>
                </c:pt>
                <c:pt idx="6">
                  <c:v>Pensininkas (-ė)</c:v>
                </c:pt>
                <c:pt idx="7">
                  <c:v>Studentas (-ė), moksleivis (-ė)</c:v>
                </c:pt>
                <c:pt idx="8">
                  <c:v>Namų šeimininkė</c:v>
                </c:pt>
                <c:pt idx="10">
                  <c:v>Nevedęs / netekėjusi</c:v>
                </c:pt>
                <c:pt idx="11">
                  <c:v>Vedęs / ištekėjusi, gyvena neregistruotoje santuokoje</c:v>
                </c:pt>
                <c:pt idx="12">
                  <c:v>Kita</c:v>
                </c:pt>
                <c:pt idx="14">
                  <c:v>Didieji miestai</c:v>
                </c:pt>
                <c:pt idx="15">
                  <c:v>Kitas miestas, rajono centras</c:v>
                </c:pt>
                <c:pt idx="16">
                  <c:v>Kaimo vietovė</c:v>
                </c:pt>
              </c:strCache>
            </c:strRef>
          </c:cat>
          <c:val>
            <c:numRef>
              <c:f>Sheet1!$B$2:$B$18</c:f>
              <c:numCache>
                <c:formatCode>###0.0</c:formatCode>
                <c:ptCount val="17"/>
                <c:pt idx="0">
                  <c:v>6</c:v>
                </c:pt>
                <c:pt idx="1">
                  <c:v>35</c:v>
                </c:pt>
                <c:pt idx="2">
                  <c:v>29</c:v>
                </c:pt>
                <c:pt idx="3">
                  <c:v>6</c:v>
                </c:pt>
                <c:pt idx="4">
                  <c:v>1</c:v>
                </c:pt>
                <c:pt idx="5">
                  <c:v>6</c:v>
                </c:pt>
                <c:pt idx="6">
                  <c:v>11</c:v>
                </c:pt>
                <c:pt idx="7">
                  <c:v>4</c:v>
                </c:pt>
                <c:pt idx="8">
                  <c:v>3</c:v>
                </c:pt>
                <c:pt idx="10">
                  <c:v>23</c:v>
                </c:pt>
                <c:pt idx="11">
                  <c:v>64</c:v>
                </c:pt>
                <c:pt idx="12">
                  <c:v>13</c:v>
                </c:pt>
                <c:pt idx="14">
                  <c:v>44</c:v>
                </c:pt>
                <c:pt idx="15">
                  <c:v>27</c:v>
                </c:pt>
                <c:pt idx="16">
                  <c:v>29</c:v>
                </c:pt>
              </c:numCache>
            </c:numRef>
          </c:val>
          <c:extLst>
            <c:ext xmlns:c16="http://schemas.microsoft.com/office/drawing/2014/chart" uri="{C3380CC4-5D6E-409C-BE32-E72D297353CC}">
              <c16:uniqueId val="{00000002-4A8C-4633-A5BC-56B2A859C892}"/>
            </c:ext>
          </c:extLst>
        </c:ser>
        <c:ser>
          <c:idx val="1"/>
          <c:order val="1"/>
          <c:tx>
            <c:strRef>
              <c:f>Sheet1!$C$1</c:f>
              <c:strCache>
                <c:ptCount val="1"/>
                <c:pt idx="0">
                  <c:v>Series 2</c:v>
                </c:pt>
              </c:strCache>
            </c:strRef>
          </c:tx>
          <c:spPr>
            <a:noFill/>
            <a:ln>
              <a:noFill/>
            </a:ln>
            <a:effectLst/>
          </c:spPr>
          <c:invertIfNegative val="0"/>
          <c:cat>
            <c:strRef>
              <c:f>Sheet1!$A$2:$A$18</c:f>
              <c:strCache>
                <c:ptCount val="17"/>
                <c:pt idx="0">
                  <c:v>Aukščiausio, vidutinio lygio vadovas (-ė)</c:v>
                </c:pt>
                <c:pt idx="1">
                  <c:v>Specialistas (-ė), tarnautojas (-a)</c:v>
                </c:pt>
                <c:pt idx="2">
                  <c:v>Darbininkas (-ė), techninis darbuotojas (-a)</c:v>
                </c:pt>
                <c:pt idx="3">
                  <c:v>Smulkus verslininkas (-ė)</c:v>
                </c:pt>
                <c:pt idx="4">
                  <c:v>Ūkininkas (-ė)</c:v>
                </c:pt>
                <c:pt idx="5">
                  <c:v>Bedarbis (-ė)</c:v>
                </c:pt>
                <c:pt idx="6">
                  <c:v>Pensininkas (-ė)</c:v>
                </c:pt>
                <c:pt idx="7">
                  <c:v>Studentas (-ė), moksleivis (-ė)</c:v>
                </c:pt>
                <c:pt idx="8">
                  <c:v>Namų šeimininkė</c:v>
                </c:pt>
                <c:pt idx="10">
                  <c:v>Nevedęs / netekėjusi</c:v>
                </c:pt>
                <c:pt idx="11">
                  <c:v>Vedęs / ištekėjusi, gyvena neregistruotoje santuokoje</c:v>
                </c:pt>
                <c:pt idx="12">
                  <c:v>Kita</c:v>
                </c:pt>
                <c:pt idx="14">
                  <c:v>Didieji miestai</c:v>
                </c:pt>
                <c:pt idx="15">
                  <c:v>Kitas miestas, rajono centras</c:v>
                </c:pt>
                <c:pt idx="16">
                  <c:v>Kaimo vietovė</c:v>
                </c:pt>
              </c:strCache>
            </c:strRef>
          </c:cat>
          <c:val>
            <c:numRef>
              <c:f>Sheet1!$C$2:$C$18</c:f>
              <c:numCache>
                <c:formatCode>General</c:formatCode>
                <c:ptCount val="17"/>
                <c:pt idx="0">
                  <c:v>100</c:v>
                </c:pt>
                <c:pt idx="8" formatCode="###0.0">
                  <c:v>101</c:v>
                </c:pt>
                <c:pt idx="12" formatCode="###0.0">
                  <c:v>100</c:v>
                </c:pt>
                <c:pt idx="16" formatCode="###0.0">
                  <c:v>100</c:v>
                </c:pt>
              </c:numCache>
            </c:numRef>
          </c:val>
          <c:extLst>
            <c:ext xmlns:c16="http://schemas.microsoft.com/office/drawing/2014/chart" uri="{C3380CC4-5D6E-409C-BE32-E72D297353CC}">
              <c16:uniqueId val="{00000003-4A8C-4633-A5BC-56B2A859C892}"/>
            </c:ext>
          </c:extLst>
        </c:ser>
        <c:dLbls>
          <c:showLegendKey val="0"/>
          <c:showVal val="0"/>
          <c:showCatName val="0"/>
          <c:showSerName val="0"/>
          <c:showPercent val="0"/>
          <c:showBubbleSize val="0"/>
        </c:dLbls>
        <c:gapWidth val="0"/>
        <c:overlap val="35"/>
        <c:axId val="492528512"/>
        <c:axId val="492529344"/>
      </c:barChart>
      <c:catAx>
        <c:axId val="492528512"/>
        <c:scaling>
          <c:orientation val="maxMin"/>
        </c:scaling>
        <c:delete val="0"/>
        <c:axPos val="l"/>
        <c:numFmt formatCode="General" sourceLinked="1"/>
        <c:majorTickMark val="none"/>
        <c:minorTickMark val="none"/>
        <c:tickLblPos val="nextTo"/>
        <c:spPr>
          <a:noFill/>
          <a:ln w="1587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j-lt"/>
                <a:ea typeface="+mn-ea"/>
                <a:cs typeface="+mn-cs"/>
              </a:defRPr>
            </a:pPr>
            <a:endParaRPr lang="en-US"/>
          </a:p>
        </c:txPr>
        <c:crossAx val="492529344"/>
        <c:crosses val="autoZero"/>
        <c:auto val="1"/>
        <c:lblAlgn val="ctr"/>
        <c:lblOffset val="100"/>
        <c:noMultiLvlLbl val="0"/>
      </c:catAx>
      <c:valAx>
        <c:axId val="492529344"/>
        <c:scaling>
          <c:orientation val="minMax"/>
        </c:scaling>
        <c:delete val="1"/>
        <c:axPos val="t"/>
        <c:numFmt formatCode="###0.0" sourceLinked="1"/>
        <c:majorTickMark val="none"/>
        <c:minorTickMark val="none"/>
        <c:tickLblPos val="nextTo"/>
        <c:crossAx val="4925285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6636511963643521"/>
          <c:y val="6.5677174456420503E-2"/>
          <c:w val="0.4336348803635649"/>
          <c:h val="0.90581794574825569"/>
        </c:manualLayout>
      </c:layout>
      <c:barChart>
        <c:barDir val="bar"/>
        <c:grouping val="clustered"/>
        <c:varyColors val="0"/>
        <c:ser>
          <c:idx val="0"/>
          <c:order val="0"/>
          <c:tx>
            <c:strRef>
              <c:f>Sheet1!$B$1</c:f>
              <c:strCache>
                <c:ptCount val="1"/>
                <c:pt idx="0">
                  <c:v>Series 1</c:v>
                </c:pt>
              </c:strCache>
            </c:strRef>
          </c:tx>
          <c:spPr>
            <a:solidFill>
              <a:srgbClr val="BFBFBF"/>
            </a:solidFill>
            <a:ln>
              <a:noFill/>
            </a:ln>
            <a:effectLst/>
          </c:spPr>
          <c:invertIfNegative val="0"/>
          <c:dLbls>
            <c:dLbl>
              <c:idx val="11"/>
              <c:dLblPos val="ctr"/>
              <c:showLegendKey val="0"/>
              <c:showVal val="1"/>
              <c:showCatName val="0"/>
              <c:showSerName val="0"/>
              <c:showPercent val="0"/>
              <c:showBubbleSize val="0"/>
              <c:extLst>
                <c:ext xmlns:c15="http://schemas.microsoft.com/office/drawing/2012/chart" uri="{CE6537A1-D6FC-4f65-9D91-7224C49458BB}">
                  <c15:layout>
                    <c:manualLayout>
                      <c:w val="6.0182006927891581E-3"/>
                      <c:h val="6.1248175017142997E-2"/>
                    </c:manualLayout>
                  </c15:layout>
                </c:ext>
                <c:ext xmlns:c16="http://schemas.microsoft.com/office/drawing/2014/chart" uri="{C3380CC4-5D6E-409C-BE32-E72D297353CC}">
                  <c16:uniqueId val="{00000002-0691-4A00-AE4F-9223039AC7EC}"/>
                </c:ext>
              </c:extLst>
            </c:dLbl>
            <c:numFmt formatCode="0" sourceLinked="0"/>
            <c:spPr>
              <a:noFill/>
              <a:ln>
                <a:noFill/>
              </a:ln>
              <a:effectLst/>
            </c:spPr>
            <c:txPr>
              <a:bodyPr rot="0" spcFirstLastPara="1" vertOverflow="ellipsis" vert="horz" wrap="square" lIns="38100" tIns="19050" rIns="38100" bIns="19050" anchor="ctr" anchorCtr="0">
                <a:sp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Sheet1!$A$2:$A$19</c:f>
              <c:strCache>
                <c:ptCount val="18"/>
                <c:pt idx="0">
                  <c:v>Vyras</c:v>
                </c:pt>
                <c:pt idx="1">
                  <c:v>Moteris</c:v>
                </c:pt>
                <c:pt idx="3">
                  <c:v>18-25 m.</c:v>
                </c:pt>
                <c:pt idx="4">
                  <c:v>26-35 m.</c:v>
                </c:pt>
                <c:pt idx="5">
                  <c:v>36-45 m.</c:v>
                </c:pt>
                <c:pt idx="6">
                  <c:v>46-55 m.</c:v>
                </c:pt>
                <c:pt idx="7">
                  <c:v>56 m. ir daugiau</c:v>
                </c:pt>
                <c:pt idx="9">
                  <c:v>Aukštasis / neb. aukštasis</c:v>
                </c:pt>
                <c:pt idx="10">
                  <c:v>Aukštesnysis / vidurinis / spec. vidurinis</c:v>
                </c:pt>
                <c:pt idx="11">
                  <c:v>Nebaigtas vidurinis</c:v>
                </c:pt>
                <c:pt idx="13">
                  <c:v>Iki 300 Eur</c:v>
                </c:pt>
                <c:pt idx="14">
                  <c:v>301–500 Eur</c:v>
                </c:pt>
                <c:pt idx="15">
                  <c:v>501–700 Eur</c:v>
                </c:pt>
                <c:pt idx="16">
                  <c:v>701-1000 Eur</c:v>
                </c:pt>
                <c:pt idx="17">
                  <c:v>Daugiau nei 1000 Eur</c:v>
                </c:pt>
              </c:strCache>
            </c:strRef>
          </c:cat>
          <c:val>
            <c:numRef>
              <c:f>Sheet1!$B$2:$B$19</c:f>
              <c:numCache>
                <c:formatCode>###0.0</c:formatCode>
                <c:ptCount val="18"/>
                <c:pt idx="0">
                  <c:v>47</c:v>
                </c:pt>
                <c:pt idx="1">
                  <c:v>53</c:v>
                </c:pt>
                <c:pt idx="3">
                  <c:v>14</c:v>
                </c:pt>
                <c:pt idx="4">
                  <c:v>18</c:v>
                </c:pt>
                <c:pt idx="5">
                  <c:v>18</c:v>
                </c:pt>
                <c:pt idx="6">
                  <c:v>21</c:v>
                </c:pt>
                <c:pt idx="7">
                  <c:v>29</c:v>
                </c:pt>
                <c:pt idx="9">
                  <c:v>29</c:v>
                </c:pt>
                <c:pt idx="10">
                  <c:v>65</c:v>
                </c:pt>
                <c:pt idx="11">
                  <c:v>6</c:v>
                </c:pt>
                <c:pt idx="13">
                  <c:v>8</c:v>
                </c:pt>
                <c:pt idx="14">
                  <c:v>24</c:v>
                </c:pt>
                <c:pt idx="15">
                  <c:v>35</c:v>
                </c:pt>
                <c:pt idx="16">
                  <c:v>21</c:v>
                </c:pt>
                <c:pt idx="17">
                  <c:v>12</c:v>
                </c:pt>
              </c:numCache>
            </c:numRef>
          </c:val>
          <c:extLst>
            <c:ext xmlns:c16="http://schemas.microsoft.com/office/drawing/2014/chart" uri="{C3380CC4-5D6E-409C-BE32-E72D297353CC}">
              <c16:uniqueId val="{00000000-705C-4911-9A3C-77B69B77FF88}"/>
            </c:ext>
          </c:extLst>
        </c:ser>
        <c:ser>
          <c:idx val="1"/>
          <c:order val="1"/>
          <c:tx>
            <c:strRef>
              <c:f>Sheet1!$C$1</c:f>
              <c:strCache>
                <c:ptCount val="1"/>
                <c:pt idx="0">
                  <c:v>Series 2</c:v>
                </c:pt>
              </c:strCache>
            </c:strRef>
          </c:tx>
          <c:spPr>
            <a:noFill/>
            <a:ln>
              <a:noFill/>
            </a:ln>
            <a:effectLst/>
          </c:spPr>
          <c:invertIfNegative val="0"/>
          <c:cat>
            <c:strRef>
              <c:f>Sheet1!$A$2:$A$19</c:f>
              <c:strCache>
                <c:ptCount val="18"/>
                <c:pt idx="0">
                  <c:v>Vyras</c:v>
                </c:pt>
                <c:pt idx="1">
                  <c:v>Moteris</c:v>
                </c:pt>
                <c:pt idx="3">
                  <c:v>18-25 m.</c:v>
                </c:pt>
                <c:pt idx="4">
                  <c:v>26-35 m.</c:v>
                </c:pt>
                <c:pt idx="5">
                  <c:v>36-45 m.</c:v>
                </c:pt>
                <c:pt idx="6">
                  <c:v>46-55 m.</c:v>
                </c:pt>
                <c:pt idx="7">
                  <c:v>56 m. ir daugiau</c:v>
                </c:pt>
                <c:pt idx="9">
                  <c:v>Aukštasis / neb. aukštasis</c:v>
                </c:pt>
                <c:pt idx="10">
                  <c:v>Aukštesnysis / vidurinis / spec. vidurinis</c:v>
                </c:pt>
                <c:pt idx="11">
                  <c:v>Nebaigtas vidurinis</c:v>
                </c:pt>
                <c:pt idx="13">
                  <c:v>Iki 300 Eur</c:v>
                </c:pt>
                <c:pt idx="14">
                  <c:v>301–500 Eur</c:v>
                </c:pt>
                <c:pt idx="15">
                  <c:v>501–700 Eur</c:v>
                </c:pt>
                <c:pt idx="16">
                  <c:v>701-1000 Eur</c:v>
                </c:pt>
                <c:pt idx="17">
                  <c:v>Daugiau nei 1000 Eur</c:v>
                </c:pt>
              </c:strCache>
            </c:strRef>
          </c:cat>
          <c:val>
            <c:numRef>
              <c:f>Sheet1!$C$2:$C$19</c:f>
              <c:numCache>
                <c:formatCode>General</c:formatCode>
                <c:ptCount val="18"/>
                <c:pt idx="0">
                  <c:v>100</c:v>
                </c:pt>
                <c:pt idx="7" formatCode="###0.0">
                  <c:v>100</c:v>
                </c:pt>
                <c:pt idx="11" formatCode="###0.0">
                  <c:v>100</c:v>
                </c:pt>
                <c:pt idx="16" formatCode="###0.0">
                  <c:v>88</c:v>
                </c:pt>
              </c:numCache>
            </c:numRef>
          </c:val>
          <c:extLst>
            <c:ext xmlns:c16="http://schemas.microsoft.com/office/drawing/2014/chart" uri="{C3380CC4-5D6E-409C-BE32-E72D297353CC}">
              <c16:uniqueId val="{00000001-705C-4911-9A3C-77B69B77FF88}"/>
            </c:ext>
          </c:extLst>
        </c:ser>
        <c:dLbls>
          <c:showLegendKey val="0"/>
          <c:showVal val="0"/>
          <c:showCatName val="0"/>
          <c:showSerName val="0"/>
          <c:showPercent val="0"/>
          <c:showBubbleSize val="0"/>
        </c:dLbls>
        <c:gapWidth val="0"/>
        <c:overlap val="35"/>
        <c:axId val="492528512"/>
        <c:axId val="492529344"/>
      </c:barChart>
      <c:catAx>
        <c:axId val="492528512"/>
        <c:scaling>
          <c:orientation val="maxMin"/>
        </c:scaling>
        <c:delete val="0"/>
        <c:axPos val="l"/>
        <c:numFmt formatCode="General" sourceLinked="1"/>
        <c:majorTickMark val="none"/>
        <c:minorTickMark val="none"/>
        <c:tickLblPos val="nextTo"/>
        <c:spPr>
          <a:noFill/>
          <a:ln w="1587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j-lt"/>
                <a:ea typeface="+mn-ea"/>
                <a:cs typeface="+mn-cs"/>
              </a:defRPr>
            </a:pPr>
            <a:endParaRPr lang="en-US"/>
          </a:p>
        </c:txPr>
        <c:crossAx val="492529344"/>
        <c:crosses val="autoZero"/>
        <c:auto val="1"/>
        <c:lblAlgn val="ctr"/>
        <c:lblOffset val="100"/>
        <c:noMultiLvlLbl val="0"/>
      </c:catAx>
      <c:valAx>
        <c:axId val="492529344"/>
        <c:scaling>
          <c:orientation val="minMax"/>
        </c:scaling>
        <c:delete val="1"/>
        <c:axPos val="t"/>
        <c:numFmt formatCode="###0.0" sourceLinked="1"/>
        <c:majorTickMark val="none"/>
        <c:minorTickMark val="none"/>
        <c:tickLblPos val="nextTo"/>
        <c:crossAx val="4925285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6480596207239619"/>
          <c:y val="6.8313528955922742E-2"/>
          <c:w val="0.4336348803635649"/>
          <c:h val="0.90581794574825569"/>
        </c:manualLayout>
      </c:layout>
      <c:barChart>
        <c:barDir val="bar"/>
        <c:grouping val="clustered"/>
        <c:varyColors val="0"/>
        <c:ser>
          <c:idx val="0"/>
          <c:order val="0"/>
          <c:tx>
            <c:strRef>
              <c:f>Sheet1!$B$1</c:f>
              <c:strCache>
                <c:ptCount val="1"/>
                <c:pt idx="0">
                  <c:v>Series 1</c:v>
                </c:pt>
              </c:strCache>
            </c:strRef>
          </c:tx>
          <c:spPr>
            <a:solidFill>
              <a:srgbClr val="BFBFBF"/>
            </a:solidFill>
            <a:ln>
              <a:noFill/>
            </a:ln>
            <a:effectLst/>
          </c:spPr>
          <c:invertIfNegative val="0"/>
          <c:dLbls>
            <c:dLbl>
              <c:idx val="0"/>
              <c:layout>
                <c:manualLayout>
                  <c:x val="-2.3727463973294241E-2"/>
                  <c:y val="6.2276828390594454E-7"/>
                </c:manualLayout>
              </c:layout>
              <c:numFmt formatCode="0" sourceLinked="0"/>
              <c:spPr>
                <a:noFill/>
                <a:ln>
                  <a:noFill/>
                </a:ln>
                <a:effectLst/>
              </c:spPr>
              <c:txPr>
                <a:bodyPr rot="0" spcFirstLastPara="1" vertOverflow="ellipsis" vert="horz" wrap="square" lIns="38100" tIns="19050" rIns="38100" bIns="19050" anchor="ctr" anchorCtr="0">
                  <a:no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extLst>
                <c:ext xmlns:c15="http://schemas.microsoft.com/office/drawing/2012/chart" uri="{CE6537A1-D6FC-4f65-9D91-7224C49458BB}">
                  <c15:layout>
                    <c:manualLayout>
                      <c:w val="2.2848955463694372E-2"/>
                      <c:h val="5.9107768183225072E-2"/>
                    </c:manualLayout>
                  </c15:layout>
                </c:ext>
                <c:ext xmlns:c16="http://schemas.microsoft.com/office/drawing/2014/chart" uri="{C3380CC4-5D6E-409C-BE32-E72D297353CC}">
                  <c16:uniqueId val="{00000000-4A8C-4633-A5BC-56B2A859C892}"/>
                </c:ext>
              </c:extLst>
            </c:dLbl>
            <c:dLbl>
              <c:idx val="3"/>
              <c:layout>
                <c:manualLayout>
                  <c:x val="-2.3327003554301059E-2"/>
                  <c:y val="2.6363857352018562E-3"/>
                </c:manualLayout>
              </c:layout>
              <c:dLblPos val="outEnd"/>
              <c:showLegendKey val="0"/>
              <c:showVal val="1"/>
              <c:showCatName val="0"/>
              <c:showSerName val="0"/>
              <c:showPercent val="0"/>
              <c:showBubbleSize val="0"/>
              <c:extLst>
                <c:ext xmlns:c15="http://schemas.microsoft.com/office/drawing/2012/chart" uri="{CE6537A1-D6FC-4f65-9D91-7224C49458BB}">
                  <c15:layout>
                    <c:manualLayout>
                      <c:w val="2.4408074814157885E-2"/>
                      <c:h val="6.1744153918426907E-2"/>
                    </c:manualLayout>
                  </c15:layout>
                </c:ext>
                <c:ext xmlns:c16="http://schemas.microsoft.com/office/drawing/2014/chart" uri="{C3380CC4-5D6E-409C-BE32-E72D297353CC}">
                  <c16:uniqueId val="{00000005-4A8C-4633-A5BC-56B2A859C892}"/>
                </c:ext>
              </c:extLst>
            </c:dLbl>
            <c:dLbl>
              <c:idx val="5"/>
              <c:dLblPos val="ctr"/>
              <c:showLegendKey val="0"/>
              <c:showVal val="1"/>
              <c:showCatName val="0"/>
              <c:showSerName val="0"/>
              <c:showPercent val="0"/>
              <c:showBubbleSize val="0"/>
              <c:extLst>
                <c:ext xmlns:c15="http://schemas.microsoft.com/office/drawing/2012/chart" uri="{CE6537A1-D6FC-4f65-9D91-7224C49458BB}">
                  <c15:layout>
                    <c:manualLayout>
                      <c:w val="5.3868187385030294E-3"/>
                      <c:h val="6.1744153918426907E-2"/>
                    </c:manualLayout>
                  </c15:layout>
                </c:ext>
                <c:ext xmlns:c16="http://schemas.microsoft.com/office/drawing/2014/chart" uri="{C3380CC4-5D6E-409C-BE32-E72D297353CC}">
                  <c16:uniqueId val="{00000000-3A9E-4D99-AADD-5A4B900F385C}"/>
                </c:ext>
              </c:extLst>
            </c:dLbl>
            <c:dLbl>
              <c:idx val="7"/>
              <c:layout>
                <c:manualLayout>
                  <c:x val="-1.3122690170820553E-2"/>
                  <c:y val="4.833318012967896E-17"/>
                </c:manualLayout>
              </c:layout>
              <c:dLblPos val="outEnd"/>
              <c:showLegendKey val="0"/>
              <c:showVal val="1"/>
              <c:showCatName val="0"/>
              <c:showSerName val="0"/>
              <c:showPercent val="0"/>
              <c:showBubbleSize val="0"/>
              <c:extLst>
                <c:ext xmlns:c15="http://schemas.microsoft.com/office/drawing/2012/chart" uri="{CE6537A1-D6FC-4f65-9D91-7224C49458BB}">
                  <c15:layout>
                    <c:manualLayout>
                      <c:w val="5.6986426085957314E-3"/>
                      <c:h val="6.1744153918426907E-2"/>
                    </c:manualLayout>
                  </c15:layout>
                </c:ext>
                <c:ext xmlns:c16="http://schemas.microsoft.com/office/drawing/2014/chart" uri="{C3380CC4-5D6E-409C-BE32-E72D297353CC}">
                  <c16:uniqueId val="{00000001-203D-4FF2-B18E-C5742B94A8AC}"/>
                </c:ext>
              </c:extLst>
            </c:dLbl>
            <c:dLbl>
              <c:idx val="8"/>
              <c:layout>
                <c:manualLayout>
                  <c:x val="-5.5545161426553613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8C29-4018-9CE1-1922D210DD77}"/>
                </c:ext>
              </c:extLst>
            </c:dLbl>
            <c:dLbl>
              <c:idx val="9"/>
              <c:layout>
                <c:manualLayout>
                  <c:x val="-4.3951913641979402E-2"/>
                  <c:y val="-2.8896637236043212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2F4-45B1-9FA0-C74B1F94FB42}"/>
                </c:ext>
              </c:extLst>
            </c:dLbl>
            <c:dLbl>
              <c:idx val="15"/>
              <c:dLblPos val="ctr"/>
              <c:showLegendKey val="0"/>
              <c:showVal val="1"/>
              <c:showCatName val="0"/>
              <c:showSerName val="0"/>
              <c:showPercent val="0"/>
              <c:showBubbleSize val="0"/>
              <c:extLst>
                <c:ext xmlns:c15="http://schemas.microsoft.com/office/drawing/2012/chart" uri="{CE6537A1-D6FC-4f65-9D91-7224C49458BB}">
                  <c15:layout>
                    <c:manualLayout>
                      <c:w val="3.096411030020536E-2"/>
                      <c:h val="6.1744153918426907E-2"/>
                    </c:manualLayout>
                  </c15:layout>
                </c:ext>
                <c:ext xmlns:c16="http://schemas.microsoft.com/office/drawing/2014/chart" uri="{C3380CC4-5D6E-409C-BE32-E72D297353CC}">
                  <c16:uniqueId val="{00000001-02F4-45B1-9FA0-C74B1F94FB42}"/>
                </c:ext>
              </c:extLst>
            </c:dLbl>
            <c:numFmt formatCode="0" sourceLinked="0"/>
            <c:spPr>
              <a:noFill/>
              <a:ln>
                <a:noFill/>
              </a:ln>
              <a:effectLst/>
            </c:spPr>
            <c:txPr>
              <a:bodyPr rot="0" spcFirstLastPara="1" vertOverflow="ellipsis" vert="horz" wrap="square" lIns="38100" tIns="19050" rIns="38100" bIns="19050" anchor="ctr" anchorCtr="0">
                <a:spAutoFit/>
              </a:bodyPr>
              <a:lstStyle/>
              <a:p>
                <a:pPr algn="ctr">
                  <a:defRPr lang="en-US"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Aukščiausio, vidutinio lygio vadovas (-ė)</c:v>
                </c:pt>
                <c:pt idx="1">
                  <c:v>Specialistas (-ė), tarnautojas (-a)</c:v>
                </c:pt>
                <c:pt idx="2">
                  <c:v>Darbininkas (-ė), techninis darbuotojas (-a)</c:v>
                </c:pt>
                <c:pt idx="3">
                  <c:v>Smulkus verslininkas (-ė)</c:v>
                </c:pt>
                <c:pt idx="4">
                  <c:v>Bedarbis (-ė)</c:v>
                </c:pt>
                <c:pt idx="5">
                  <c:v>Pensininkas (-ė)</c:v>
                </c:pt>
                <c:pt idx="6">
                  <c:v>Studentas (-ė), moksleivis (-ė)</c:v>
                </c:pt>
                <c:pt idx="7">
                  <c:v>Namų šeimininkė</c:v>
                </c:pt>
                <c:pt idx="9">
                  <c:v>Nevedęs / netekėjusi</c:v>
                </c:pt>
                <c:pt idx="10">
                  <c:v>Vedęs / ištekėjusi, gyvena neregistruotoje santuokoje</c:v>
                </c:pt>
                <c:pt idx="11">
                  <c:v>Kita</c:v>
                </c:pt>
                <c:pt idx="13">
                  <c:v>Didieji miestai</c:v>
                </c:pt>
                <c:pt idx="14">
                  <c:v>Kitas miestas, rajono centras</c:v>
                </c:pt>
                <c:pt idx="15">
                  <c:v>Kaimo vietovė</c:v>
                </c:pt>
              </c:strCache>
            </c:strRef>
          </c:cat>
          <c:val>
            <c:numRef>
              <c:f>Sheet1!$B$2:$B$17</c:f>
              <c:numCache>
                <c:formatCode>###0.0</c:formatCode>
                <c:ptCount val="16"/>
                <c:pt idx="0">
                  <c:v>4</c:v>
                </c:pt>
                <c:pt idx="1">
                  <c:v>35</c:v>
                </c:pt>
                <c:pt idx="2">
                  <c:v>31</c:v>
                </c:pt>
                <c:pt idx="3">
                  <c:v>5</c:v>
                </c:pt>
                <c:pt idx="4">
                  <c:v>7</c:v>
                </c:pt>
                <c:pt idx="5">
                  <c:v>9</c:v>
                </c:pt>
                <c:pt idx="6">
                  <c:v>7</c:v>
                </c:pt>
                <c:pt idx="7">
                  <c:v>2</c:v>
                </c:pt>
                <c:pt idx="9">
                  <c:v>29</c:v>
                </c:pt>
                <c:pt idx="10">
                  <c:v>55</c:v>
                </c:pt>
                <c:pt idx="11">
                  <c:v>16</c:v>
                </c:pt>
                <c:pt idx="13">
                  <c:v>58</c:v>
                </c:pt>
                <c:pt idx="14">
                  <c:v>36</c:v>
                </c:pt>
                <c:pt idx="15">
                  <c:v>6</c:v>
                </c:pt>
              </c:numCache>
            </c:numRef>
          </c:val>
          <c:extLst>
            <c:ext xmlns:c16="http://schemas.microsoft.com/office/drawing/2014/chart" uri="{C3380CC4-5D6E-409C-BE32-E72D297353CC}">
              <c16:uniqueId val="{00000002-4A8C-4633-A5BC-56B2A859C892}"/>
            </c:ext>
          </c:extLst>
        </c:ser>
        <c:ser>
          <c:idx val="1"/>
          <c:order val="1"/>
          <c:tx>
            <c:strRef>
              <c:f>Sheet1!$C$1</c:f>
              <c:strCache>
                <c:ptCount val="1"/>
                <c:pt idx="0">
                  <c:v>Series 2</c:v>
                </c:pt>
              </c:strCache>
            </c:strRef>
          </c:tx>
          <c:spPr>
            <a:noFill/>
            <a:ln>
              <a:noFill/>
            </a:ln>
            <a:effectLst/>
          </c:spPr>
          <c:invertIfNegative val="0"/>
          <c:cat>
            <c:strRef>
              <c:f>Sheet1!$A$2:$A$17</c:f>
              <c:strCache>
                <c:ptCount val="16"/>
                <c:pt idx="0">
                  <c:v>Aukščiausio, vidutinio lygio vadovas (-ė)</c:v>
                </c:pt>
                <c:pt idx="1">
                  <c:v>Specialistas (-ė), tarnautojas (-a)</c:v>
                </c:pt>
                <c:pt idx="2">
                  <c:v>Darbininkas (-ė), techninis darbuotojas (-a)</c:v>
                </c:pt>
                <c:pt idx="3">
                  <c:v>Smulkus verslininkas (-ė)</c:v>
                </c:pt>
                <c:pt idx="4">
                  <c:v>Bedarbis (-ė)</c:v>
                </c:pt>
                <c:pt idx="5">
                  <c:v>Pensininkas (-ė)</c:v>
                </c:pt>
                <c:pt idx="6">
                  <c:v>Studentas (-ė), moksleivis (-ė)</c:v>
                </c:pt>
                <c:pt idx="7">
                  <c:v>Namų šeimininkė</c:v>
                </c:pt>
                <c:pt idx="9">
                  <c:v>Nevedęs / netekėjusi</c:v>
                </c:pt>
                <c:pt idx="10">
                  <c:v>Vedęs / ištekėjusi, gyvena neregistruotoje santuokoje</c:v>
                </c:pt>
                <c:pt idx="11">
                  <c:v>Kita</c:v>
                </c:pt>
                <c:pt idx="13">
                  <c:v>Didieji miestai</c:v>
                </c:pt>
                <c:pt idx="14">
                  <c:v>Kitas miestas, rajono centras</c:v>
                </c:pt>
                <c:pt idx="15">
                  <c:v>Kaimo vietovė</c:v>
                </c:pt>
              </c:strCache>
            </c:strRef>
          </c:cat>
          <c:val>
            <c:numRef>
              <c:f>Sheet1!$C$2:$C$17</c:f>
              <c:numCache>
                <c:formatCode>General</c:formatCode>
                <c:ptCount val="16"/>
                <c:pt idx="0">
                  <c:v>100</c:v>
                </c:pt>
                <c:pt idx="8" formatCode="###0.0">
                  <c:v>100</c:v>
                </c:pt>
                <c:pt idx="11" formatCode="###0.0">
                  <c:v>100</c:v>
                </c:pt>
                <c:pt idx="15" formatCode="###0.0">
                  <c:v>100</c:v>
                </c:pt>
              </c:numCache>
            </c:numRef>
          </c:val>
          <c:extLst>
            <c:ext xmlns:c16="http://schemas.microsoft.com/office/drawing/2014/chart" uri="{C3380CC4-5D6E-409C-BE32-E72D297353CC}">
              <c16:uniqueId val="{00000003-4A8C-4633-A5BC-56B2A859C892}"/>
            </c:ext>
          </c:extLst>
        </c:ser>
        <c:dLbls>
          <c:showLegendKey val="0"/>
          <c:showVal val="0"/>
          <c:showCatName val="0"/>
          <c:showSerName val="0"/>
          <c:showPercent val="0"/>
          <c:showBubbleSize val="0"/>
        </c:dLbls>
        <c:gapWidth val="0"/>
        <c:overlap val="35"/>
        <c:axId val="492528512"/>
        <c:axId val="492529344"/>
      </c:barChart>
      <c:catAx>
        <c:axId val="492528512"/>
        <c:scaling>
          <c:orientation val="maxMin"/>
        </c:scaling>
        <c:delete val="0"/>
        <c:axPos val="l"/>
        <c:numFmt formatCode="General" sourceLinked="1"/>
        <c:majorTickMark val="none"/>
        <c:minorTickMark val="none"/>
        <c:tickLblPos val="nextTo"/>
        <c:spPr>
          <a:noFill/>
          <a:ln w="1587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j-lt"/>
                <a:ea typeface="+mn-ea"/>
                <a:cs typeface="+mn-cs"/>
              </a:defRPr>
            </a:pPr>
            <a:endParaRPr lang="en-US"/>
          </a:p>
        </c:txPr>
        <c:crossAx val="492529344"/>
        <c:crosses val="autoZero"/>
        <c:auto val="1"/>
        <c:lblAlgn val="ctr"/>
        <c:lblOffset val="100"/>
        <c:noMultiLvlLbl val="0"/>
      </c:catAx>
      <c:valAx>
        <c:axId val="492529344"/>
        <c:scaling>
          <c:orientation val="minMax"/>
        </c:scaling>
        <c:delete val="1"/>
        <c:axPos val="t"/>
        <c:numFmt formatCode="###0.0" sourceLinked="1"/>
        <c:majorTickMark val="none"/>
        <c:minorTickMark val="none"/>
        <c:tickLblPos val="nextTo"/>
        <c:crossAx val="4925285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079902121609799"/>
          <c:y val="0.19554904721260449"/>
          <c:w val="0.79225653433945753"/>
          <c:h val="0.78653945062415276"/>
        </c:manualLayout>
      </c:layout>
      <c:barChart>
        <c:barDir val="bar"/>
        <c:grouping val="stacked"/>
        <c:varyColors val="0"/>
        <c:ser>
          <c:idx val="0"/>
          <c:order val="0"/>
          <c:tx>
            <c:strRef>
              <c:f>Sheet1!$B$1</c:f>
              <c:strCache>
                <c:ptCount val="1"/>
                <c:pt idx="0">
                  <c:v>Senos statybos daugiabutis – pastatytas iki 1993 m.</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2023 m.</c:v>
                </c:pt>
                <c:pt idx="1">
                  <c:v>2022 m.</c:v>
                </c:pt>
                <c:pt idx="2">
                  <c:v>2021 m.</c:v>
                </c:pt>
                <c:pt idx="3">
                  <c:v>2020 m.</c:v>
                </c:pt>
                <c:pt idx="4">
                  <c:v>2019 m.</c:v>
                </c:pt>
                <c:pt idx="5">
                  <c:v>2018 m.</c:v>
                </c:pt>
                <c:pt idx="6">
                  <c:v>2017 m.</c:v>
                </c:pt>
                <c:pt idx="7">
                  <c:v>2016 m.</c:v>
                </c:pt>
              </c:strCache>
            </c:strRef>
          </c:cat>
          <c:val>
            <c:numRef>
              <c:f>Sheet1!$B$2:$B$9</c:f>
              <c:numCache>
                <c:formatCode>General</c:formatCode>
                <c:ptCount val="8"/>
                <c:pt idx="0">
                  <c:v>51</c:v>
                </c:pt>
                <c:pt idx="1">
                  <c:v>51</c:v>
                </c:pt>
                <c:pt idx="2">
                  <c:v>51</c:v>
                </c:pt>
                <c:pt idx="3">
                  <c:v>53</c:v>
                </c:pt>
                <c:pt idx="4">
                  <c:v>54</c:v>
                </c:pt>
                <c:pt idx="5">
                  <c:v>54</c:v>
                </c:pt>
                <c:pt idx="6">
                  <c:v>56</c:v>
                </c:pt>
                <c:pt idx="7">
                  <c:v>55</c:v>
                </c:pt>
              </c:numCache>
            </c:numRef>
          </c:val>
          <c:extLst>
            <c:ext xmlns:c16="http://schemas.microsoft.com/office/drawing/2014/chart" uri="{C3380CC4-5D6E-409C-BE32-E72D297353CC}">
              <c16:uniqueId val="{00000000-A975-4CD7-BD98-299B1AFCB29B}"/>
            </c:ext>
          </c:extLst>
        </c:ser>
        <c:ser>
          <c:idx val="1"/>
          <c:order val="1"/>
          <c:tx>
            <c:strRef>
              <c:f>Sheet1!$C$1</c:f>
              <c:strCache>
                <c:ptCount val="1"/>
                <c:pt idx="0">
                  <c:v>Daugiabutis, naujesnis nei 1993 m.</c:v>
                </c:pt>
              </c:strCache>
            </c:strRef>
          </c:tx>
          <c:spPr>
            <a:solidFill>
              <a:schemeClr val="accent2"/>
            </a:solidFill>
            <a:ln>
              <a:noFill/>
            </a:ln>
            <a:effectLst/>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9D24-4DCE-8EBB-F78E20B8B52E}"/>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A975-4CD7-BD98-299B1AFCB29B}"/>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A975-4CD7-BD98-299B1AFCB29B}"/>
                </c:ext>
              </c:extLst>
            </c:dLbl>
            <c:dLbl>
              <c:idx val="3"/>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A975-4CD7-BD98-299B1AFCB29B}"/>
                </c:ext>
              </c:extLst>
            </c:dLbl>
            <c:dLbl>
              <c:idx val="4"/>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0AE-4C9F-B642-AFD3D314ACB8}"/>
                </c:ext>
              </c:extLst>
            </c:dLbl>
            <c:dLbl>
              <c:idx val="5"/>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0AE-4C9F-B642-AFD3D314ACB8}"/>
                </c:ext>
              </c:extLst>
            </c:dLbl>
            <c:dLbl>
              <c:idx val="6"/>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8757-4386-A485-966542827D1B}"/>
                </c:ext>
              </c:extLst>
            </c:dLbl>
            <c:dLbl>
              <c:idx val="7"/>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D24-4DCE-8EBB-F78E20B8B52E}"/>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2023 m.</c:v>
                </c:pt>
                <c:pt idx="1">
                  <c:v>2022 m.</c:v>
                </c:pt>
                <c:pt idx="2">
                  <c:v>2021 m.</c:v>
                </c:pt>
                <c:pt idx="3">
                  <c:v>2020 m.</c:v>
                </c:pt>
                <c:pt idx="4">
                  <c:v>2019 m.</c:v>
                </c:pt>
                <c:pt idx="5">
                  <c:v>2018 m.</c:v>
                </c:pt>
                <c:pt idx="6">
                  <c:v>2017 m.</c:v>
                </c:pt>
                <c:pt idx="7">
                  <c:v>2016 m.</c:v>
                </c:pt>
              </c:strCache>
            </c:strRef>
          </c:cat>
          <c:val>
            <c:numRef>
              <c:f>Sheet1!$C$2:$C$9</c:f>
              <c:numCache>
                <c:formatCode>General</c:formatCode>
                <c:ptCount val="8"/>
                <c:pt idx="0">
                  <c:v>9</c:v>
                </c:pt>
                <c:pt idx="1">
                  <c:v>10</c:v>
                </c:pt>
                <c:pt idx="2">
                  <c:v>10</c:v>
                </c:pt>
                <c:pt idx="3">
                  <c:v>9</c:v>
                </c:pt>
                <c:pt idx="4">
                  <c:v>8</c:v>
                </c:pt>
                <c:pt idx="5">
                  <c:v>7</c:v>
                </c:pt>
                <c:pt idx="6">
                  <c:v>6</c:v>
                </c:pt>
                <c:pt idx="7">
                  <c:v>6</c:v>
                </c:pt>
              </c:numCache>
            </c:numRef>
          </c:val>
          <c:extLst>
            <c:ext xmlns:c16="http://schemas.microsoft.com/office/drawing/2014/chart" uri="{C3380CC4-5D6E-409C-BE32-E72D297353CC}">
              <c16:uniqueId val="{00000005-A975-4CD7-BD98-299B1AFCB29B}"/>
            </c:ext>
          </c:extLst>
        </c:ser>
        <c:ser>
          <c:idx val="2"/>
          <c:order val="2"/>
          <c:tx>
            <c:strRef>
              <c:f>Sheet1!$D$1</c:f>
              <c:strCache>
                <c:ptCount val="1"/>
                <c:pt idx="0">
                  <c:v>Vieno ar dviejų butų namas</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2023 m.</c:v>
                </c:pt>
                <c:pt idx="1">
                  <c:v>2022 m.</c:v>
                </c:pt>
                <c:pt idx="2">
                  <c:v>2021 m.</c:v>
                </c:pt>
                <c:pt idx="3">
                  <c:v>2020 m.</c:v>
                </c:pt>
                <c:pt idx="4">
                  <c:v>2019 m.</c:v>
                </c:pt>
                <c:pt idx="5">
                  <c:v>2018 m.</c:v>
                </c:pt>
                <c:pt idx="6">
                  <c:v>2017 m.</c:v>
                </c:pt>
                <c:pt idx="7">
                  <c:v>2016 m.</c:v>
                </c:pt>
              </c:strCache>
            </c:strRef>
          </c:cat>
          <c:val>
            <c:numRef>
              <c:f>Sheet1!$D$2:$D$9</c:f>
              <c:numCache>
                <c:formatCode>General</c:formatCode>
                <c:ptCount val="8"/>
                <c:pt idx="0">
                  <c:v>40</c:v>
                </c:pt>
                <c:pt idx="1">
                  <c:v>39</c:v>
                </c:pt>
                <c:pt idx="2">
                  <c:v>39</c:v>
                </c:pt>
                <c:pt idx="3">
                  <c:v>38</c:v>
                </c:pt>
                <c:pt idx="4">
                  <c:v>38</c:v>
                </c:pt>
                <c:pt idx="5">
                  <c:v>39</c:v>
                </c:pt>
                <c:pt idx="6">
                  <c:v>38</c:v>
                </c:pt>
                <c:pt idx="7">
                  <c:v>39</c:v>
                </c:pt>
              </c:numCache>
            </c:numRef>
          </c:val>
          <c:extLst>
            <c:ext xmlns:c16="http://schemas.microsoft.com/office/drawing/2014/chart" uri="{C3380CC4-5D6E-409C-BE32-E72D297353CC}">
              <c16:uniqueId val="{00000006-A975-4CD7-BD98-299B1AFCB29B}"/>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scaling>
        <c:delete val="1"/>
        <c:axPos val="t"/>
        <c:numFmt formatCode="General" sourceLinked="1"/>
        <c:majorTickMark val="none"/>
        <c:minorTickMark val="none"/>
        <c:tickLblPos val="nextTo"/>
        <c:crossAx val="198374784"/>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774346566054244"/>
          <c:y val="0.19554904721260449"/>
          <c:w val="0.79225653433945753"/>
          <c:h val="0.78653945062415276"/>
        </c:manualLayout>
      </c:layout>
      <c:barChart>
        <c:barDir val="bar"/>
        <c:grouping val="stacked"/>
        <c:varyColors val="0"/>
        <c:ser>
          <c:idx val="0"/>
          <c:order val="0"/>
          <c:tx>
            <c:strRef>
              <c:f>Sheet1!$B$1</c:f>
              <c:strCache>
                <c:ptCount val="1"/>
                <c:pt idx="0">
                  <c:v>Taip, yra renovuotas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2023 m.</c:v>
                </c:pt>
                <c:pt idx="1">
                  <c:v>2022 m.</c:v>
                </c:pt>
                <c:pt idx="2">
                  <c:v>2021 m.</c:v>
                </c:pt>
                <c:pt idx="3">
                  <c:v>2020 m.</c:v>
                </c:pt>
                <c:pt idx="4">
                  <c:v>2019 m.</c:v>
                </c:pt>
                <c:pt idx="5">
                  <c:v>2018 m.</c:v>
                </c:pt>
              </c:strCache>
            </c:strRef>
          </c:cat>
          <c:val>
            <c:numRef>
              <c:f>Sheet1!$B$2:$B$7</c:f>
              <c:numCache>
                <c:formatCode>General</c:formatCode>
                <c:ptCount val="6"/>
                <c:pt idx="0">
                  <c:v>15</c:v>
                </c:pt>
                <c:pt idx="1">
                  <c:v>15</c:v>
                </c:pt>
                <c:pt idx="2">
                  <c:v>14</c:v>
                </c:pt>
                <c:pt idx="3">
                  <c:v>13</c:v>
                </c:pt>
                <c:pt idx="4">
                  <c:v>16</c:v>
                </c:pt>
                <c:pt idx="5">
                  <c:v>15</c:v>
                </c:pt>
              </c:numCache>
            </c:numRef>
          </c:val>
          <c:extLst>
            <c:ext xmlns:c16="http://schemas.microsoft.com/office/drawing/2014/chart" uri="{C3380CC4-5D6E-409C-BE32-E72D297353CC}">
              <c16:uniqueId val="{00000000-79A6-404F-A642-9EBAF7A6EA36}"/>
            </c:ext>
          </c:extLst>
        </c:ser>
        <c:ser>
          <c:idx val="1"/>
          <c:order val="1"/>
          <c:tx>
            <c:strRef>
              <c:f>Sheet1!$C$1</c:f>
              <c:strCache>
                <c:ptCount val="1"/>
                <c:pt idx="0">
                  <c:v>Taip, šiuo metu renovuojamas</c:v>
                </c:pt>
              </c:strCache>
            </c:strRef>
          </c:tx>
          <c:spPr>
            <a:solidFill>
              <a:schemeClr val="accent2"/>
            </a:solidFill>
            <a:ln>
              <a:noFill/>
            </a:ln>
            <a:effectLst/>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D35-4ED6-9DB5-C72BB45FF412}"/>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9A6-404F-A642-9EBAF7A6EA36}"/>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9A6-404F-A642-9EBAF7A6EA36}"/>
                </c:ext>
              </c:extLst>
            </c:dLbl>
            <c:dLbl>
              <c:idx val="3"/>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9A6-404F-A642-9EBAF7A6EA36}"/>
                </c:ext>
              </c:extLst>
            </c:dLbl>
            <c:dLbl>
              <c:idx val="4"/>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CE9-47AA-A8D0-2DA9B4716C45}"/>
                </c:ext>
              </c:extLst>
            </c:dLbl>
            <c:dLbl>
              <c:idx val="5"/>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D35-4ED6-9DB5-C72BB45FF412}"/>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2023 m.</c:v>
                </c:pt>
                <c:pt idx="1">
                  <c:v>2022 m.</c:v>
                </c:pt>
                <c:pt idx="2">
                  <c:v>2021 m.</c:v>
                </c:pt>
                <c:pt idx="3">
                  <c:v>2020 m.</c:v>
                </c:pt>
                <c:pt idx="4">
                  <c:v>2019 m.</c:v>
                </c:pt>
                <c:pt idx="5">
                  <c:v>2018 m.</c:v>
                </c:pt>
              </c:strCache>
            </c:strRef>
          </c:cat>
          <c:val>
            <c:numRef>
              <c:f>Sheet1!$C$2:$C$7</c:f>
              <c:numCache>
                <c:formatCode>General</c:formatCode>
                <c:ptCount val="6"/>
                <c:pt idx="0">
                  <c:v>5</c:v>
                </c:pt>
                <c:pt idx="1">
                  <c:v>6</c:v>
                </c:pt>
                <c:pt idx="2">
                  <c:v>5</c:v>
                </c:pt>
                <c:pt idx="3">
                  <c:v>5</c:v>
                </c:pt>
                <c:pt idx="4">
                  <c:v>6</c:v>
                </c:pt>
                <c:pt idx="5">
                  <c:v>6</c:v>
                </c:pt>
              </c:numCache>
            </c:numRef>
          </c:val>
          <c:extLst>
            <c:ext xmlns:c16="http://schemas.microsoft.com/office/drawing/2014/chart" uri="{C3380CC4-5D6E-409C-BE32-E72D297353CC}">
              <c16:uniqueId val="{00000005-79A6-404F-A642-9EBAF7A6EA36}"/>
            </c:ext>
          </c:extLst>
        </c:ser>
        <c:ser>
          <c:idx val="2"/>
          <c:order val="2"/>
          <c:tx>
            <c:strRef>
              <c:f>Sheet1!$D$1</c:f>
              <c:strCache>
                <c:ptCount val="1"/>
                <c:pt idx="0">
                  <c:v>Nerenovuotas</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2023 m.</c:v>
                </c:pt>
                <c:pt idx="1">
                  <c:v>2022 m.</c:v>
                </c:pt>
                <c:pt idx="2">
                  <c:v>2021 m.</c:v>
                </c:pt>
                <c:pt idx="3">
                  <c:v>2020 m.</c:v>
                </c:pt>
                <c:pt idx="4">
                  <c:v>2019 m.</c:v>
                </c:pt>
                <c:pt idx="5">
                  <c:v>2018 m.</c:v>
                </c:pt>
              </c:strCache>
            </c:strRef>
          </c:cat>
          <c:val>
            <c:numRef>
              <c:f>Sheet1!$D$2:$D$7</c:f>
              <c:numCache>
                <c:formatCode>General</c:formatCode>
                <c:ptCount val="6"/>
                <c:pt idx="0">
                  <c:v>80</c:v>
                </c:pt>
                <c:pt idx="1">
                  <c:v>79</c:v>
                </c:pt>
                <c:pt idx="2">
                  <c:v>81</c:v>
                </c:pt>
                <c:pt idx="3">
                  <c:v>82</c:v>
                </c:pt>
                <c:pt idx="4">
                  <c:v>78</c:v>
                </c:pt>
                <c:pt idx="5">
                  <c:v>79</c:v>
                </c:pt>
              </c:numCache>
            </c:numRef>
          </c:val>
          <c:extLst>
            <c:ext xmlns:c16="http://schemas.microsoft.com/office/drawing/2014/chart" uri="{C3380CC4-5D6E-409C-BE32-E72D297353CC}">
              <c16:uniqueId val="{00000006-79A6-404F-A642-9EBAF7A6EA36}"/>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scaling>
        <c:delete val="1"/>
        <c:axPos val="t"/>
        <c:numFmt formatCode="General" sourceLinked="1"/>
        <c:majorTickMark val="none"/>
        <c:minorTickMark val="none"/>
        <c:tickLblPos val="nextTo"/>
        <c:crossAx val="198374784"/>
        <c:crosses val="autoZero"/>
        <c:crossBetween val="between"/>
      </c:valAx>
      <c:spPr>
        <a:noFill/>
        <a:ln>
          <a:noFill/>
        </a:ln>
        <a:effectLst/>
      </c:spPr>
    </c:plotArea>
    <c:legend>
      <c:legendPos val="b"/>
      <c:layout>
        <c:manualLayout>
          <c:xMode val="edge"/>
          <c:yMode val="edge"/>
          <c:x val="0.18746322725284342"/>
          <c:y val="4.5204256713682098E-2"/>
          <c:w val="0.81253677274715663"/>
          <c:h val="6.2905248914242012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455579672444036"/>
          <c:y val="1.047381342003089E-2"/>
          <c:w val="0.87724985954980994"/>
          <c:h val="0.927064421512246"/>
        </c:manualLayout>
      </c:layout>
      <c:barChart>
        <c:barDir val="bar"/>
        <c:grouping val="stacked"/>
        <c:varyColors val="0"/>
        <c:ser>
          <c:idx val="0"/>
          <c:order val="0"/>
          <c:tx>
            <c:strRef>
              <c:f>Sheet1!$B$2</c:f>
              <c:strCache>
                <c:ptCount val="1"/>
                <c:pt idx="0">
                  <c:v>gyventojai</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3D7-403A-9E7B-0796806A8EDD}"/>
                </c:ext>
              </c:extLst>
            </c:dLbl>
            <c:dLbl>
              <c:idx val="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3D7-403A-9E7B-0796806A8EDD}"/>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8-5F9D-47DC-B734-67086E79BEDF}"/>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4-5F9D-47DC-B734-67086E79BEDF}"/>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5-5F9D-47DC-B734-67086E79BEDF}"/>
                </c:ext>
              </c:extLst>
            </c:dLbl>
            <c:dLbl>
              <c:idx val="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6-5F9D-47DC-B734-67086E79BEDF}"/>
                </c:ext>
              </c:extLst>
            </c:dLbl>
            <c:dLbl>
              <c:idx val="6"/>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7-5F9D-47DC-B734-67086E79BEDF}"/>
                </c:ext>
              </c:extLst>
            </c:dLbl>
            <c:dLbl>
              <c:idx val="7"/>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9-5F9D-47DC-B734-67086E79BEDF}"/>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53D7-403A-9E7B-0796806A8EDD}"/>
                </c:ext>
              </c:extLst>
            </c:dLbl>
            <c:dLbl>
              <c:idx val="1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A-5F9D-47DC-B734-67086E79BEDF}"/>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Sheet1!$B$3:$B$13</c:f>
              <c:numCache>
                <c:formatCode>General</c:formatCode>
                <c:ptCount val="11"/>
                <c:pt idx="0">
                  <c:v>2</c:v>
                </c:pt>
                <c:pt idx="1">
                  <c:v>3</c:v>
                </c:pt>
                <c:pt idx="2">
                  <c:v>7</c:v>
                </c:pt>
                <c:pt idx="3">
                  <c:v>17</c:v>
                </c:pt>
                <c:pt idx="4">
                  <c:v>20</c:v>
                </c:pt>
                <c:pt idx="5">
                  <c:v>16</c:v>
                </c:pt>
                <c:pt idx="6">
                  <c:v>10</c:v>
                </c:pt>
                <c:pt idx="7">
                  <c:v>8</c:v>
                </c:pt>
                <c:pt idx="8">
                  <c:v>4</c:v>
                </c:pt>
                <c:pt idx="9">
                  <c:v>3</c:v>
                </c:pt>
                <c:pt idx="10">
                  <c:v>10</c:v>
                </c:pt>
              </c:numCache>
            </c:numRef>
          </c:val>
          <c:extLst>
            <c:ext xmlns:c16="http://schemas.microsoft.com/office/drawing/2014/chart" uri="{C3380CC4-5D6E-409C-BE32-E72D297353CC}">
              <c16:uniqueId val="{0000000B-53D7-403A-9E7B-0796806A8EDD}"/>
            </c:ext>
          </c:extLst>
        </c:ser>
        <c:ser>
          <c:idx val="1"/>
          <c:order val="1"/>
          <c:tx>
            <c:strRef>
              <c:f>Sheet1!$C$2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Sheet1!$C$3:$C$13</c:f>
              <c:numCache>
                <c:formatCode>General</c:formatCode>
                <c:ptCount val="11"/>
                <c:pt idx="0">
                  <c:v>48</c:v>
                </c:pt>
                <c:pt idx="1">
                  <c:v>47</c:v>
                </c:pt>
                <c:pt idx="2">
                  <c:v>43</c:v>
                </c:pt>
                <c:pt idx="3">
                  <c:v>33</c:v>
                </c:pt>
                <c:pt idx="4">
                  <c:v>30</c:v>
                </c:pt>
                <c:pt idx="5">
                  <c:v>34</c:v>
                </c:pt>
                <c:pt idx="6">
                  <c:v>40</c:v>
                </c:pt>
                <c:pt idx="7">
                  <c:v>42</c:v>
                </c:pt>
                <c:pt idx="8">
                  <c:v>46</c:v>
                </c:pt>
                <c:pt idx="9">
                  <c:v>47</c:v>
                </c:pt>
                <c:pt idx="10">
                  <c:v>40</c:v>
                </c:pt>
              </c:numCache>
            </c:numRef>
          </c:val>
          <c:extLst>
            <c:ext xmlns:c16="http://schemas.microsoft.com/office/drawing/2014/chart" uri="{C3380CC4-5D6E-409C-BE32-E72D297353CC}">
              <c16:uniqueId val="{0000000C-53D7-403A-9E7B-0796806A8EDD}"/>
            </c:ext>
          </c:extLst>
        </c:ser>
        <c:ser>
          <c:idx val="2"/>
          <c:order val="2"/>
          <c:tx>
            <c:strRef>
              <c:f>Sheet1!$D$2</c:f>
              <c:strCache>
                <c:ptCount val="1"/>
                <c:pt idx="0">
                  <c:v>renovuoti</c:v>
                </c:pt>
              </c:strCache>
            </c:strRef>
          </c:tx>
          <c:spPr>
            <a:solidFill>
              <a:schemeClr val="accent2"/>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5F9D-47DC-B734-67086E79BEDF}"/>
                </c:ext>
              </c:extLst>
            </c:dLbl>
            <c:dLbl>
              <c:idx val="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B8E0-40FE-B7F9-A0DEBBA116C4}"/>
                </c:ext>
              </c:extLst>
            </c:dLbl>
            <c:dLbl>
              <c:idx val="2"/>
              <c:dLblPos val="inBase"/>
              <c:showLegendKey val="0"/>
              <c:showVal val="1"/>
              <c:showCatName val="0"/>
              <c:showSerName val="0"/>
              <c:showPercent val="0"/>
              <c:showBubbleSize val="0"/>
              <c:extLst>
                <c:ext xmlns:c15="http://schemas.microsoft.com/office/drawing/2012/chart" uri="{CE6537A1-D6FC-4f65-9D91-7224C49458BB}">
                  <c15:layout>
                    <c:manualLayout>
                      <c:w val="1.6127072421033575E-2"/>
                      <c:h val="8.2184884351952037E-2"/>
                    </c:manualLayout>
                  </c15:layout>
                </c:ext>
                <c:ext xmlns:c16="http://schemas.microsoft.com/office/drawing/2014/chart" uri="{C3380CC4-5D6E-409C-BE32-E72D297353CC}">
                  <c16:uniqueId val="{0000000C-5F9D-47DC-B734-67086E79BEDF}"/>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Sheet1!$D$3:$D$13</c:f>
              <c:numCache>
                <c:formatCode>General</c:formatCode>
                <c:ptCount val="11"/>
                <c:pt idx="0">
                  <c:v>1</c:v>
                </c:pt>
                <c:pt idx="1">
                  <c:v>3</c:v>
                </c:pt>
                <c:pt idx="2">
                  <c:v>5</c:v>
                </c:pt>
                <c:pt idx="3">
                  <c:v>18</c:v>
                </c:pt>
                <c:pt idx="4">
                  <c:v>27</c:v>
                </c:pt>
                <c:pt idx="5">
                  <c:v>17</c:v>
                </c:pt>
                <c:pt idx="6">
                  <c:v>8</c:v>
                </c:pt>
                <c:pt idx="7">
                  <c:v>6</c:v>
                </c:pt>
                <c:pt idx="8">
                  <c:v>3</c:v>
                </c:pt>
                <c:pt idx="9">
                  <c:v>2</c:v>
                </c:pt>
                <c:pt idx="10">
                  <c:v>10</c:v>
                </c:pt>
              </c:numCache>
            </c:numRef>
          </c:val>
          <c:extLst>
            <c:ext xmlns:c16="http://schemas.microsoft.com/office/drawing/2014/chart" uri="{C3380CC4-5D6E-409C-BE32-E72D297353CC}">
              <c16:uniqueId val="{00000010-53D7-403A-9E7B-0796806A8EDD}"/>
            </c:ext>
          </c:extLst>
        </c:ser>
        <c:ser>
          <c:idx val="3"/>
          <c:order val="3"/>
          <c:tx>
            <c:strRef>
              <c:f>Sheet1!$E$2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Sheet1!$E$3:$E$13</c:f>
              <c:numCache>
                <c:formatCode>General</c:formatCode>
                <c:ptCount val="11"/>
                <c:pt idx="0">
                  <c:v>49</c:v>
                </c:pt>
                <c:pt idx="1">
                  <c:v>47</c:v>
                </c:pt>
                <c:pt idx="2">
                  <c:v>45</c:v>
                </c:pt>
                <c:pt idx="3">
                  <c:v>32</c:v>
                </c:pt>
                <c:pt idx="4">
                  <c:v>23</c:v>
                </c:pt>
                <c:pt idx="5">
                  <c:v>33</c:v>
                </c:pt>
                <c:pt idx="6">
                  <c:v>42</c:v>
                </c:pt>
                <c:pt idx="7">
                  <c:v>44</c:v>
                </c:pt>
                <c:pt idx="8">
                  <c:v>47</c:v>
                </c:pt>
                <c:pt idx="9">
                  <c:v>48</c:v>
                </c:pt>
                <c:pt idx="10">
                  <c:v>40</c:v>
                </c:pt>
              </c:numCache>
            </c:numRef>
          </c:val>
          <c:extLst>
            <c:ext xmlns:c16="http://schemas.microsoft.com/office/drawing/2014/chart" uri="{C3380CC4-5D6E-409C-BE32-E72D297353CC}">
              <c16:uniqueId val="{00000011-53D7-403A-9E7B-0796806A8EDD}"/>
            </c:ext>
          </c:extLst>
        </c:ser>
        <c:ser>
          <c:idx val="4"/>
          <c:order val="4"/>
          <c:tx>
            <c:strRef>
              <c:f>Sheet1!$F$2</c:f>
              <c:strCache>
                <c:ptCount val="1"/>
                <c:pt idx="0">
                  <c:v>Lietuvos gyventojai (2022 m.)</c:v>
                </c:pt>
              </c:strCache>
            </c:strRef>
          </c:tx>
          <c:spPr>
            <a:solidFill>
              <a:schemeClr val="accent1"/>
            </a:solidFill>
            <a:ln>
              <a:no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5-53D7-403A-9E7B-0796806A8EDD}"/>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6-53D7-403A-9E7B-0796806A8EDD}"/>
                </c:ext>
              </c:extLst>
            </c:dLbl>
            <c:dLbl>
              <c:idx val="8"/>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3-53D7-403A-9E7B-0796806A8EDD}"/>
                </c:ext>
              </c:extLst>
            </c:dLbl>
            <c:dLbl>
              <c:idx val="9"/>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4-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Sheet1!$F$3:$F$13</c:f>
              <c:numCache>
                <c:formatCode>General</c:formatCode>
                <c:ptCount val="11"/>
                <c:pt idx="0">
                  <c:v>1</c:v>
                </c:pt>
                <c:pt idx="1">
                  <c:v>4</c:v>
                </c:pt>
                <c:pt idx="2">
                  <c:v>9</c:v>
                </c:pt>
                <c:pt idx="3">
                  <c:v>16</c:v>
                </c:pt>
                <c:pt idx="4">
                  <c:v>18</c:v>
                </c:pt>
                <c:pt idx="5">
                  <c:v>20</c:v>
                </c:pt>
                <c:pt idx="6">
                  <c:v>10</c:v>
                </c:pt>
                <c:pt idx="7">
                  <c:v>6</c:v>
                </c:pt>
                <c:pt idx="8">
                  <c:v>4</c:v>
                </c:pt>
                <c:pt idx="9">
                  <c:v>4</c:v>
                </c:pt>
                <c:pt idx="10">
                  <c:v>8</c:v>
                </c:pt>
              </c:numCache>
            </c:numRef>
          </c:val>
          <c:extLst>
            <c:ext xmlns:c16="http://schemas.microsoft.com/office/drawing/2014/chart" uri="{C3380CC4-5D6E-409C-BE32-E72D297353CC}">
              <c16:uniqueId val="{00000013-53D7-403A-9E7B-0796806A8EDD}"/>
            </c:ext>
          </c:extLst>
        </c:ser>
        <c:ser>
          <c:idx val="5"/>
          <c:order val="5"/>
          <c:tx>
            <c:strRef>
              <c:f>Sheet1!$G$2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Sheet1!$G$3:$G$13</c:f>
              <c:numCache>
                <c:formatCode>General</c:formatCode>
                <c:ptCount val="11"/>
                <c:pt idx="0">
                  <c:v>49</c:v>
                </c:pt>
                <c:pt idx="1">
                  <c:v>46</c:v>
                </c:pt>
                <c:pt idx="2">
                  <c:v>41</c:v>
                </c:pt>
                <c:pt idx="3">
                  <c:v>34</c:v>
                </c:pt>
                <c:pt idx="4">
                  <c:v>32</c:v>
                </c:pt>
                <c:pt idx="5">
                  <c:v>30</c:v>
                </c:pt>
                <c:pt idx="6">
                  <c:v>40</c:v>
                </c:pt>
                <c:pt idx="7">
                  <c:v>44</c:v>
                </c:pt>
                <c:pt idx="8">
                  <c:v>46</c:v>
                </c:pt>
                <c:pt idx="9">
                  <c:v>46</c:v>
                </c:pt>
                <c:pt idx="10">
                  <c:v>42</c:v>
                </c:pt>
              </c:numCache>
            </c:numRef>
          </c:val>
          <c:extLst>
            <c:ext xmlns:c16="http://schemas.microsoft.com/office/drawing/2014/chart" uri="{C3380CC4-5D6E-409C-BE32-E72D297353CC}">
              <c16:uniqueId val="{00000014-53D7-403A-9E7B-0796806A8EDD}"/>
            </c:ext>
          </c:extLst>
        </c:ser>
        <c:ser>
          <c:idx val="6"/>
          <c:order val="6"/>
          <c:tx>
            <c:strRef>
              <c:f>Sheet1!$H$2</c:f>
              <c:strCache>
                <c:ptCount val="1"/>
                <c:pt idx="0">
                  <c:v>Renovuotinų daugiabučių namų gyventojai (2022 m.)</c:v>
                </c:pt>
              </c:strCache>
            </c:strRef>
          </c:tx>
          <c:spPr>
            <a:solidFill>
              <a:schemeClr val="accent2"/>
            </a:solidFill>
            <a:ln>
              <a:noFill/>
            </a:ln>
            <a:effectLst/>
          </c:spPr>
          <c:invertIfNegative val="0"/>
          <c:dLbls>
            <c:dLbl>
              <c:idx val="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334C-45CD-8C1A-27AF33100300}"/>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D-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E-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F-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Sheet1!$H$3:$H$13</c:f>
              <c:numCache>
                <c:formatCode>General</c:formatCode>
                <c:ptCount val="11"/>
                <c:pt idx="1">
                  <c:v>2</c:v>
                </c:pt>
                <c:pt idx="2">
                  <c:v>8</c:v>
                </c:pt>
                <c:pt idx="3">
                  <c:v>18</c:v>
                </c:pt>
                <c:pt idx="4">
                  <c:v>22</c:v>
                </c:pt>
                <c:pt idx="5">
                  <c:v>24</c:v>
                </c:pt>
                <c:pt idx="6">
                  <c:v>10</c:v>
                </c:pt>
                <c:pt idx="7">
                  <c:v>4</c:v>
                </c:pt>
                <c:pt idx="8">
                  <c:v>3</c:v>
                </c:pt>
                <c:pt idx="9">
                  <c:v>2</c:v>
                </c:pt>
                <c:pt idx="10">
                  <c:v>7</c:v>
                </c:pt>
              </c:numCache>
            </c:numRef>
          </c:val>
          <c:extLst>
            <c:ext xmlns:c16="http://schemas.microsoft.com/office/drawing/2014/chart" uri="{C3380CC4-5D6E-409C-BE32-E72D297353CC}">
              <c16:uniqueId val="{00000015-53D7-403A-9E7B-0796806A8EDD}"/>
            </c:ext>
          </c:extLst>
        </c:ser>
        <c:ser>
          <c:idx val="7"/>
          <c:order val="7"/>
          <c:tx>
            <c:strRef>
              <c:f>Sheet1!$I$2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Sheet1!$I$3:$I$13</c:f>
              <c:numCache>
                <c:formatCode>General</c:formatCode>
                <c:ptCount val="11"/>
                <c:pt idx="0">
                  <c:v>50</c:v>
                </c:pt>
                <c:pt idx="1">
                  <c:v>48</c:v>
                </c:pt>
                <c:pt idx="2">
                  <c:v>42</c:v>
                </c:pt>
                <c:pt idx="3">
                  <c:v>32</c:v>
                </c:pt>
                <c:pt idx="4">
                  <c:v>28</c:v>
                </c:pt>
                <c:pt idx="5">
                  <c:v>26</c:v>
                </c:pt>
                <c:pt idx="6">
                  <c:v>40</c:v>
                </c:pt>
                <c:pt idx="7">
                  <c:v>46</c:v>
                </c:pt>
                <c:pt idx="8">
                  <c:v>47</c:v>
                </c:pt>
                <c:pt idx="9">
                  <c:v>48</c:v>
                </c:pt>
                <c:pt idx="10">
                  <c:v>43</c:v>
                </c:pt>
              </c:numCache>
            </c:numRef>
          </c:val>
          <c:extLst>
            <c:ext xmlns:c16="http://schemas.microsoft.com/office/drawing/2014/chart" uri="{C3380CC4-5D6E-409C-BE32-E72D297353CC}">
              <c16:uniqueId val="{00000016-53D7-403A-9E7B-0796806A8EDD}"/>
            </c:ext>
          </c:extLst>
        </c:ser>
        <c:ser>
          <c:idx val="8"/>
          <c:order val="8"/>
          <c:tx>
            <c:strRef>
              <c:f>Sheet1!$J$2</c:f>
              <c:strCache>
                <c:ptCount val="1"/>
                <c:pt idx="0">
                  <c:v>Lietuvos gyventojai (2021 m.), N=XXXX</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46-53D7-403A-9E7B-0796806A8EDD}"/>
                </c:ext>
              </c:extLst>
            </c:dLbl>
            <c:dLbl>
              <c:idx val="1"/>
              <c:tx>
                <c:rich>
                  <a:bodyPr/>
                  <a:lstStyle/>
                  <a:p>
                    <a:fld id="{867CA188-19B9-42DA-9D99-F8D3738479F1}"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49-53D7-403A-9E7B-0796806A8EDD}"/>
                </c:ext>
              </c:extLst>
            </c:dLbl>
            <c:dLbl>
              <c:idx val="2"/>
              <c:tx>
                <c:rich>
                  <a:bodyPr/>
                  <a:lstStyle/>
                  <a:p>
                    <a:fld id="{2792D4FE-D7AA-4241-9EF9-A337F032CCC0}"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4A-53D7-403A-9E7B-0796806A8EDD}"/>
                </c:ext>
              </c:extLst>
            </c:dLbl>
            <c:dLbl>
              <c:idx val="3"/>
              <c:tx>
                <c:rich>
                  <a:bodyPr/>
                  <a:lstStyle/>
                  <a:p>
                    <a:fld id="{6364943C-6D02-4F2C-8148-B3C8F230269D}"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4B-53D7-403A-9E7B-0796806A8EDD}"/>
                </c:ext>
              </c:extLst>
            </c:dLbl>
            <c:dLbl>
              <c:idx val="4"/>
              <c:tx>
                <c:rich>
                  <a:bodyPr/>
                  <a:lstStyle/>
                  <a:p>
                    <a:fld id="{82FE6DE8-E96A-4F51-835D-007A35FFA0D2}"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layout>
                    <c:manualLayout>
                      <c:w val="2.4658689111782414E-2"/>
                      <c:h val="7.1608776681993946E-2"/>
                    </c:manualLayout>
                  </c15:layout>
                  <c15:dlblFieldTable/>
                  <c15:showDataLabelsRange val="0"/>
                </c:ext>
                <c:ext xmlns:c16="http://schemas.microsoft.com/office/drawing/2014/chart" uri="{C3380CC4-5D6E-409C-BE32-E72D297353CC}">
                  <c16:uniqueId val="{0000004C-53D7-403A-9E7B-0796806A8EDD}"/>
                </c:ext>
              </c:extLst>
            </c:dLbl>
            <c:dLbl>
              <c:idx val="5"/>
              <c:tx>
                <c:rich>
                  <a:bodyPr/>
                  <a:lstStyle/>
                  <a:p>
                    <a:fld id="{CA915A42-1881-48F9-94A1-104CD62F2F48}"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4D-53D7-403A-9E7B-0796806A8EDD}"/>
                </c:ext>
              </c:extLst>
            </c:dLbl>
            <c:dLbl>
              <c:idx val="6"/>
              <c:tx>
                <c:rich>
                  <a:bodyPr/>
                  <a:lstStyle/>
                  <a:p>
                    <a:fld id="{531B797B-7714-40EA-B26B-82E1667B7CD9}"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47-53D7-403A-9E7B-0796806A8EDD}"/>
                </c:ext>
              </c:extLst>
            </c:dLbl>
            <c:dLbl>
              <c:idx val="7"/>
              <c:dLblPos val="inBase"/>
              <c:showLegendKey val="0"/>
              <c:showVal val="1"/>
              <c:showCatName val="0"/>
              <c:showSerName val="0"/>
              <c:showPercent val="0"/>
              <c:showBubbleSize val="0"/>
              <c:extLst>
                <c:ext xmlns:c15="http://schemas.microsoft.com/office/drawing/2012/chart" uri="{CE6537A1-D6FC-4f65-9D91-7224C49458BB}">
                  <c15:layout>
                    <c:manualLayout>
                      <c:w val="2.2738707078168253E-2"/>
                      <c:h val="7.1608776681993946E-2"/>
                    </c:manualLayout>
                  </c15:layout>
                </c:ext>
                <c:ext xmlns:c16="http://schemas.microsoft.com/office/drawing/2014/chart" uri="{C3380CC4-5D6E-409C-BE32-E72D297353CC}">
                  <c16:uniqueId val="{00000048-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15:layout>
                    <c:manualLayout>
                      <c:w val="2.2738707078168253E-2"/>
                      <c:h val="7.1608776681993946E-2"/>
                    </c:manualLayout>
                  </c15:layout>
                </c:ext>
                <c:ext xmlns:c16="http://schemas.microsoft.com/office/drawing/2014/chart" uri="{C3380CC4-5D6E-409C-BE32-E72D297353CC}">
                  <c16:uniqueId val="{00000017-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15:layout>
                    <c:manualLayout>
                      <c:w val="2.2708178258479969E-2"/>
                      <c:h val="7.1608776681993946E-2"/>
                    </c:manualLayout>
                  </c15:layout>
                </c:ext>
                <c:ext xmlns:c16="http://schemas.microsoft.com/office/drawing/2014/chart" uri="{C3380CC4-5D6E-409C-BE32-E72D297353CC}">
                  <c16:uniqueId val="{00000018-53D7-403A-9E7B-0796806A8EDD}"/>
                </c:ext>
              </c:extLst>
            </c:dLbl>
            <c:dLbl>
              <c:idx val="10"/>
              <c:layout>
                <c:manualLayout>
                  <c:x val="1.4347952325359384E-2"/>
                  <c:y val="3.0575908062338416E-3"/>
                </c:manualLayout>
              </c:layout>
              <c:showLegendKey val="0"/>
              <c:showVal val="1"/>
              <c:showCatName val="0"/>
              <c:showSerName val="0"/>
              <c:showPercent val="0"/>
              <c:showBubbleSize val="0"/>
              <c:extLst>
                <c:ext xmlns:c15="http://schemas.microsoft.com/office/drawing/2012/chart" uri="{CE6537A1-D6FC-4f65-9D91-7224C49458BB}">
                  <c15:layout>
                    <c:manualLayout>
                      <c:w val="4.3278641650493124E-2"/>
                      <c:h val="7.1608776681993946E-2"/>
                    </c:manualLayout>
                  </c15:layout>
                </c:ext>
                <c:ext xmlns:c16="http://schemas.microsoft.com/office/drawing/2014/chart" uri="{C3380CC4-5D6E-409C-BE32-E72D297353CC}">
                  <c16:uniqueId val="{0000004E-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Sheet1!$J$3:$J$13</c:f>
              <c:numCache>
                <c:formatCode>General</c:formatCode>
                <c:ptCount val="11"/>
                <c:pt idx="0">
                  <c:v>3</c:v>
                </c:pt>
                <c:pt idx="1">
                  <c:v>6</c:v>
                </c:pt>
                <c:pt idx="2">
                  <c:v>22</c:v>
                </c:pt>
                <c:pt idx="3">
                  <c:v>21</c:v>
                </c:pt>
                <c:pt idx="4">
                  <c:v>19</c:v>
                </c:pt>
                <c:pt idx="5">
                  <c:v>11</c:v>
                </c:pt>
                <c:pt idx="6">
                  <c:v>5</c:v>
                </c:pt>
                <c:pt idx="7">
                  <c:v>2</c:v>
                </c:pt>
                <c:pt idx="8">
                  <c:v>2</c:v>
                </c:pt>
                <c:pt idx="9">
                  <c:v>2</c:v>
                </c:pt>
                <c:pt idx="10">
                  <c:v>7</c:v>
                </c:pt>
              </c:numCache>
            </c:numRef>
          </c:val>
          <c:extLst>
            <c:ext xmlns:c16="http://schemas.microsoft.com/office/drawing/2014/chart" uri="{C3380CC4-5D6E-409C-BE32-E72D297353CC}">
              <c16:uniqueId val="{00000019-53D7-403A-9E7B-0796806A8EDD}"/>
            </c:ext>
          </c:extLst>
        </c:ser>
        <c:ser>
          <c:idx val="9"/>
          <c:order val="9"/>
          <c:tx>
            <c:strRef>
              <c:f>Sheet1!$K$2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Sheet1!$K$3:$K$13</c:f>
              <c:numCache>
                <c:formatCode>General</c:formatCode>
                <c:ptCount val="11"/>
                <c:pt idx="0">
                  <c:v>47</c:v>
                </c:pt>
                <c:pt idx="1">
                  <c:v>44</c:v>
                </c:pt>
                <c:pt idx="2">
                  <c:v>28</c:v>
                </c:pt>
                <c:pt idx="3">
                  <c:v>29</c:v>
                </c:pt>
                <c:pt idx="4">
                  <c:v>31</c:v>
                </c:pt>
                <c:pt idx="5">
                  <c:v>39</c:v>
                </c:pt>
                <c:pt idx="6">
                  <c:v>45</c:v>
                </c:pt>
                <c:pt idx="7">
                  <c:v>48</c:v>
                </c:pt>
                <c:pt idx="8">
                  <c:v>48</c:v>
                </c:pt>
                <c:pt idx="9">
                  <c:v>48</c:v>
                </c:pt>
                <c:pt idx="10">
                  <c:v>43</c:v>
                </c:pt>
              </c:numCache>
            </c:numRef>
          </c:val>
          <c:extLst>
            <c:ext xmlns:c16="http://schemas.microsoft.com/office/drawing/2014/chart" uri="{C3380CC4-5D6E-409C-BE32-E72D297353CC}">
              <c16:uniqueId val="{0000001A-53D7-403A-9E7B-0796806A8EDD}"/>
            </c:ext>
          </c:extLst>
        </c:ser>
        <c:ser>
          <c:idx val="10"/>
          <c:order val="10"/>
          <c:tx>
            <c:strRef>
              <c:f>Sheet1!$L$2</c:f>
              <c:strCache>
                <c:ptCount val="1"/>
                <c:pt idx="0">
                  <c:v>Renovuotinų daugiabučių namų gyventojai (2021 m.), N=XXXX</c:v>
                </c:pt>
              </c:strCache>
            </c:strRef>
          </c:tx>
          <c:spPr>
            <a:solidFill>
              <a:schemeClr val="accent2"/>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15:layout>
                    <c:manualLayout>
                      <c:w val="7.3587614422761863E-3"/>
                      <c:h val="7.1608776681993946E-2"/>
                    </c:manualLayout>
                  </c15:layout>
                </c:ext>
                <c:ext xmlns:c16="http://schemas.microsoft.com/office/drawing/2014/chart" uri="{C3380CC4-5D6E-409C-BE32-E72D297353CC}">
                  <c16:uniqueId val="{0000004F-53D7-403A-9E7B-0796806A8EDD}"/>
                </c:ext>
              </c:extLst>
            </c:dLbl>
            <c:dLbl>
              <c:idx val="6"/>
              <c:dLblPos val="inBase"/>
              <c:showLegendKey val="0"/>
              <c:showVal val="1"/>
              <c:showCatName val="0"/>
              <c:showSerName val="0"/>
              <c:showPercent val="0"/>
              <c:showBubbleSize val="0"/>
              <c:extLst>
                <c:ext xmlns:c15="http://schemas.microsoft.com/office/drawing/2012/chart" uri="{CE6537A1-D6FC-4f65-9D91-7224C49458BB}">
                  <c15:layout>
                    <c:manualLayout>
                      <c:w val="1.4211691923855158E-2"/>
                      <c:h val="7.1608776681993946E-2"/>
                    </c:manualLayout>
                  </c15:layout>
                </c:ext>
                <c:ext xmlns:c16="http://schemas.microsoft.com/office/drawing/2014/chart" uri="{C3380CC4-5D6E-409C-BE32-E72D297353CC}">
                  <c16:uniqueId val="{00000053-53D7-403A-9E7B-0796806A8EDD}"/>
                </c:ext>
              </c:extLst>
            </c:dLbl>
            <c:dLbl>
              <c:idx val="7"/>
              <c:dLblPos val="inBase"/>
              <c:showLegendKey val="0"/>
              <c:showVal val="1"/>
              <c:showCatName val="0"/>
              <c:showSerName val="0"/>
              <c:showPercent val="0"/>
              <c:showBubbleSize val="0"/>
              <c:extLst>
                <c:ext xmlns:c15="http://schemas.microsoft.com/office/drawing/2012/chart" uri="{CE6537A1-D6FC-4f65-9D91-7224C49458BB}">
                  <c15:layout>
                    <c:manualLayout>
                      <c:w val="7.2637536499704138E-3"/>
                      <c:h val="7.1608776681993946E-2"/>
                    </c:manualLayout>
                  </c15:layout>
                </c:ext>
                <c:ext xmlns:c16="http://schemas.microsoft.com/office/drawing/2014/chart" uri="{C3380CC4-5D6E-409C-BE32-E72D297353CC}">
                  <c16:uniqueId val="{00000052-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15:layout>
                    <c:manualLayout>
                      <c:w val="7.2637536499704138E-3"/>
                      <c:h val="7.1608776681993946E-2"/>
                    </c:manualLayout>
                  </c15:layout>
                </c:ext>
                <c:ext xmlns:c16="http://schemas.microsoft.com/office/drawing/2014/chart" uri="{C3380CC4-5D6E-409C-BE32-E72D297353CC}">
                  <c16:uniqueId val="{00000050-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15:layout>
                    <c:manualLayout>
                      <c:w val="7.2637536499704138E-3"/>
                      <c:h val="7.1608776681993946E-2"/>
                    </c:manualLayout>
                  </c15:layout>
                </c:ext>
                <c:ext xmlns:c16="http://schemas.microsoft.com/office/drawing/2014/chart" uri="{C3380CC4-5D6E-409C-BE32-E72D297353CC}">
                  <c16:uniqueId val="{00000051-53D7-403A-9E7B-0796806A8EDD}"/>
                </c:ext>
              </c:extLst>
            </c:dLbl>
            <c:dLbl>
              <c:idx val="10"/>
              <c:layout>
                <c:manualLayout>
                  <c:x val="1.4347952325359384E-2"/>
                  <c:y val="2.4075518159320707E-7"/>
                </c:manualLayout>
              </c:layout>
              <c:showLegendKey val="0"/>
              <c:showVal val="1"/>
              <c:showCatName val="0"/>
              <c:showSerName val="0"/>
              <c:showPercent val="0"/>
              <c:showBubbleSize val="0"/>
              <c:extLst>
                <c:ext xmlns:c15="http://schemas.microsoft.com/office/drawing/2012/chart" uri="{CE6537A1-D6FC-4f65-9D91-7224C49458BB}">
                  <c15:layout>
                    <c:manualLayout>
                      <c:w val="5.1104797464325516E-2"/>
                      <c:h val="7.1608776681993946E-2"/>
                    </c:manualLayout>
                  </c15:layout>
                </c:ext>
                <c:ext xmlns:c16="http://schemas.microsoft.com/office/drawing/2014/chart" uri="{C3380CC4-5D6E-409C-BE32-E72D297353CC}">
                  <c16:uniqueId val="{00000001-334C-45CD-8C1A-27AF3310030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Sheet1!$L$3:$L$13</c:f>
              <c:numCache>
                <c:formatCode>General</c:formatCode>
                <c:ptCount val="11"/>
                <c:pt idx="0">
                  <c:v>1</c:v>
                </c:pt>
                <c:pt idx="1">
                  <c:v>6</c:v>
                </c:pt>
                <c:pt idx="2">
                  <c:v>26</c:v>
                </c:pt>
                <c:pt idx="3">
                  <c:v>27</c:v>
                </c:pt>
                <c:pt idx="4">
                  <c:v>22</c:v>
                </c:pt>
                <c:pt idx="5">
                  <c:v>11</c:v>
                </c:pt>
                <c:pt idx="6">
                  <c:v>2</c:v>
                </c:pt>
                <c:pt idx="7">
                  <c:v>1</c:v>
                </c:pt>
                <c:pt idx="8">
                  <c:v>1</c:v>
                </c:pt>
                <c:pt idx="9">
                  <c:v>1</c:v>
                </c:pt>
                <c:pt idx="10">
                  <c:v>2</c:v>
                </c:pt>
              </c:numCache>
            </c:numRef>
          </c:val>
          <c:extLst>
            <c:ext xmlns:c16="http://schemas.microsoft.com/office/drawing/2014/chart" uri="{C3380CC4-5D6E-409C-BE32-E72D297353CC}">
              <c16:uniqueId val="{0000001B-53D7-403A-9E7B-0796806A8EDD}"/>
            </c:ext>
          </c:extLst>
        </c:ser>
        <c:ser>
          <c:idx val="11"/>
          <c:order val="11"/>
          <c:tx>
            <c:strRef>
              <c:f>Sheet1!$M$2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Sheet1!$M$3:$M$13</c:f>
              <c:numCache>
                <c:formatCode>General</c:formatCode>
                <c:ptCount val="11"/>
                <c:pt idx="0">
                  <c:v>49</c:v>
                </c:pt>
                <c:pt idx="1">
                  <c:v>44</c:v>
                </c:pt>
                <c:pt idx="2">
                  <c:v>24</c:v>
                </c:pt>
                <c:pt idx="3">
                  <c:v>23</c:v>
                </c:pt>
                <c:pt idx="4">
                  <c:v>28</c:v>
                </c:pt>
                <c:pt idx="5">
                  <c:v>39</c:v>
                </c:pt>
                <c:pt idx="6">
                  <c:v>48</c:v>
                </c:pt>
                <c:pt idx="7">
                  <c:v>49</c:v>
                </c:pt>
                <c:pt idx="8">
                  <c:v>49</c:v>
                </c:pt>
                <c:pt idx="9">
                  <c:v>49</c:v>
                </c:pt>
                <c:pt idx="10">
                  <c:v>48</c:v>
                </c:pt>
              </c:numCache>
            </c:numRef>
          </c:val>
          <c:extLst>
            <c:ext xmlns:c16="http://schemas.microsoft.com/office/drawing/2014/chart" uri="{C3380CC4-5D6E-409C-BE32-E72D297353CC}">
              <c16:uniqueId val="{0000001C-53D7-403A-9E7B-0796806A8EDD}"/>
            </c:ext>
          </c:extLst>
        </c:ser>
        <c:ser>
          <c:idx val="12"/>
          <c:order val="12"/>
          <c:tx>
            <c:strRef>
              <c:f>Sheet1!$N$2</c:f>
              <c:strCache>
                <c:ptCount val="1"/>
                <c:pt idx="0">
                  <c:v>Lietuvos gyventojai (2020 m.), N=1017</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15:layout>
                    <c:manualLayout>
                      <c:w val="2.1012425141886636E-2"/>
                      <c:h val="7.1608776681993946E-2"/>
                    </c:manualLayout>
                  </c15:layout>
                </c:ext>
                <c:ext xmlns:c16="http://schemas.microsoft.com/office/drawing/2014/chart" uri="{C3380CC4-5D6E-409C-BE32-E72D297353CC}">
                  <c16:uniqueId val="{0000005A-53D7-403A-9E7B-0796806A8EDD}"/>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1-E55E-47C9-BDE5-0019C527EFB2}"/>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2-E55E-47C9-BDE5-0019C527EFB2}"/>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3-E55E-47C9-BDE5-0019C527EFB2}"/>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4-E55E-47C9-BDE5-0019C527EFB2}"/>
                </c:ext>
              </c:extLst>
            </c:dLbl>
            <c:dLbl>
              <c:idx val="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5-E55E-47C9-BDE5-0019C527EFB2}"/>
                </c:ext>
              </c:extLst>
            </c:dLbl>
            <c:dLbl>
              <c:idx val="6"/>
              <c:dLblPos val="inBase"/>
              <c:showLegendKey val="0"/>
              <c:showVal val="1"/>
              <c:showCatName val="0"/>
              <c:showSerName val="0"/>
              <c:showPercent val="0"/>
              <c:showBubbleSize val="0"/>
              <c:extLst>
                <c:ext xmlns:c15="http://schemas.microsoft.com/office/drawing/2012/chart" uri="{CE6537A1-D6FC-4f65-9D91-7224C49458BB}">
                  <c15:layout>
                    <c:manualLayout>
                      <c:w val="2.1012425141886636E-2"/>
                      <c:h val="7.1608776681993946E-2"/>
                    </c:manualLayout>
                  </c15:layout>
                </c:ext>
                <c:ext xmlns:c16="http://schemas.microsoft.com/office/drawing/2014/chart" uri="{C3380CC4-5D6E-409C-BE32-E72D297353CC}">
                  <c16:uniqueId val="{0000005B-53D7-403A-9E7B-0796806A8EDD}"/>
                </c:ext>
              </c:extLst>
            </c:dLbl>
            <c:dLbl>
              <c:idx val="7"/>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7282939434067618E-2"/>
                      <c:h val="7.1608776681993946E-2"/>
                    </c:manualLayout>
                  </c15:layout>
                </c:ext>
                <c:ext xmlns:c16="http://schemas.microsoft.com/office/drawing/2014/chart" uri="{C3380CC4-5D6E-409C-BE32-E72D297353CC}">
                  <c16:uniqueId val="{0000005C-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5D-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5E-53D7-403A-9E7B-0796806A8EDD}"/>
                </c:ext>
              </c:extLst>
            </c:dLbl>
            <c:dLbl>
              <c:idx val="1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5F-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Sheet1!$N$3:$N$13</c:f>
              <c:numCache>
                <c:formatCode>General</c:formatCode>
                <c:ptCount val="11"/>
                <c:pt idx="0">
                  <c:v>5</c:v>
                </c:pt>
                <c:pt idx="1">
                  <c:v>6</c:v>
                </c:pt>
                <c:pt idx="2">
                  <c:v>23</c:v>
                </c:pt>
                <c:pt idx="3">
                  <c:v>22</c:v>
                </c:pt>
                <c:pt idx="4">
                  <c:v>19</c:v>
                </c:pt>
                <c:pt idx="5">
                  <c:v>11</c:v>
                </c:pt>
                <c:pt idx="6">
                  <c:v>4</c:v>
                </c:pt>
                <c:pt idx="7">
                  <c:v>0.2</c:v>
                </c:pt>
                <c:pt idx="8">
                  <c:v>1</c:v>
                </c:pt>
                <c:pt idx="9">
                  <c:v>2</c:v>
                </c:pt>
                <c:pt idx="10">
                  <c:v>7</c:v>
                </c:pt>
              </c:numCache>
            </c:numRef>
          </c:val>
          <c:extLst>
            <c:ext xmlns:c16="http://schemas.microsoft.com/office/drawing/2014/chart" uri="{C3380CC4-5D6E-409C-BE32-E72D297353CC}">
              <c16:uniqueId val="{0000001D-53D7-403A-9E7B-0796806A8EDD}"/>
            </c:ext>
          </c:extLst>
        </c:ser>
        <c:ser>
          <c:idx val="13"/>
          <c:order val="13"/>
          <c:tx>
            <c:strRef>
              <c:f>Sheet1!$O$2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Sheet1!$O$3:$O$13</c:f>
              <c:numCache>
                <c:formatCode>General</c:formatCode>
                <c:ptCount val="11"/>
                <c:pt idx="0">
                  <c:v>45</c:v>
                </c:pt>
                <c:pt idx="1">
                  <c:v>44</c:v>
                </c:pt>
                <c:pt idx="2">
                  <c:v>27</c:v>
                </c:pt>
                <c:pt idx="3">
                  <c:v>28</c:v>
                </c:pt>
                <c:pt idx="4">
                  <c:v>31</c:v>
                </c:pt>
                <c:pt idx="5">
                  <c:v>39</c:v>
                </c:pt>
                <c:pt idx="6">
                  <c:v>46</c:v>
                </c:pt>
                <c:pt idx="7">
                  <c:v>49.8</c:v>
                </c:pt>
                <c:pt idx="8">
                  <c:v>49</c:v>
                </c:pt>
                <c:pt idx="9">
                  <c:v>48</c:v>
                </c:pt>
                <c:pt idx="10">
                  <c:v>43</c:v>
                </c:pt>
              </c:numCache>
            </c:numRef>
          </c:val>
          <c:extLst>
            <c:ext xmlns:c16="http://schemas.microsoft.com/office/drawing/2014/chart" uri="{C3380CC4-5D6E-409C-BE32-E72D297353CC}">
              <c16:uniqueId val="{0000001E-53D7-403A-9E7B-0796806A8EDD}"/>
            </c:ext>
          </c:extLst>
        </c:ser>
        <c:ser>
          <c:idx val="14"/>
          <c:order val="14"/>
          <c:tx>
            <c:strRef>
              <c:f>Sheet1!$P$2</c:f>
              <c:strCache>
                <c:ptCount val="1"/>
                <c:pt idx="0">
                  <c:v>Renovuotinų daugiabučių namų gyventojai (2020 m.), N=437</c:v>
                </c:pt>
              </c:strCache>
            </c:strRef>
          </c:tx>
          <c:spPr>
            <a:solidFill>
              <a:schemeClr val="accent2"/>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0-53D7-403A-9E7B-0796806A8EDD}"/>
                </c:ext>
              </c:extLst>
            </c:dLbl>
            <c:dLbl>
              <c:idx val="1"/>
              <c:dLblPos val="inBase"/>
              <c:showLegendKey val="0"/>
              <c:showVal val="1"/>
              <c:showCatName val="0"/>
              <c:showSerName val="0"/>
              <c:showPercent val="0"/>
              <c:showBubbleSize val="0"/>
              <c:extLst>
                <c:ext xmlns:c15="http://schemas.microsoft.com/office/drawing/2012/chart" uri="{CE6537A1-D6FC-4f65-9D91-7224C49458BB}">
                  <c15:layout>
                    <c:manualLayout>
                      <c:w val="2.11596301977399E-2"/>
                      <c:h val="7.1608776681993946E-2"/>
                    </c:manualLayout>
                  </c15:layout>
                </c:ext>
                <c:ext xmlns:c16="http://schemas.microsoft.com/office/drawing/2014/chart" uri="{C3380CC4-5D6E-409C-BE32-E72D297353CC}">
                  <c16:uniqueId val="{00000061-53D7-403A-9E7B-0796806A8EDD}"/>
                </c:ext>
              </c:extLst>
            </c:dLbl>
            <c:dLbl>
              <c:idx val="6"/>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E55E-47C9-BDE5-0019C527EFB2}"/>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2-53D7-403A-9E7B-0796806A8EDD}"/>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3-53D7-403A-9E7B-0796806A8ED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Sheet1!$P$3:$P$13</c:f>
              <c:numCache>
                <c:formatCode>General</c:formatCode>
                <c:ptCount val="11"/>
                <c:pt idx="0">
                  <c:v>2</c:v>
                </c:pt>
                <c:pt idx="1">
                  <c:v>4</c:v>
                </c:pt>
                <c:pt idx="2">
                  <c:v>22</c:v>
                </c:pt>
                <c:pt idx="3">
                  <c:v>25</c:v>
                </c:pt>
                <c:pt idx="4">
                  <c:v>19</c:v>
                </c:pt>
                <c:pt idx="5">
                  <c:v>12</c:v>
                </c:pt>
                <c:pt idx="6">
                  <c:v>5</c:v>
                </c:pt>
                <c:pt idx="8">
                  <c:v>1</c:v>
                </c:pt>
                <c:pt idx="9">
                  <c:v>1</c:v>
                </c:pt>
                <c:pt idx="10">
                  <c:v>9</c:v>
                </c:pt>
              </c:numCache>
            </c:numRef>
          </c:val>
          <c:extLst>
            <c:ext xmlns:c16="http://schemas.microsoft.com/office/drawing/2014/chart" uri="{C3380CC4-5D6E-409C-BE32-E72D297353CC}">
              <c16:uniqueId val="{00000021-53D7-403A-9E7B-0796806A8EDD}"/>
            </c:ext>
          </c:extLst>
        </c:ser>
        <c:ser>
          <c:idx val="15"/>
          <c:order val="15"/>
          <c:tx>
            <c:strRef>
              <c:f>Sheet1!$Q$2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Sheet1!$Q$3:$Q$13</c:f>
              <c:numCache>
                <c:formatCode>General</c:formatCode>
                <c:ptCount val="11"/>
                <c:pt idx="0">
                  <c:v>48</c:v>
                </c:pt>
                <c:pt idx="1">
                  <c:v>46</c:v>
                </c:pt>
                <c:pt idx="2">
                  <c:v>28</c:v>
                </c:pt>
                <c:pt idx="3">
                  <c:v>25</c:v>
                </c:pt>
                <c:pt idx="4">
                  <c:v>31</c:v>
                </c:pt>
                <c:pt idx="5">
                  <c:v>38</c:v>
                </c:pt>
                <c:pt idx="6">
                  <c:v>45</c:v>
                </c:pt>
                <c:pt idx="7">
                  <c:v>50</c:v>
                </c:pt>
                <c:pt idx="8">
                  <c:v>49</c:v>
                </c:pt>
                <c:pt idx="9">
                  <c:v>49</c:v>
                </c:pt>
                <c:pt idx="10">
                  <c:v>41</c:v>
                </c:pt>
              </c:numCache>
            </c:numRef>
          </c:val>
          <c:extLst>
            <c:ext xmlns:c16="http://schemas.microsoft.com/office/drawing/2014/chart" uri="{C3380CC4-5D6E-409C-BE32-E72D297353CC}">
              <c16:uniqueId val="{00000022-53D7-403A-9E7B-0796806A8EDD}"/>
            </c:ext>
          </c:extLst>
        </c:ser>
        <c:ser>
          <c:idx val="16"/>
          <c:order val="16"/>
          <c:tx>
            <c:strRef>
              <c:f>Sheet1!$R$2</c:f>
              <c:strCache>
                <c:ptCount val="1"/>
                <c:pt idx="0">
                  <c:v>Lietuvos gyventojai (2019 m.), N=1008</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4-53D7-403A-9E7B-0796806A8EDD}"/>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65-53D7-403A-9E7B-0796806A8EDD}"/>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7-E55E-47C9-BDE5-0019C527EFB2}"/>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8-E55E-47C9-BDE5-0019C527EFB2}"/>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9-E55E-47C9-BDE5-0019C527EFB2}"/>
                </c:ext>
              </c:extLst>
            </c:dLbl>
            <c:dLbl>
              <c:idx val="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A-E55E-47C9-BDE5-0019C527EFB2}"/>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6-53D7-403A-9E7B-0796806A8EDD}"/>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7-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15:layout>
                    <c:manualLayout>
                      <c:w val="1.1685168915169797E-2"/>
                      <c:h val="7.1608776681993946E-2"/>
                    </c:manualLayout>
                  </c15:layout>
                </c:ext>
                <c:ext xmlns:c16="http://schemas.microsoft.com/office/drawing/2014/chart" uri="{C3380CC4-5D6E-409C-BE32-E72D297353CC}">
                  <c16:uniqueId val="{00000001-5958-403F-8A2E-E7C54F2C5AA5}"/>
                </c:ext>
              </c:extLst>
            </c:dLbl>
            <c:dLbl>
              <c:idx val="9"/>
              <c:dLblPos val="inBase"/>
              <c:showLegendKey val="0"/>
              <c:showVal val="1"/>
              <c:showCatName val="0"/>
              <c:showSerName val="0"/>
              <c:showPercent val="0"/>
              <c:showBubbleSize val="0"/>
              <c:extLst>
                <c:ext xmlns:c15="http://schemas.microsoft.com/office/drawing/2012/chart" uri="{CE6537A1-D6FC-4f65-9D91-7224C49458BB}">
                  <c15:layout>
                    <c:manualLayout>
                      <c:w val="1.1685168915169797E-2"/>
                      <c:h val="7.1608776681993946E-2"/>
                    </c:manualLayout>
                  </c15:layout>
                </c:ext>
                <c:ext xmlns:c16="http://schemas.microsoft.com/office/drawing/2014/chart" uri="{C3380CC4-5D6E-409C-BE32-E72D297353CC}">
                  <c16:uniqueId val="{00000068-53D7-403A-9E7B-0796806A8EDD}"/>
                </c:ext>
              </c:extLst>
            </c:dLbl>
            <c:dLbl>
              <c:idx val="1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B-E55E-47C9-BDE5-0019C527EFB2}"/>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Sheet1!$R$3:$R$13</c:f>
              <c:numCache>
                <c:formatCode>General</c:formatCode>
                <c:ptCount val="11"/>
                <c:pt idx="0">
                  <c:v>4</c:v>
                </c:pt>
                <c:pt idx="1">
                  <c:v>5</c:v>
                </c:pt>
                <c:pt idx="2">
                  <c:v>19</c:v>
                </c:pt>
                <c:pt idx="3">
                  <c:v>30</c:v>
                </c:pt>
                <c:pt idx="4">
                  <c:v>27</c:v>
                </c:pt>
                <c:pt idx="5">
                  <c:v>9</c:v>
                </c:pt>
                <c:pt idx="6">
                  <c:v>3</c:v>
                </c:pt>
                <c:pt idx="7">
                  <c:v>1</c:v>
                </c:pt>
                <c:pt idx="8">
                  <c:v>1</c:v>
                </c:pt>
                <c:pt idx="9">
                  <c:v>1</c:v>
                </c:pt>
              </c:numCache>
            </c:numRef>
          </c:val>
          <c:extLst>
            <c:ext xmlns:c16="http://schemas.microsoft.com/office/drawing/2014/chart" uri="{C3380CC4-5D6E-409C-BE32-E72D297353CC}">
              <c16:uniqueId val="{00000023-53D7-403A-9E7B-0796806A8EDD}"/>
            </c:ext>
          </c:extLst>
        </c:ser>
        <c:ser>
          <c:idx val="17"/>
          <c:order val="17"/>
          <c:tx>
            <c:strRef>
              <c:f>Sheet1!$S$2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Sheet1!$S$3:$S$13</c:f>
              <c:numCache>
                <c:formatCode>General</c:formatCode>
                <c:ptCount val="11"/>
                <c:pt idx="0">
                  <c:v>46</c:v>
                </c:pt>
                <c:pt idx="1">
                  <c:v>45</c:v>
                </c:pt>
                <c:pt idx="2">
                  <c:v>31</c:v>
                </c:pt>
                <c:pt idx="3">
                  <c:v>20</c:v>
                </c:pt>
                <c:pt idx="4">
                  <c:v>23</c:v>
                </c:pt>
                <c:pt idx="5">
                  <c:v>41</c:v>
                </c:pt>
                <c:pt idx="6">
                  <c:v>47</c:v>
                </c:pt>
                <c:pt idx="7">
                  <c:v>49</c:v>
                </c:pt>
                <c:pt idx="8">
                  <c:v>49</c:v>
                </c:pt>
                <c:pt idx="9">
                  <c:v>49</c:v>
                </c:pt>
                <c:pt idx="10">
                  <c:v>50</c:v>
                </c:pt>
              </c:numCache>
            </c:numRef>
          </c:val>
          <c:extLst>
            <c:ext xmlns:c16="http://schemas.microsoft.com/office/drawing/2014/chart" uri="{C3380CC4-5D6E-409C-BE32-E72D297353CC}">
              <c16:uniqueId val="{00000024-53D7-403A-9E7B-0796806A8EDD}"/>
            </c:ext>
          </c:extLst>
        </c:ser>
        <c:ser>
          <c:idx val="18"/>
          <c:order val="18"/>
          <c:tx>
            <c:strRef>
              <c:f>Sheet1!$T$2</c:f>
              <c:strCache>
                <c:ptCount val="1"/>
                <c:pt idx="0">
                  <c:v>Renovuotinų daugiabučių namų gyventojai (2019 m.), N=423</c:v>
                </c:pt>
              </c:strCache>
            </c:strRef>
          </c:tx>
          <c:spPr>
            <a:solidFill>
              <a:schemeClr val="accent2"/>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C-53D7-403A-9E7B-0796806A8EDD}"/>
                </c:ext>
              </c:extLst>
            </c:dLbl>
            <c:dLbl>
              <c:idx val="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B-53D7-403A-9E7B-0796806A8EDD}"/>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A-53D7-403A-9E7B-0796806A8EDD}"/>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9-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958-403F-8A2E-E7C54F2C5AA5}"/>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E55E-47C9-BDE5-0019C527EFB2}"/>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Sheet1!$T$3:$T$13</c:f>
              <c:numCache>
                <c:formatCode>General</c:formatCode>
                <c:ptCount val="11"/>
                <c:pt idx="0">
                  <c:v>3</c:v>
                </c:pt>
                <c:pt idx="1">
                  <c:v>3</c:v>
                </c:pt>
                <c:pt idx="2">
                  <c:v>18</c:v>
                </c:pt>
                <c:pt idx="3">
                  <c:v>36</c:v>
                </c:pt>
                <c:pt idx="4">
                  <c:v>26</c:v>
                </c:pt>
                <c:pt idx="5">
                  <c:v>11</c:v>
                </c:pt>
                <c:pt idx="6">
                  <c:v>2</c:v>
                </c:pt>
                <c:pt idx="7">
                  <c:v>1</c:v>
                </c:pt>
                <c:pt idx="9">
                  <c:v>0.2</c:v>
                </c:pt>
              </c:numCache>
            </c:numRef>
          </c:val>
          <c:extLst>
            <c:ext xmlns:c16="http://schemas.microsoft.com/office/drawing/2014/chart" uri="{C3380CC4-5D6E-409C-BE32-E72D297353CC}">
              <c16:uniqueId val="{00000025-53D7-403A-9E7B-0796806A8EDD}"/>
            </c:ext>
          </c:extLst>
        </c:ser>
        <c:ser>
          <c:idx val="19"/>
          <c:order val="19"/>
          <c:tx>
            <c:strRef>
              <c:f>Sheet1!$U$2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Sheet1!$U$3:$U$13</c:f>
              <c:numCache>
                <c:formatCode>General</c:formatCode>
                <c:ptCount val="11"/>
                <c:pt idx="0">
                  <c:v>47</c:v>
                </c:pt>
                <c:pt idx="1">
                  <c:v>47</c:v>
                </c:pt>
                <c:pt idx="2">
                  <c:v>32</c:v>
                </c:pt>
                <c:pt idx="3">
                  <c:v>14</c:v>
                </c:pt>
                <c:pt idx="4">
                  <c:v>24</c:v>
                </c:pt>
                <c:pt idx="5">
                  <c:v>39</c:v>
                </c:pt>
                <c:pt idx="6">
                  <c:v>48</c:v>
                </c:pt>
                <c:pt idx="7">
                  <c:v>49</c:v>
                </c:pt>
                <c:pt idx="8">
                  <c:v>50</c:v>
                </c:pt>
                <c:pt idx="9">
                  <c:v>49.8</c:v>
                </c:pt>
                <c:pt idx="10">
                  <c:v>50</c:v>
                </c:pt>
              </c:numCache>
            </c:numRef>
          </c:val>
          <c:extLst>
            <c:ext xmlns:c16="http://schemas.microsoft.com/office/drawing/2014/chart" uri="{C3380CC4-5D6E-409C-BE32-E72D297353CC}">
              <c16:uniqueId val="{00000026-53D7-403A-9E7B-0796806A8EDD}"/>
            </c:ext>
          </c:extLst>
        </c:ser>
        <c:ser>
          <c:idx val="20"/>
          <c:order val="20"/>
          <c:tx>
            <c:strRef>
              <c:f>Sheet1!$V$2</c:f>
              <c:strCache>
                <c:ptCount val="1"/>
                <c:pt idx="0">
                  <c:v>Lietuvos gyventojai (2018 m.), N=1011</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D-53D7-403A-9E7B-0796806A8EDD}"/>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6E-53D7-403A-9E7B-0796806A8EDD}"/>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D-E55E-47C9-BDE5-0019C527EFB2}"/>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E-E55E-47C9-BDE5-0019C527EFB2}"/>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F-E55E-47C9-BDE5-0019C527EFB2}"/>
                </c:ext>
              </c:extLst>
            </c:dLbl>
            <c:dLbl>
              <c:idx val="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10-E55E-47C9-BDE5-0019C527EFB2}"/>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E55E-47C9-BDE5-0019C527EFB2}"/>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E55E-47C9-BDE5-0019C527EFB2}"/>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34C-45CD-8C1A-27AF33100300}"/>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6F-53D7-403A-9E7B-0796806A8EDD}"/>
                </c:ext>
              </c:extLst>
            </c:dLbl>
            <c:dLbl>
              <c:idx val="1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E55E-47C9-BDE5-0019C527EFB2}"/>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Sheet1!$V$3:$V$13</c:f>
              <c:numCache>
                <c:formatCode>General</c:formatCode>
                <c:ptCount val="11"/>
                <c:pt idx="0">
                  <c:v>1</c:v>
                </c:pt>
                <c:pt idx="1">
                  <c:v>5</c:v>
                </c:pt>
                <c:pt idx="2">
                  <c:v>18</c:v>
                </c:pt>
                <c:pt idx="3">
                  <c:v>27</c:v>
                </c:pt>
                <c:pt idx="4">
                  <c:v>25</c:v>
                </c:pt>
                <c:pt idx="5">
                  <c:v>11</c:v>
                </c:pt>
                <c:pt idx="6">
                  <c:v>3</c:v>
                </c:pt>
                <c:pt idx="7">
                  <c:v>1</c:v>
                </c:pt>
                <c:pt idx="8">
                  <c:v>0.3</c:v>
                </c:pt>
                <c:pt idx="9">
                  <c:v>0.4</c:v>
                </c:pt>
                <c:pt idx="10">
                  <c:v>8</c:v>
                </c:pt>
              </c:numCache>
            </c:numRef>
          </c:val>
          <c:extLst>
            <c:ext xmlns:c16="http://schemas.microsoft.com/office/drawing/2014/chart" uri="{C3380CC4-5D6E-409C-BE32-E72D297353CC}">
              <c16:uniqueId val="{00000027-53D7-403A-9E7B-0796806A8EDD}"/>
            </c:ext>
          </c:extLst>
        </c:ser>
        <c:ser>
          <c:idx val="21"/>
          <c:order val="21"/>
          <c:tx>
            <c:strRef>
              <c:f>Sheet1!$W$2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Sheet1!$W$3:$W$13</c:f>
              <c:numCache>
                <c:formatCode>General</c:formatCode>
                <c:ptCount val="11"/>
                <c:pt idx="0">
                  <c:v>49</c:v>
                </c:pt>
                <c:pt idx="1">
                  <c:v>45</c:v>
                </c:pt>
                <c:pt idx="2">
                  <c:v>32</c:v>
                </c:pt>
                <c:pt idx="3">
                  <c:v>23</c:v>
                </c:pt>
                <c:pt idx="4">
                  <c:v>25</c:v>
                </c:pt>
                <c:pt idx="5">
                  <c:v>39</c:v>
                </c:pt>
                <c:pt idx="6">
                  <c:v>47</c:v>
                </c:pt>
                <c:pt idx="7">
                  <c:v>49</c:v>
                </c:pt>
                <c:pt idx="8">
                  <c:v>49.7</c:v>
                </c:pt>
                <c:pt idx="9">
                  <c:v>49.6</c:v>
                </c:pt>
                <c:pt idx="10">
                  <c:v>42</c:v>
                </c:pt>
              </c:numCache>
            </c:numRef>
          </c:val>
          <c:extLst>
            <c:ext xmlns:c16="http://schemas.microsoft.com/office/drawing/2014/chart" uri="{C3380CC4-5D6E-409C-BE32-E72D297353CC}">
              <c16:uniqueId val="{00000028-53D7-403A-9E7B-0796806A8EDD}"/>
            </c:ext>
          </c:extLst>
        </c:ser>
        <c:ser>
          <c:idx val="22"/>
          <c:order val="22"/>
          <c:tx>
            <c:strRef>
              <c:f>Sheet1!$X$2</c:f>
              <c:strCache>
                <c:ptCount val="1"/>
                <c:pt idx="0">
                  <c:v>Renovuotinų daugiabučių namų gyventojai (2018 m.), N=636</c:v>
                </c:pt>
              </c:strCache>
            </c:strRef>
          </c:tx>
          <c:spPr>
            <a:solidFill>
              <a:srgbClr val="1AB1AF"/>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70-53D7-403A-9E7B-0796806A8EDD}"/>
                </c:ext>
              </c:extLst>
            </c:dLbl>
            <c:dLbl>
              <c:idx val="1"/>
              <c:dLblPos val="inBase"/>
              <c:showLegendKey val="0"/>
              <c:showVal val="1"/>
              <c:showCatName val="0"/>
              <c:showSerName val="0"/>
              <c:showPercent val="0"/>
              <c:showBubbleSize val="0"/>
              <c:extLst>
                <c:ext xmlns:c15="http://schemas.microsoft.com/office/drawing/2012/chart" uri="{CE6537A1-D6FC-4f65-9D91-7224C49458BB}">
                  <c15:layout>
                    <c:manualLayout>
                      <c:w val="2.11596301977399E-2"/>
                      <c:h val="7.1608776681993946E-2"/>
                    </c:manualLayout>
                  </c15:layout>
                </c:ext>
                <c:ext xmlns:c16="http://schemas.microsoft.com/office/drawing/2014/chart" uri="{C3380CC4-5D6E-409C-BE32-E72D297353CC}">
                  <c16:uniqueId val="{00000071-53D7-403A-9E7B-0796806A8EDD}"/>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72-53D7-403A-9E7B-0796806A8EDD}"/>
                </c:ext>
              </c:extLst>
            </c:dLbl>
            <c:dLbl>
              <c:idx val="7"/>
              <c:dLblPos val="inBase"/>
              <c:showLegendKey val="0"/>
              <c:showVal val="1"/>
              <c:showCatName val="0"/>
              <c:showSerName val="0"/>
              <c:showPercent val="0"/>
              <c:showBubbleSize val="0"/>
              <c:extLst>
                <c:ext xmlns:c15="http://schemas.microsoft.com/office/drawing/2012/chart" uri="{CE6537A1-D6FC-4f65-9D91-7224C49458BB}">
                  <c15:layout>
                    <c:manualLayout>
                      <c:w val="1.1685168915169797E-2"/>
                      <c:h val="7.1608776681993946E-2"/>
                    </c:manualLayout>
                  </c15:layout>
                </c:ext>
                <c:ext xmlns:c16="http://schemas.microsoft.com/office/drawing/2014/chart" uri="{C3380CC4-5D6E-409C-BE32-E72D297353CC}">
                  <c16:uniqueId val="{00000073-53D7-403A-9E7B-0796806A8EDD}"/>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34C-45CD-8C1A-27AF33100300}"/>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74-53D7-403A-9E7B-0796806A8EDD}"/>
                </c:ext>
              </c:extLst>
            </c:dLbl>
            <c:dLbl>
              <c:idx val="10"/>
              <c:dLblPos val="ctr"/>
              <c:showLegendKey val="0"/>
              <c:showVal val="1"/>
              <c:showCatName val="0"/>
              <c:showSerName val="0"/>
              <c:showPercent val="0"/>
              <c:showBubbleSize val="0"/>
              <c:extLst>
                <c:ext xmlns:c15="http://schemas.microsoft.com/office/drawing/2012/chart" uri="{CE6537A1-D6FC-4f65-9D91-7224C49458BB}">
                  <c15:layout>
                    <c:manualLayout>
                      <c:w val="4.9735220196904843E-2"/>
                      <c:h val="7.1608776681993946E-2"/>
                    </c:manualLayout>
                  </c15:layout>
                </c:ext>
                <c:ext xmlns:c16="http://schemas.microsoft.com/office/drawing/2014/chart" uri="{C3380CC4-5D6E-409C-BE32-E72D297353CC}">
                  <c16:uniqueId val="{00000004-334C-45CD-8C1A-27AF3310030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Sheet1!$X$3:$X$13</c:f>
              <c:numCache>
                <c:formatCode>General</c:formatCode>
                <c:ptCount val="11"/>
                <c:pt idx="0">
                  <c:v>2</c:v>
                </c:pt>
                <c:pt idx="1">
                  <c:v>4</c:v>
                </c:pt>
                <c:pt idx="2">
                  <c:v>20</c:v>
                </c:pt>
                <c:pt idx="3">
                  <c:v>29</c:v>
                </c:pt>
                <c:pt idx="4">
                  <c:v>25</c:v>
                </c:pt>
                <c:pt idx="5">
                  <c:v>12</c:v>
                </c:pt>
                <c:pt idx="6">
                  <c:v>2</c:v>
                </c:pt>
                <c:pt idx="7">
                  <c:v>1</c:v>
                </c:pt>
                <c:pt idx="10">
                  <c:v>7</c:v>
                </c:pt>
              </c:numCache>
            </c:numRef>
          </c:val>
          <c:extLst>
            <c:ext xmlns:c16="http://schemas.microsoft.com/office/drawing/2014/chart" uri="{C3380CC4-5D6E-409C-BE32-E72D297353CC}">
              <c16:uniqueId val="{00000029-53D7-403A-9E7B-0796806A8EDD}"/>
            </c:ext>
          </c:extLst>
        </c:ser>
        <c:ser>
          <c:idx val="23"/>
          <c:order val="23"/>
          <c:tx>
            <c:strRef>
              <c:f>Sheet1!$Y$2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Sheet1!$Y$3:$Y$13</c:f>
              <c:numCache>
                <c:formatCode>General</c:formatCode>
                <c:ptCount val="11"/>
                <c:pt idx="0">
                  <c:v>48</c:v>
                </c:pt>
                <c:pt idx="1">
                  <c:v>46</c:v>
                </c:pt>
                <c:pt idx="2">
                  <c:v>30</c:v>
                </c:pt>
                <c:pt idx="3">
                  <c:v>21</c:v>
                </c:pt>
                <c:pt idx="4">
                  <c:v>25</c:v>
                </c:pt>
                <c:pt idx="5">
                  <c:v>38</c:v>
                </c:pt>
                <c:pt idx="6">
                  <c:v>48</c:v>
                </c:pt>
                <c:pt idx="7">
                  <c:v>49</c:v>
                </c:pt>
                <c:pt idx="8">
                  <c:v>50</c:v>
                </c:pt>
                <c:pt idx="9">
                  <c:v>50</c:v>
                </c:pt>
                <c:pt idx="10">
                  <c:v>43</c:v>
                </c:pt>
              </c:numCache>
            </c:numRef>
          </c:val>
          <c:extLst>
            <c:ext xmlns:c16="http://schemas.microsoft.com/office/drawing/2014/chart" uri="{C3380CC4-5D6E-409C-BE32-E72D297353CC}">
              <c16:uniqueId val="{00000000-5F9D-47DC-B734-67086E79BEDF}"/>
            </c:ext>
          </c:extLst>
        </c:ser>
        <c:ser>
          <c:idx val="24"/>
          <c:order val="24"/>
          <c:tx>
            <c:strRef>
              <c:f>Sheet1!$Z$2</c:f>
              <c:strCache>
                <c:ptCount val="1"/>
                <c:pt idx="0">
                  <c:v>Lietuvos gyventojai (2017 m.), N=1009</c:v>
                </c:pt>
              </c:strCache>
            </c:strRef>
          </c:tx>
          <c:spPr>
            <a:solidFill>
              <a:schemeClr val="accent1"/>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34C-45CD-8C1A-27AF33100300}"/>
                </c:ext>
              </c:extLst>
            </c:dLbl>
            <c:dLbl>
              <c:idx val="1"/>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334C-45CD-8C1A-27AF33100300}"/>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7-334C-45CD-8C1A-27AF33100300}"/>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8-334C-45CD-8C1A-27AF33100300}"/>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9-334C-45CD-8C1A-27AF33100300}"/>
                </c:ext>
              </c:extLst>
            </c:dLbl>
            <c:dLbl>
              <c:idx val="5"/>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A-334C-45CD-8C1A-27AF33100300}"/>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334C-45CD-8C1A-27AF33100300}"/>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334C-45CD-8C1A-27AF33100300}"/>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334C-45CD-8C1A-27AF33100300}"/>
                </c:ext>
              </c:extLst>
            </c:dLbl>
            <c:dLbl>
              <c:idx val="1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E-334C-45CD-8C1A-27AF3310030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Sheet1!$Z$3:$Z$13</c:f>
              <c:numCache>
                <c:formatCode>General</c:formatCode>
                <c:ptCount val="11"/>
                <c:pt idx="0">
                  <c:v>2</c:v>
                </c:pt>
                <c:pt idx="1">
                  <c:v>5</c:v>
                </c:pt>
                <c:pt idx="2">
                  <c:v>19</c:v>
                </c:pt>
                <c:pt idx="3">
                  <c:v>20</c:v>
                </c:pt>
                <c:pt idx="4">
                  <c:v>25</c:v>
                </c:pt>
                <c:pt idx="5">
                  <c:v>11</c:v>
                </c:pt>
                <c:pt idx="6">
                  <c:v>3</c:v>
                </c:pt>
                <c:pt idx="7">
                  <c:v>3</c:v>
                </c:pt>
                <c:pt idx="9">
                  <c:v>1</c:v>
                </c:pt>
                <c:pt idx="10">
                  <c:v>11</c:v>
                </c:pt>
              </c:numCache>
            </c:numRef>
          </c:val>
          <c:extLst>
            <c:ext xmlns:c16="http://schemas.microsoft.com/office/drawing/2014/chart" uri="{C3380CC4-5D6E-409C-BE32-E72D297353CC}">
              <c16:uniqueId val="{00000001-5F9D-47DC-B734-67086E79BEDF}"/>
            </c:ext>
          </c:extLst>
        </c:ser>
        <c:ser>
          <c:idx val="25"/>
          <c:order val="25"/>
          <c:tx>
            <c:strRef>
              <c:f>Sheet1!$AA$2</c:f>
              <c:strCache>
                <c:ptCount val="1"/>
              </c:strCache>
            </c:strRef>
          </c:tx>
          <c:spPr>
            <a:noFill/>
            <a:ln>
              <a:noFill/>
            </a:ln>
            <a:effectLst/>
          </c:spPr>
          <c:invertIfNegative val="0"/>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Sheet1!$AA$3:$AA$13</c:f>
              <c:numCache>
                <c:formatCode>General</c:formatCode>
                <c:ptCount val="11"/>
                <c:pt idx="0">
                  <c:v>48</c:v>
                </c:pt>
                <c:pt idx="1">
                  <c:v>45</c:v>
                </c:pt>
                <c:pt idx="2">
                  <c:v>31</c:v>
                </c:pt>
                <c:pt idx="3">
                  <c:v>30</c:v>
                </c:pt>
                <c:pt idx="4">
                  <c:v>25</c:v>
                </c:pt>
                <c:pt idx="5">
                  <c:v>39</c:v>
                </c:pt>
                <c:pt idx="6">
                  <c:v>47</c:v>
                </c:pt>
                <c:pt idx="7">
                  <c:v>47</c:v>
                </c:pt>
                <c:pt idx="8">
                  <c:v>50</c:v>
                </c:pt>
                <c:pt idx="9">
                  <c:v>49</c:v>
                </c:pt>
                <c:pt idx="10">
                  <c:v>39</c:v>
                </c:pt>
              </c:numCache>
            </c:numRef>
          </c:val>
          <c:extLst>
            <c:ext xmlns:c16="http://schemas.microsoft.com/office/drawing/2014/chart" uri="{C3380CC4-5D6E-409C-BE32-E72D297353CC}">
              <c16:uniqueId val="{00000002-5F9D-47DC-B734-67086E79BEDF}"/>
            </c:ext>
          </c:extLst>
        </c:ser>
        <c:ser>
          <c:idx val="26"/>
          <c:order val="26"/>
          <c:tx>
            <c:strRef>
              <c:f>Sheet1!$AB$2</c:f>
              <c:strCache>
                <c:ptCount val="1"/>
                <c:pt idx="0">
                  <c:v>Renovuotinų daugiabučių namų gyventojai (2017 m.), N=680</c:v>
                </c:pt>
              </c:strCache>
            </c:strRef>
          </c:tx>
          <c:spPr>
            <a:solidFill>
              <a:schemeClr val="accent2"/>
            </a:solidFill>
            <a:ln>
              <a:noFill/>
            </a:ln>
            <a:effectLst/>
          </c:spPr>
          <c:invertIfNegative val="0"/>
          <c:dLbls>
            <c:dLbl>
              <c:idx val="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334C-45CD-8C1A-27AF33100300}"/>
                </c:ext>
              </c:extLst>
            </c:dLbl>
            <c:dLbl>
              <c:idx val="1"/>
              <c:dLblPos val="inBase"/>
              <c:showLegendKey val="0"/>
              <c:showVal val="1"/>
              <c:showCatName val="0"/>
              <c:showSerName val="0"/>
              <c:showPercent val="0"/>
              <c:showBubbleSize val="0"/>
              <c:extLst>
                <c:ext xmlns:c15="http://schemas.microsoft.com/office/drawing/2012/chart" uri="{CE6537A1-D6FC-4f65-9D91-7224C49458BB}">
                  <c15:layout>
                    <c:manualLayout>
                      <c:w val="2.11596301977399E-2"/>
                      <c:h val="7.1608776681993946E-2"/>
                    </c:manualLayout>
                  </c15:layout>
                </c:ext>
                <c:ext xmlns:c16="http://schemas.microsoft.com/office/drawing/2014/chart" uri="{C3380CC4-5D6E-409C-BE32-E72D297353CC}">
                  <c16:uniqueId val="{00000010-334C-45CD-8C1A-27AF33100300}"/>
                </c:ext>
              </c:extLst>
            </c:dLbl>
            <c:dLbl>
              <c:idx val="6"/>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334C-45CD-8C1A-27AF33100300}"/>
                </c:ext>
              </c:extLst>
            </c:dLbl>
            <c:dLbl>
              <c:idx val="7"/>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334C-45CD-8C1A-27AF33100300}"/>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334C-45CD-8C1A-27AF3310030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Sheet1!$A$3:$A$13</c:f>
              <c:strCache>
                <c:ptCount val="11"/>
                <c:pt idx="0">
                  <c:v>Iki 20€</c:v>
                </c:pt>
                <c:pt idx="1">
                  <c:v>21-30€</c:v>
                </c:pt>
                <c:pt idx="2">
                  <c:v>31-50€</c:v>
                </c:pt>
                <c:pt idx="3">
                  <c:v>51-70€</c:v>
                </c:pt>
                <c:pt idx="4">
                  <c:v>71-100€</c:v>
                </c:pt>
                <c:pt idx="5">
                  <c:v>101-150€</c:v>
                </c:pt>
                <c:pt idx="6">
                  <c:v>151-200€</c:v>
                </c:pt>
                <c:pt idx="7">
                  <c:v>201-250€</c:v>
                </c:pt>
                <c:pt idx="8">
                  <c:v>251-300€</c:v>
                </c:pt>
                <c:pt idx="9">
                  <c:v>Daugiau nei 300€</c:v>
                </c:pt>
                <c:pt idx="10">
                  <c:v>N/N</c:v>
                </c:pt>
              </c:strCache>
            </c:strRef>
          </c:cat>
          <c:val>
            <c:numRef>
              <c:f>Sheet1!$AB$3:$AB$13</c:f>
              <c:numCache>
                <c:formatCode>General</c:formatCode>
                <c:ptCount val="11"/>
                <c:pt idx="0">
                  <c:v>0.2</c:v>
                </c:pt>
                <c:pt idx="1">
                  <c:v>2</c:v>
                </c:pt>
                <c:pt idx="2">
                  <c:v>11</c:v>
                </c:pt>
                <c:pt idx="3">
                  <c:v>18</c:v>
                </c:pt>
                <c:pt idx="4">
                  <c:v>31</c:v>
                </c:pt>
                <c:pt idx="5">
                  <c:v>14</c:v>
                </c:pt>
                <c:pt idx="6">
                  <c:v>7</c:v>
                </c:pt>
                <c:pt idx="7">
                  <c:v>6</c:v>
                </c:pt>
                <c:pt idx="9">
                  <c:v>0.4</c:v>
                </c:pt>
                <c:pt idx="10">
                  <c:v>10</c:v>
                </c:pt>
              </c:numCache>
            </c:numRef>
          </c:val>
          <c:extLst>
            <c:ext xmlns:c16="http://schemas.microsoft.com/office/drawing/2014/chart" uri="{C3380CC4-5D6E-409C-BE32-E72D297353CC}">
              <c16:uniqueId val="{00000003-5F9D-47DC-B734-67086E79BEDF}"/>
            </c:ext>
          </c:extLst>
        </c:ser>
        <c:dLbls>
          <c:showLegendKey val="0"/>
          <c:showVal val="0"/>
          <c:showCatName val="0"/>
          <c:showSerName val="0"/>
          <c:showPercent val="0"/>
          <c:showBubbleSize val="0"/>
        </c:dLbls>
        <c:gapWidth val="35"/>
        <c:overlap val="100"/>
        <c:axId val="440831471"/>
        <c:axId val="440833551"/>
      </c:barChart>
      <c:catAx>
        <c:axId val="440831471"/>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440833551"/>
        <c:crosses val="autoZero"/>
        <c:auto val="1"/>
        <c:lblAlgn val="ctr"/>
        <c:lblOffset val="100"/>
        <c:noMultiLvlLbl val="0"/>
      </c:catAx>
      <c:valAx>
        <c:axId val="440833551"/>
        <c:scaling>
          <c:orientation val="minMax"/>
          <c:max val="685"/>
          <c:min val="0"/>
        </c:scaling>
        <c:delete val="1"/>
        <c:axPos val="t"/>
        <c:numFmt formatCode="General" sourceLinked="1"/>
        <c:majorTickMark val="out"/>
        <c:minorTickMark val="none"/>
        <c:tickLblPos val="nextTo"/>
        <c:crossAx val="440831471"/>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170179899387576"/>
          <c:y val="5.2207664913255132E-2"/>
          <c:w val="0.78357597878390206"/>
          <c:h val="0.90825453872207895"/>
        </c:manualLayout>
      </c:layout>
      <c:barChart>
        <c:barDir val="bar"/>
        <c:grouping val="stacked"/>
        <c:varyColors val="0"/>
        <c:ser>
          <c:idx val="0"/>
          <c:order val="0"/>
          <c:tx>
            <c:strRef>
              <c:f>Sheet1!$B$1</c:f>
              <c:strCache>
                <c:ptCount val="1"/>
                <c:pt idx="0">
                  <c:v>Taip</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2023 m.</c:v>
                </c:pt>
                <c:pt idx="1">
                  <c:v>2022 m.</c:v>
                </c:pt>
                <c:pt idx="2">
                  <c:v>2021 m.</c:v>
                </c:pt>
                <c:pt idx="3">
                  <c:v>2020 m.</c:v>
                </c:pt>
                <c:pt idx="4">
                  <c:v>2019 m.</c:v>
                </c:pt>
                <c:pt idx="5">
                  <c:v>2018 m.</c:v>
                </c:pt>
                <c:pt idx="6">
                  <c:v>2017 m.</c:v>
                </c:pt>
                <c:pt idx="7">
                  <c:v>2016 m.</c:v>
                </c:pt>
                <c:pt idx="8">
                  <c:v>2023 m.</c:v>
                </c:pt>
                <c:pt idx="9">
                  <c:v>2022 m.</c:v>
                </c:pt>
                <c:pt idx="10">
                  <c:v>2021 m.</c:v>
                </c:pt>
                <c:pt idx="11">
                  <c:v>2020 m.</c:v>
                </c:pt>
                <c:pt idx="12">
                  <c:v>2019 m.</c:v>
                </c:pt>
                <c:pt idx="13">
                  <c:v>2018 m.</c:v>
                </c:pt>
                <c:pt idx="14">
                  <c:v>2017 m.</c:v>
                </c:pt>
                <c:pt idx="15">
                  <c:v>2016 m.</c:v>
                </c:pt>
              </c:strCache>
            </c:strRef>
          </c:cat>
          <c:val>
            <c:numRef>
              <c:f>Sheet1!$B$2:$B$17</c:f>
              <c:numCache>
                <c:formatCode>General</c:formatCode>
                <c:ptCount val="16"/>
                <c:pt idx="0">
                  <c:v>90</c:v>
                </c:pt>
                <c:pt idx="1">
                  <c:v>92</c:v>
                </c:pt>
                <c:pt idx="2">
                  <c:v>91</c:v>
                </c:pt>
                <c:pt idx="3">
                  <c:v>94</c:v>
                </c:pt>
                <c:pt idx="4">
                  <c:v>92</c:v>
                </c:pt>
                <c:pt idx="5">
                  <c:v>93</c:v>
                </c:pt>
                <c:pt idx="6">
                  <c:v>90</c:v>
                </c:pt>
                <c:pt idx="7">
                  <c:v>90</c:v>
                </c:pt>
                <c:pt idx="8">
                  <c:v>96</c:v>
                </c:pt>
                <c:pt idx="9">
                  <c:v>93</c:v>
                </c:pt>
                <c:pt idx="10">
                  <c:v>95</c:v>
                </c:pt>
                <c:pt idx="11">
                  <c:v>95</c:v>
                </c:pt>
                <c:pt idx="12">
                  <c:v>93</c:v>
                </c:pt>
                <c:pt idx="13">
                  <c:v>93</c:v>
                </c:pt>
                <c:pt idx="14">
                  <c:v>95</c:v>
                </c:pt>
                <c:pt idx="15">
                  <c:v>91</c:v>
                </c:pt>
              </c:numCache>
            </c:numRef>
          </c:val>
          <c:extLst>
            <c:ext xmlns:c16="http://schemas.microsoft.com/office/drawing/2014/chart" uri="{C3380CC4-5D6E-409C-BE32-E72D297353CC}">
              <c16:uniqueId val="{00000000-1326-4485-8BA8-20CAA204074F}"/>
            </c:ext>
          </c:extLst>
        </c:ser>
        <c:ser>
          <c:idx val="1"/>
          <c:order val="1"/>
          <c:tx>
            <c:strRef>
              <c:f>Sheet1!$C$1</c:f>
              <c:strCache>
                <c:ptCount val="1"/>
                <c:pt idx="0">
                  <c:v>Ne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2023 m.</c:v>
                </c:pt>
                <c:pt idx="1">
                  <c:v>2022 m.</c:v>
                </c:pt>
                <c:pt idx="2">
                  <c:v>2021 m.</c:v>
                </c:pt>
                <c:pt idx="3">
                  <c:v>2020 m.</c:v>
                </c:pt>
                <c:pt idx="4">
                  <c:v>2019 m.</c:v>
                </c:pt>
                <c:pt idx="5">
                  <c:v>2018 m.</c:v>
                </c:pt>
                <c:pt idx="6">
                  <c:v>2017 m.</c:v>
                </c:pt>
                <c:pt idx="7">
                  <c:v>2016 m.</c:v>
                </c:pt>
                <c:pt idx="8">
                  <c:v>2023 m.</c:v>
                </c:pt>
                <c:pt idx="9">
                  <c:v>2022 m.</c:v>
                </c:pt>
                <c:pt idx="10">
                  <c:v>2021 m.</c:v>
                </c:pt>
                <c:pt idx="11">
                  <c:v>2020 m.</c:v>
                </c:pt>
                <c:pt idx="12">
                  <c:v>2019 m.</c:v>
                </c:pt>
                <c:pt idx="13">
                  <c:v>2018 m.</c:v>
                </c:pt>
                <c:pt idx="14">
                  <c:v>2017 m.</c:v>
                </c:pt>
                <c:pt idx="15">
                  <c:v>2016 m.</c:v>
                </c:pt>
              </c:strCache>
            </c:strRef>
          </c:cat>
          <c:val>
            <c:numRef>
              <c:f>Sheet1!$C$2:$C$17</c:f>
              <c:numCache>
                <c:formatCode>General</c:formatCode>
                <c:ptCount val="16"/>
                <c:pt idx="0">
                  <c:v>10</c:v>
                </c:pt>
                <c:pt idx="1">
                  <c:v>8</c:v>
                </c:pt>
                <c:pt idx="2">
                  <c:v>9</c:v>
                </c:pt>
                <c:pt idx="3">
                  <c:v>6</c:v>
                </c:pt>
                <c:pt idx="4">
                  <c:v>8</c:v>
                </c:pt>
                <c:pt idx="5">
                  <c:v>7</c:v>
                </c:pt>
                <c:pt idx="6">
                  <c:v>10</c:v>
                </c:pt>
                <c:pt idx="7">
                  <c:v>10</c:v>
                </c:pt>
                <c:pt idx="8">
                  <c:v>4</c:v>
                </c:pt>
                <c:pt idx="9">
                  <c:v>7</c:v>
                </c:pt>
                <c:pt idx="10">
                  <c:v>5</c:v>
                </c:pt>
                <c:pt idx="11">
                  <c:v>5</c:v>
                </c:pt>
                <c:pt idx="12">
                  <c:v>7</c:v>
                </c:pt>
                <c:pt idx="13">
                  <c:v>7</c:v>
                </c:pt>
                <c:pt idx="14">
                  <c:v>5</c:v>
                </c:pt>
                <c:pt idx="15">
                  <c:v>9</c:v>
                </c:pt>
              </c:numCache>
            </c:numRef>
          </c:val>
          <c:extLst>
            <c:ext xmlns:c16="http://schemas.microsoft.com/office/drawing/2014/chart" uri="{C3380CC4-5D6E-409C-BE32-E72D297353CC}">
              <c16:uniqueId val="{00000005-1326-4485-8BA8-20CAA204074F}"/>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min val="0"/>
        </c:scaling>
        <c:delete val="1"/>
        <c:axPos val="t"/>
        <c:numFmt formatCode="General" sourceLinked="1"/>
        <c:majorTickMark val="out"/>
        <c:minorTickMark val="none"/>
        <c:tickLblPos val="nextTo"/>
        <c:crossAx val="198374784"/>
        <c:crosses val="autoZero"/>
        <c:crossBetween val="between"/>
        <c:majorUnit val="1"/>
      </c:valAx>
      <c:spPr>
        <a:noFill/>
        <a:ln>
          <a:noFill/>
        </a:ln>
        <a:effectLst/>
      </c:spPr>
    </c:plotArea>
    <c:legend>
      <c:legendPos val="b"/>
      <c:layout>
        <c:manualLayout>
          <c:xMode val="edge"/>
          <c:yMode val="edge"/>
          <c:x val="0.1891993383639545"/>
          <c:y val="6.476731902288143E-3"/>
          <c:w val="0.66326785323709536"/>
          <c:h val="6.4609782094610893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42712434383202"/>
          <c:y val="0.12516139891331218"/>
          <c:w val="0.79225653433945753"/>
          <c:h val="0.87483860108668776"/>
        </c:manualLayout>
      </c:layout>
      <c:barChart>
        <c:barDir val="bar"/>
        <c:grouping val="stacked"/>
        <c:varyColors val="0"/>
        <c:ser>
          <c:idx val="0"/>
          <c:order val="0"/>
          <c:tx>
            <c:strRef>
              <c:f>Sheet1!$B$1</c:f>
              <c:strCache>
                <c:ptCount val="1"/>
                <c:pt idx="0">
                  <c:v>Labai palankiai</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2023 m.</c:v>
                </c:pt>
                <c:pt idx="1">
                  <c:v>2022 m.</c:v>
                </c:pt>
                <c:pt idx="2">
                  <c:v>2021 m.</c:v>
                </c:pt>
                <c:pt idx="3">
                  <c:v>2020 m.</c:v>
                </c:pt>
                <c:pt idx="4">
                  <c:v>2019 m.</c:v>
                </c:pt>
                <c:pt idx="5">
                  <c:v>2018 m.</c:v>
                </c:pt>
                <c:pt idx="6">
                  <c:v>2017 m.</c:v>
                </c:pt>
                <c:pt idx="7">
                  <c:v>2016 m.</c:v>
                </c:pt>
                <c:pt idx="8">
                  <c:v>2023 m.</c:v>
                </c:pt>
                <c:pt idx="9">
                  <c:v>2022 m.</c:v>
                </c:pt>
                <c:pt idx="10">
                  <c:v>2021 m.</c:v>
                </c:pt>
                <c:pt idx="11">
                  <c:v>2020 m.</c:v>
                </c:pt>
                <c:pt idx="12">
                  <c:v>2019 m.</c:v>
                </c:pt>
                <c:pt idx="13">
                  <c:v>2018 m.</c:v>
                </c:pt>
                <c:pt idx="14">
                  <c:v>2017 m.</c:v>
                </c:pt>
                <c:pt idx="15">
                  <c:v>2016 m.</c:v>
                </c:pt>
              </c:strCache>
            </c:strRef>
          </c:cat>
          <c:val>
            <c:numRef>
              <c:f>Sheet1!$B$2:$B$17</c:f>
              <c:numCache>
                <c:formatCode>General</c:formatCode>
                <c:ptCount val="16"/>
                <c:pt idx="0">
                  <c:v>34</c:v>
                </c:pt>
                <c:pt idx="1">
                  <c:v>30</c:v>
                </c:pt>
                <c:pt idx="2">
                  <c:v>30</c:v>
                </c:pt>
                <c:pt idx="3">
                  <c:v>27</c:v>
                </c:pt>
                <c:pt idx="4">
                  <c:v>22</c:v>
                </c:pt>
                <c:pt idx="5">
                  <c:v>15</c:v>
                </c:pt>
                <c:pt idx="6">
                  <c:v>9</c:v>
                </c:pt>
                <c:pt idx="7">
                  <c:v>9</c:v>
                </c:pt>
                <c:pt idx="8">
                  <c:v>28</c:v>
                </c:pt>
                <c:pt idx="9">
                  <c:v>25</c:v>
                </c:pt>
                <c:pt idx="10">
                  <c:v>28</c:v>
                </c:pt>
                <c:pt idx="11">
                  <c:v>26</c:v>
                </c:pt>
                <c:pt idx="12">
                  <c:v>19</c:v>
                </c:pt>
                <c:pt idx="13">
                  <c:v>12</c:v>
                </c:pt>
                <c:pt idx="14">
                  <c:v>7</c:v>
                </c:pt>
                <c:pt idx="15">
                  <c:v>8</c:v>
                </c:pt>
              </c:numCache>
            </c:numRef>
          </c:val>
          <c:extLst>
            <c:ext xmlns:c16="http://schemas.microsoft.com/office/drawing/2014/chart" uri="{C3380CC4-5D6E-409C-BE32-E72D297353CC}">
              <c16:uniqueId val="{00000000-1326-4485-8BA8-20CAA204074F}"/>
            </c:ext>
          </c:extLst>
        </c:ser>
        <c:ser>
          <c:idx val="1"/>
          <c:order val="1"/>
          <c:tx>
            <c:strRef>
              <c:f>Sheet1!$C$1</c:f>
              <c:strCache>
                <c:ptCount val="1"/>
                <c:pt idx="0">
                  <c:v>Greičiau palankiai</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2023 m.</c:v>
                </c:pt>
                <c:pt idx="1">
                  <c:v>2022 m.</c:v>
                </c:pt>
                <c:pt idx="2">
                  <c:v>2021 m.</c:v>
                </c:pt>
                <c:pt idx="3">
                  <c:v>2020 m.</c:v>
                </c:pt>
                <c:pt idx="4">
                  <c:v>2019 m.</c:v>
                </c:pt>
                <c:pt idx="5">
                  <c:v>2018 m.</c:v>
                </c:pt>
                <c:pt idx="6">
                  <c:v>2017 m.</c:v>
                </c:pt>
                <c:pt idx="7">
                  <c:v>2016 m.</c:v>
                </c:pt>
                <c:pt idx="8">
                  <c:v>2023 m.</c:v>
                </c:pt>
                <c:pt idx="9">
                  <c:v>2022 m.</c:v>
                </c:pt>
                <c:pt idx="10">
                  <c:v>2021 m.</c:v>
                </c:pt>
                <c:pt idx="11">
                  <c:v>2020 m.</c:v>
                </c:pt>
                <c:pt idx="12">
                  <c:v>2019 m.</c:v>
                </c:pt>
                <c:pt idx="13">
                  <c:v>2018 m.</c:v>
                </c:pt>
                <c:pt idx="14">
                  <c:v>2017 m.</c:v>
                </c:pt>
                <c:pt idx="15">
                  <c:v>2016 m.</c:v>
                </c:pt>
              </c:strCache>
            </c:strRef>
          </c:cat>
          <c:val>
            <c:numRef>
              <c:f>Sheet1!$C$2:$C$17</c:f>
              <c:numCache>
                <c:formatCode>General</c:formatCode>
                <c:ptCount val="16"/>
                <c:pt idx="0">
                  <c:v>35</c:v>
                </c:pt>
                <c:pt idx="1">
                  <c:v>42</c:v>
                </c:pt>
                <c:pt idx="2">
                  <c:v>44</c:v>
                </c:pt>
                <c:pt idx="3">
                  <c:v>42</c:v>
                </c:pt>
                <c:pt idx="4">
                  <c:v>46</c:v>
                </c:pt>
                <c:pt idx="5">
                  <c:v>44</c:v>
                </c:pt>
                <c:pt idx="6">
                  <c:v>46</c:v>
                </c:pt>
                <c:pt idx="7">
                  <c:v>45</c:v>
                </c:pt>
                <c:pt idx="8">
                  <c:v>37</c:v>
                </c:pt>
                <c:pt idx="9">
                  <c:v>40</c:v>
                </c:pt>
                <c:pt idx="10">
                  <c:v>42</c:v>
                </c:pt>
                <c:pt idx="11">
                  <c:v>43</c:v>
                </c:pt>
                <c:pt idx="12">
                  <c:v>47</c:v>
                </c:pt>
                <c:pt idx="13">
                  <c:v>44</c:v>
                </c:pt>
                <c:pt idx="14">
                  <c:v>57</c:v>
                </c:pt>
                <c:pt idx="15">
                  <c:v>46</c:v>
                </c:pt>
              </c:numCache>
            </c:numRef>
          </c:val>
          <c:extLst>
            <c:ext xmlns:c16="http://schemas.microsoft.com/office/drawing/2014/chart" uri="{C3380CC4-5D6E-409C-BE32-E72D297353CC}">
              <c16:uniqueId val="{00000005-1326-4485-8BA8-20CAA204074F}"/>
            </c:ext>
          </c:extLst>
        </c:ser>
        <c:ser>
          <c:idx val="2"/>
          <c:order val="2"/>
          <c:tx>
            <c:strRef>
              <c:f>Sheet1!$D$1</c:f>
              <c:strCache>
                <c:ptCount val="1"/>
                <c:pt idx="0">
                  <c:v>Nei palankiai, nei nepalankiai</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2023 m.</c:v>
                </c:pt>
                <c:pt idx="1">
                  <c:v>2022 m.</c:v>
                </c:pt>
                <c:pt idx="2">
                  <c:v>2021 m.</c:v>
                </c:pt>
                <c:pt idx="3">
                  <c:v>2020 m.</c:v>
                </c:pt>
                <c:pt idx="4">
                  <c:v>2019 m.</c:v>
                </c:pt>
                <c:pt idx="5">
                  <c:v>2018 m.</c:v>
                </c:pt>
                <c:pt idx="6">
                  <c:v>2017 m.</c:v>
                </c:pt>
                <c:pt idx="7">
                  <c:v>2016 m.</c:v>
                </c:pt>
                <c:pt idx="8">
                  <c:v>2023 m.</c:v>
                </c:pt>
                <c:pt idx="9">
                  <c:v>2022 m.</c:v>
                </c:pt>
                <c:pt idx="10">
                  <c:v>2021 m.</c:v>
                </c:pt>
                <c:pt idx="11">
                  <c:v>2020 m.</c:v>
                </c:pt>
                <c:pt idx="12">
                  <c:v>2019 m.</c:v>
                </c:pt>
                <c:pt idx="13">
                  <c:v>2018 m.</c:v>
                </c:pt>
                <c:pt idx="14">
                  <c:v>2017 m.</c:v>
                </c:pt>
                <c:pt idx="15">
                  <c:v>2016 m.</c:v>
                </c:pt>
              </c:strCache>
            </c:strRef>
          </c:cat>
          <c:val>
            <c:numRef>
              <c:f>Sheet1!$D$2:$D$17</c:f>
              <c:numCache>
                <c:formatCode>General</c:formatCode>
                <c:ptCount val="16"/>
                <c:pt idx="0">
                  <c:v>19</c:v>
                </c:pt>
                <c:pt idx="1">
                  <c:v>19</c:v>
                </c:pt>
                <c:pt idx="2">
                  <c:v>17</c:v>
                </c:pt>
                <c:pt idx="3">
                  <c:v>21</c:v>
                </c:pt>
                <c:pt idx="4">
                  <c:v>24</c:v>
                </c:pt>
                <c:pt idx="5">
                  <c:v>33</c:v>
                </c:pt>
                <c:pt idx="6">
                  <c:v>33</c:v>
                </c:pt>
                <c:pt idx="7">
                  <c:v>31</c:v>
                </c:pt>
                <c:pt idx="8">
                  <c:v>21</c:v>
                </c:pt>
                <c:pt idx="9">
                  <c:v>23</c:v>
                </c:pt>
                <c:pt idx="10">
                  <c:v>18</c:v>
                </c:pt>
                <c:pt idx="11">
                  <c:v>18</c:v>
                </c:pt>
                <c:pt idx="12">
                  <c:v>23</c:v>
                </c:pt>
                <c:pt idx="13">
                  <c:v>34</c:v>
                </c:pt>
                <c:pt idx="14">
                  <c:v>21</c:v>
                </c:pt>
                <c:pt idx="15">
                  <c:v>31</c:v>
                </c:pt>
              </c:numCache>
            </c:numRef>
          </c:val>
          <c:extLst>
            <c:ext xmlns:c16="http://schemas.microsoft.com/office/drawing/2014/chart" uri="{C3380CC4-5D6E-409C-BE32-E72D297353CC}">
              <c16:uniqueId val="{00000001-8DA7-406C-97EC-D0E22EF9D10B}"/>
            </c:ext>
          </c:extLst>
        </c:ser>
        <c:ser>
          <c:idx val="3"/>
          <c:order val="3"/>
          <c:tx>
            <c:strRef>
              <c:f>Sheet1!$E$1</c:f>
              <c:strCache>
                <c:ptCount val="1"/>
                <c:pt idx="0">
                  <c:v>Greičiau nepalankiai</c:v>
                </c:pt>
              </c:strCache>
            </c:strRef>
          </c:tx>
          <c:spPr>
            <a:solidFill>
              <a:schemeClr val="accent2">
                <a:lumMod val="60000"/>
                <a:lumOff val="4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2023 m.</c:v>
                </c:pt>
                <c:pt idx="1">
                  <c:v>2022 m.</c:v>
                </c:pt>
                <c:pt idx="2">
                  <c:v>2021 m.</c:v>
                </c:pt>
                <c:pt idx="3">
                  <c:v>2020 m.</c:v>
                </c:pt>
                <c:pt idx="4">
                  <c:v>2019 m.</c:v>
                </c:pt>
                <c:pt idx="5">
                  <c:v>2018 m.</c:v>
                </c:pt>
                <c:pt idx="6">
                  <c:v>2017 m.</c:v>
                </c:pt>
                <c:pt idx="7">
                  <c:v>2016 m.</c:v>
                </c:pt>
                <c:pt idx="8">
                  <c:v>2023 m.</c:v>
                </c:pt>
                <c:pt idx="9">
                  <c:v>2022 m.</c:v>
                </c:pt>
                <c:pt idx="10">
                  <c:v>2021 m.</c:v>
                </c:pt>
                <c:pt idx="11">
                  <c:v>2020 m.</c:v>
                </c:pt>
                <c:pt idx="12">
                  <c:v>2019 m.</c:v>
                </c:pt>
                <c:pt idx="13">
                  <c:v>2018 m.</c:v>
                </c:pt>
                <c:pt idx="14">
                  <c:v>2017 m.</c:v>
                </c:pt>
                <c:pt idx="15">
                  <c:v>2016 m.</c:v>
                </c:pt>
              </c:strCache>
            </c:strRef>
          </c:cat>
          <c:val>
            <c:numRef>
              <c:f>Sheet1!$E$2:$E$17</c:f>
              <c:numCache>
                <c:formatCode>General</c:formatCode>
                <c:ptCount val="16"/>
                <c:pt idx="0">
                  <c:v>6</c:v>
                </c:pt>
                <c:pt idx="1">
                  <c:v>5</c:v>
                </c:pt>
                <c:pt idx="2">
                  <c:v>4</c:v>
                </c:pt>
                <c:pt idx="3">
                  <c:v>6</c:v>
                </c:pt>
                <c:pt idx="4">
                  <c:v>6</c:v>
                </c:pt>
                <c:pt idx="5">
                  <c:v>6</c:v>
                </c:pt>
                <c:pt idx="6">
                  <c:v>7</c:v>
                </c:pt>
                <c:pt idx="7">
                  <c:v>8</c:v>
                </c:pt>
                <c:pt idx="8">
                  <c:v>6</c:v>
                </c:pt>
                <c:pt idx="9">
                  <c:v>6</c:v>
                </c:pt>
                <c:pt idx="10">
                  <c:v>5</c:v>
                </c:pt>
                <c:pt idx="11">
                  <c:v>8</c:v>
                </c:pt>
                <c:pt idx="12">
                  <c:v>9</c:v>
                </c:pt>
                <c:pt idx="13">
                  <c:v>7</c:v>
                </c:pt>
                <c:pt idx="14">
                  <c:v>10</c:v>
                </c:pt>
                <c:pt idx="15">
                  <c:v>9</c:v>
                </c:pt>
              </c:numCache>
            </c:numRef>
          </c:val>
          <c:extLst>
            <c:ext xmlns:c16="http://schemas.microsoft.com/office/drawing/2014/chart" uri="{C3380CC4-5D6E-409C-BE32-E72D297353CC}">
              <c16:uniqueId val="{00000002-8DA7-406C-97EC-D0E22EF9D10B}"/>
            </c:ext>
          </c:extLst>
        </c:ser>
        <c:ser>
          <c:idx val="4"/>
          <c:order val="4"/>
          <c:tx>
            <c:strRef>
              <c:f>Sheet1!$F$1</c:f>
              <c:strCache>
                <c:ptCount val="1"/>
                <c:pt idx="0">
                  <c:v>Visiškai nepalankiai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2023 m.</c:v>
                </c:pt>
                <c:pt idx="1">
                  <c:v>2022 m.</c:v>
                </c:pt>
                <c:pt idx="2">
                  <c:v>2021 m.</c:v>
                </c:pt>
                <c:pt idx="3">
                  <c:v>2020 m.</c:v>
                </c:pt>
                <c:pt idx="4">
                  <c:v>2019 m.</c:v>
                </c:pt>
                <c:pt idx="5">
                  <c:v>2018 m.</c:v>
                </c:pt>
                <c:pt idx="6">
                  <c:v>2017 m.</c:v>
                </c:pt>
                <c:pt idx="7">
                  <c:v>2016 m.</c:v>
                </c:pt>
                <c:pt idx="8">
                  <c:v>2023 m.</c:v>
                </c:pt>
                <c:pt idx="9">
                  <c:v>2022 m.</c:v>
                </c:pt>
                <c:pt idx="10">
                  <c:v>2021 m.</c:v>
                </c:pt>
                <c:pt idx="11">
                  <c:v>2020 m.</c:v>
                </c:pt>
                <c:pt idx="12">
                  <c:v>2019 m.</c:v>
                </c:pt>
                <c:pt idx="13">
                  <c:v>2018 m.</c:v>
                </c:pt>
                <c:pt idx="14">
                  <c:v>2017 m.</c:v>
                </c:pt>
                <c:pt idx="15">
                  <c:v>2016 m.</c:v>
                </c:pt>
              </c:strCache>
            </c:strRef>
          </c:cat>
          <c:val>
            <c:numRef>
              <c:f>Sheet1!$F$2:$F$17</c:f>
              <c:numCache>
                <c:formatCode>General</c:formatCode>
                <c:ptCount val="16"/>
                <c:pt idx="0">
                  <c:v>6</c:v>
                </c:pt>
                <c:pt idx="1">
                  <c:v>4</c:v>
                </c:pt>
                <c:pt idx="2">
                  <c:v>5</c:v>
                </c:pt>
                <c:pt idx="3">
                  <c:v>4</c:v>
                </c:pt>
                <c:pt idx="4">
                  <c:v>2</c:v>
                </c:pt>
                <c:pt idx="5">
                  <c:v>2</c:v>
                </c:pt>
                <c:pt idx="6">
                  <c:v>5</c:v>
                </c:pt>
                <c:pt idx="7">
                  <c:v>7</c:v>
                </c:pt>
                <c:pt idx="8">
                  <c:v>8</c:v>
                </c:pt>
                <c:pt idx="9">
                  <c:v>6</c:v>
                </c:pt>
                <c:pt idx="10">
                  <c:v>7</c:v>
                </c:pt>
                <c:pt idx="11">
                  <c:v>5</c:v>
                </c:pt>
                <c:pt idx="12">
                  <c:v>2</c:v>
                </c:pt>
                <c:pt idx="13">
                  <c:v>3</c:v>
                </c:pt>
                <c:pt idx="14">
                  <c:v>5</c:v>
                </c:pt>
                <c:pt idx="15">
                  <c:v>6</c:v>
                </c:pt>
              </c:numCache>
            </c:numRef>
          </c:val>
          <c:extLst>
            <c:ext xmlns:c16="http://schemas.microsoft.com/office/drawing/2014/chart" uri="{C3380CC4-5D6E-409C-BE32-E72D297353CC}">
              <c16:uniqueId val="{00000003-8DA7-406C-97EC-D0E22EF9D10B}"/>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scaling>
        <c:delete val="1"/>
        <c:axPos val="t"/>
        <c:numFmt formatCode="General" sourceLinked="1"/>
        <c:majorTickMark val="none"/>
        <c:minorTickMark val="none"/>
        <c:tickLblPos val="nextTo"/>
        <c:crossAx val="198374784"/>
        <c:crosses val="autoZero"/>
        <c:crossBetween val="between"/>
      </c:valAx>
      <c:spPr>
        <a:noFill/>
        <a:ln>
          <a:noFill/>
        </a:ln>
        <a:effectLst/>
      </c:spPr>
    </c:plotArea>
    <c:legend>
      <c:legendPos val="b"/>
      <c:layout>
        <c:manualLayout>
          <c:xMode val="edge"/>
          <c:yMode val="edge"/>
          <c:x val="9.7185449475065619E-2"/>
          <c:y val="1.6017831756576947E-2"/>
          <c:w val="0.89934232830271221"/>
          <c:h val="8.3490181640681574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3624067243766242"/>
          <c:y val="0"/>
          <c:w val="0.64457089537445611"/>
          <c:h val="1"/>
        </c:manualLayout>
      </c:layout>
      <c:barChart>
        <c:barDir val="bar"/>
        <c:grouping val="stacked"/>
        <c:varyColors val="0"/>
        <c:ser>
          <c:idx val="0"/>
          <c:order val="0"/>
          <c:tx>
            <c:strRef>
              <c:f>Sheet1!$B$1</c:f>
              <c:strCache>
                <c:ptCount val="1"/>
                <c:pt idx="0">
                  <c:v>visi 2023</c:v>
                </c:pt>
              </c:strCache>
            </c:strRef>
          </c:tx>
          <c:spPr>
            <a:solidFill>
              <a:srgbClr val="00565B"/>
            </a:solidFill>
            <a:ln>
              <a:noFill/>
            </a:ln>
            <a:effectLst/>
          </c:spPr>
          <c:invertIfNegative val="0"/>
          <c:dLbls>
            <c:dLbl>
              <c:idx val="9"/>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6C1-4F7A-8F2E-857D17626A13}"/>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Televizijos</c:v>
                </c:pt>
                <c:pt idx="1">
                  <c:v>Interneto naujienų portalų</c:v>
                </c:pt>
                <c:pt idx="2">
                  <c:v>Iš draugų, pažįstamų, artimųjų</c:v>
                </c:pt>
                <c:pt idx="3">
                  <c:v>Administratoriaus, namo bendrijos pirmininko</c:v>
                </c:pt>
                <c:pt idx="4">
                  <c:v>Socialinių tinklų</c:v>
                </c:pt>
                <c:pt idx="5">
                  <c:v>Radijo</c:v>
                </c:pt>
                <c:pt idx="6">
                  <c:v>Aplinkos projektų valdymo agentūros</c:v>
                </c:pt>
                <c:pt idx="7">
                  <c:v>Specializuotų interneto puslapių</c:v>
                </c:pt>
                <c:pt idx="8">
                  <c:v>Laikraščių, žurnalų</c:v>
                </c:pt>
                <c:pt idx="9">
                  <c:v>Kita</c:v>
                </c:pt>
                <c:pt idx="10">
                  <c:v>Tokia informacija manęs visai nedomina</c:v>
                </c:pt>
              </c:strCache>
            </c:strRef>
          </c:cat>
          <c:val>
            <c:numRef>
              <c:f>Sheet1!$B$2:$B$12</c:f>
              <c:numCache>
                <c:formatCode>General</c:formatCode>
                <c:ptCount val="11"/>
                <c:pt idx="0">
                  <c:v>53</c:v>
                </c:pt>
                <c:pt idx="1">
                  <c:v>36</c:v>
                </c:pt>
                <c:pt idx="2">
                  <c:v>25</c:v>
                </c:pt>
                <c:pt idx="3">
                  <c:v>18</c:v>
                </c:pt>
                <c:pt idx="4">
                  <c:v>15</c:v>
                </c:pt>
                <c:pt idx="5">
                  <c:v>15</c:v>
                </c:pt>
                <c:pt idx="6">
                  <c:v>10</c:v>
                </c:pt>
                <c:pt idx="7">
                  <c:v>10</c:v>
                </c:pt>
                <c:pt idx="8">
                  <c:v>8</c:v>
                </c:pt>
                <c:pt idx="9">
                  <c:v>1</c:v>
                </c:pt>
                <c:pt idx="10">
                  <c:v>11</c:v>
                </c:pt>
              </c:numCache>
            </c:numRef>
          </c:val>
          <c:extLst>
            <c:ext xmlns:c16="http://schemas.microsoft.com/office/drawing/2014/chart" uri="{C3380CC4-5D6E-409C-BE32-E72D297353CC}">
              <c16:uniqueId val="{00000002-CACA-41A3-B945-E4324F32926A}"/>
            </c:ext>
          </c:extLst>
        </c:ser>
        <c:ser>
          <c:idx val="1"/>
          <c:order val="1"/>
          <c:tx>
            <c:strRef>
              <c:f>Sheet1!$C$1</c:f>
              <c:strCache>
                <c:ptCount val="1"/>
                <c:pt idx="0">
                  <c:v>tarpas</c:v>
                </c:pt>
              </c:strCache>
            </c:strRef>
          </c:tx>
          <c:spPr>
            <a:noFill/>
            <a:ln>
              <a:noFill/>
            </a:ln>
            <a:effectLst/>
          </c:spPr>
          <c:invertIfNegative val="0"/>
          <c:cat>
            <c:strRef>
              <c:f>Sheet1!$A$2:$A$12</c:f>
              <c:strCache>
                <c:ptCount val="11"/>
                <c:pt idx="0">
                  <c:v>Televizijos</c:v>
                </c:pt>
                <c:pt idx="1">
                  <c:v>Interneto naujienų portalų</c:v>
                </c:pt>
                <c:pt idx="2">
                  <c:v>Iš draugų, pažįstamų, artimųjų</c:v>
                </c:pt>
                <c:pt idx="3">
                  <c:v>Administratoriaus, namo bendrijos pirmininko</c:v>
                </c:pt>
                <c:pt idx="4">
                  <c:v>Socialinių tinklų</c:v>
                </c:pt>
                <c:pt idx="5">
                  <c:v>Radijo</c:v>
                </c:pt>
                <c:pt idx="6">
                  <c:v>Aplinkos projektų valdymo agentūros</c:v>
                </c:pt>
                <c:pt idx="7">
                  <c:v>Specializuotų interneto puslapių</c:v>
                </c:pt>
                <c:pt idx="8">
                  <c:v>Laikraščių, žurnalų</c:v>
                </c:pt>
                <c:pt idx="9">
                  <c:v>Kita</c:v>
                </c:pt>
                <c:pt idx="10">
                  <c:v>Tokia informacija manęs visai nedomina</c:v>
                </c:pt>
              </c:strCache>
            </c:strRef>
          </c:cat>
          <c:val>
            <c:numRef>
              <c:f>Sheet1!$C$2:$C$12</c:f>
              <c:numCache>
                <c:formatCode>General</c:formatCode>
                <c:ptCount val="11"/>
                <c:pt idx="0">
                  <c:v>17</c:v>
                </c:pt>
                <c:pt idx="1">
                  <c:v>34</c:v>
                </c:pt>
                <c:pt idx="2">
                  <c:v>45</c:v>
                </c:pt>
                <c:pt idx="3">
                  <c:v>52</c:v>
                </c:pt>
                <c:pt idx="4">
                  <c:v>55</c:v>
                </c:pt>
                <c:pt idx="5">
                  <c:v>55</c:v>
                </c:pt>
                <c:pt idx="6">
                  <c:v>60</c:v>
                </c:pt>
                <c:pt idx="7">
                  <c:v>60</c:v>
                </c:pt>
                <c:pt idx="8">
                  <c:v>62</c:v>
                </c:pt>
                <c:pt idx="9">
                  <c:v>69</c:v>
                </c:pt>
                <c:pt idx="10">
                  <c:v>59</c:v>
                </c:pt>
              </c:numCache>
            </c:numRef>
          </c:val>
          <c:extLst>
            <c:ext xmlns:c16="http://schemas.microsoft.com/office/drawing/2014/chart" uri="{C3380CC4-5D6E-409C-BE32-E72D297353CC}">
              <c16:uniqueId val="{00000006-FDB8-4EFC-B0DE-D94C0DFCF688}"/>
            </c:ext>
          </c:extLst>
        </c:ser>
        <c:ser>
          <c:idx val="2"/>
          <c:order val="2"/>
          <c:tx>
            <c:strRef>
              <c:f>Sheet1!$D$1</c:f>
              <c:strCache>
                <c:ptCount val="1"/>
                <c:pt idx="0">
                  <c:v>renov 2023</c:v>
                </c:pt>
              </c:strCache>
            </c:strRef>
          </c:tx>
          <c:spPr>
            <a:solidFill>
              <a:srgbClr val="1AB1AF"/>
            </a:solidFill>
            <a:ln>
              <a:noFill/>
            </a:ln>
            <a:effectLst/>
          </c:spPr>
          <c:invertIfNegative val="0"/>
          <c:dLbls>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6C1-4F7A-8F2E-857D17626A13}"/>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Televizijos</c:v>
                </c:pt>
                <c:pt idx="1">
                  <c:v>Interneto naujienų portalų</c:v>
                </c:pt>
                <c:pt idx="2">
                  <c:v>Iš draugų, pažįstamų, artimųjų</c:v>
                </c:pt>
                <c:pt idx="3">
                  <c:v>Administratoriaus, namo bendrijos pirmininko</c:v>
                </c:pt>
                <c:pt idx="4">
                  <c:v>Socialinių tinklų</c:v>
                </c:pt>
                <c:pt idx="5">
                  <c:v>Radijo</c:v>
                </c:pt>
                <c:pt idx="6">
                  <c:v>Aplinkos projektų valdymo agentūros</c:v>
                </c:pt>
                <c:pt idx="7">
                  <c:v>Specializuotų interneto puslapių</c:v>
                </c:pt>
                <c:pt idx="8">
                  <c:v>Laikraščių, žurnalų</c:v>
                </c:pt>
                <c:pt idx="9">
                  <c:v>Kita</c:v>
                </c:pt>
                <c:pt idx="10">
                  <c:v>Tokia informacija manęs visai nedomina</c:v>
                </c:pt>
              </c:strCache>
            </c:strRef>
          </c:cat>
          <c:val>
            <c:numRef>
              <c:f>Sheet1!$D$2:$D$12</c:f>
              <c:numCache>
                <c:formatCode>General</c:formatCode>
                <c:ptCount val="11"/>
                <c:pt idx="0">
                  <c:v>54</c:v>
                </c:pt>
                <c:pt idx="1">
                  <c:v>41</c:v>
                </c:pt>
                <c:pt idx="2">
                  <c:v>29</c:v>
                </c:pt>
                <c:pt idx="3">
                  <c:v>20</c:v>
                </c:pt>
                <c:pt idx="4">
                  <c:v>19</c:v>
                </c:pt>
                <c:pt idx="5">
                  <c:v>16</c:v>
                </c:pt>
                <c:pt idx="6">
                  <c:v>9</c:v>
                </c:pt>
                <c:pt idx="7">
                  <c:v>12</c:v>
                </c:pt>
                <c:pt idx="8">
                  <c:v>9</c:v>
                </c:pt>
                <c:pt idx="9">
                  <c:v>1</c:v>
                </c:pt>
                <c:pt idx="10">
                  <c:v>9</c:v>
                </c:pt>
              </c:numCache>
            </c:numRef>
          </c:val>
          <c:extLst>
            <c:ext xmlns:c16="http://schemas.microsoft.com/office/drawing/2014/chart" uri="{C3380CC4-5D6E-409C-BE32-E72D297353CC}">
              <c16:uniqueId val="{00000007-FDB8-4EFC-B0DE-D94C0DFCF688}"/>
            </c:ext>
          </c:extLst>
        </c:ser>
        <c:ser>
          <c:idx val="3"/>
          <c:order val="3"/>
          <c:tx>
            <c:strRef>
              <c:f>Sheet1!$E$1</c:f>
              <c:strCache>
                <c:ptCount val="1"/>
                <c:pt idx="0">
                  <c:v>tarpas5</c:v>
                </c:pt>
              </c:strCache>
            </c:strRef>
          </c:tx>
          <c:spPr>
            <a:noFill/>
            <a:ln>
              <a:noFill/>
            </a:ln>
            <a:effectLst/>
          </c:spPr>
          <c:invertIfNegative val="0"/>
          <c:cat>
            <c:strRef>
              <c:f>Sheet1!$A$2:$A$12</c:f>
              <c:strCache>
                <c:ptCount val="11"/>
                <c:pt idx="0">
                  <c:v>Televizijos</c:v>
                </c:pt>
                <c:pt idx="1">
                  <c:v>Interneto naujienų portalų</c:v>
                </c:pt>
                <c:pt idx="2">
                  <c:v>Iš draugų, pažįstamų, artimųjų</c:v>
                </c:pt>
                <c:pt idx="3">
                  <c:v>Administratoriaus, namo bendrijos pirmininko</c:v>
                </c:pt>
                <c:pt idx="4">
                  <c:v>Socialinių tinklų</c:v>
                </c:pt>
                <c:pt idx="5">
                  <c:v>Radijo</c:v>
                </c:pt>
                <c:pt idx="6">
                  <c:v>Aplinkos projektų valdymo agentūros</c:v>
                </c:pt>
                <c:pt idx="7">
                  <c:v>Specializuotų interneto puslapių</c:v>
                </c:pt>
                <c:pt idx="8">
                  <c:v>Laikraščių, žurnalų</c:v>
                </c:pt>
                <c:pt idx="9">
                  <c:v>Kita</c:v>
                </c:pt>
                <c:pt idx="10">
                  <c:v>Tokia informacija manęs visai nedomina</c:v>
                </c:pt>
              </c:strCache>
            </c:strRef>
          </c:cat>
          <c:val>
            <c:numRef>
              <c:f>Sheet1!$E$2:$E$12</c:f>
              <c:numCache>
                <c:formatCode>General</c:formatCode>
                <c:ptCount val="11"/>
                <c:pt idx="0">
                  <c:v>16</c:v>
                </c:pt>
                <c:pt idx="1">
                  <c:v>29</c:v>
                </c:pt>
                <c:pt idx="2">
                  <c:v>41</c:v>
                </c:pt>
                <c:pt idx="3">
                  <c:v>50</c:v>
                </c:pt>
                <c:pt idx="4">
                  <c:v>51</c:v>
                </c:pt>
                <c:pt idx="5">
                  <c:v>54</c:v>
                </c:pt>
                <c:pt idx="6">
                  <c:v>61</c:v>
                </c:pt>
                <c:pt idx="7">
                  <c:v>58</c:v>
                </c:pt>
                <c:pt idx="8">
                  <c:v>61</c:v>
                </c:pt>
                <c:pt idx="9">
                  <c:v>69</c:v>
                </c:pt>
                <c:pt idx="10">
                  <c:v>61</c:v>
                </c:pt>
              </c:numCache>
            </c:numRef>
          </c:val>
          <c:extLst>
            <c:ext xmlns:c16="http://schemas.microsoft.com/office/drawing/2014/chart" uri="{C3380CC4-5D6E-409C-BE32-E72D297353CC}">
              <c16:uniqueId val="{00000008-FDB8-4EFC-B0DE-D94C0DFCF688}"/>
            </c:ext>
          </c:extLst>
        </c:ser>
        <c:ser>
          <c:idx val="4"/>
          <c:order val="4"/>
          <c:tx>
            <c:strRef>
              <c:f>Sheet1!$F$1</c:f>
              <c:strCache>
                <c:ptCount val="1"/>
                <c:pt idx="0">
                  <c:v>visi 2022</c:v>
                </c:pt>
              </c:strCache>
            </c:strRef>
          </c:tx>
          <c:spPr>
            <a:solidFill>
              <a:srgbClr val="00565B"/>
            </a:solidFill>
            <a:ln>
              <a:noFill/>
            </a:ln>
            <a:effectLst/>
          </c:spPr>
          <c:invertIfNegative val="0"/>
          <c:dPt>
            <c:idx val="9"/>
            <c:invertIfNegative val="0"/>
            <c:bubble3D val="0"/>
            <c:spPr>
              <a:solidFill>
                <a:srgbClr val="00565B"/>
              </a:solidFill>
              <a:ln>
                <a:noFill/>
              </a:ln>
              <a:effectLst/>
            </c:spPr>
            <c:extLst>
              <c:ext xmlns:c16="http://schemas.microsoft.com/office/drawing/2014/chart" uri="{C3380CC4-5D6E-409C-BE32-E72D297353CC}">
                <c16:uniqueId val="{00000003-A6C1-4F7A-8F2E-857D17626A13}"/>
              </c:ext>
            </c:extLst>
          </c:dPt>
          <c:dLbls>
            <c:dLbl>
              <c:idx val="9"/>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A6C1-4F7A-8F2E-857D17626A13}"/>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Televizijos</c:v>
                </c:pt>
                <c:pt idx="1">
                  <c:v>Interneto naujienų portalų</c:v>
                </c:pt>
                <c:pt idx="2">
                  <c:v>Iš draugų, pažįstamų, artimųjų</c:v>
                </c:pt>
                <c:pt idx="3">
                  <c:v>Administratoriaus, namo bendrijos pirmininko</c:v>
                </c:pt>
                <c:pt idx="4">
                  <c:v>Socialinių tinklų</c:v>
                </c:pt>
                <c:pt idx="5">
                  <c:v>Radijo</c:v>
                </c:pt>
                <c:pt idx="6">
                  <c:v>Aplinkos projektų valdymo agentūros</c:v>
                </c:pt>
                <c:pt idx="7">
                  <c:v>Specializuotų interneto puslapių</c:v>
                </c:pt>
                <c:pt idx="8">
                  <c:v>Laikraščių, žurnalų</c:v>
                </c:pt>
                <c:pt idx="9">
                  <c:v>Kita</c:v>
                </c:pt>
                <c:pt idx="10">
                  <c:v>Tokia informacija manęs visai nedomina</c:v>
                </c:pt>
              </c:strCache>
            </c:strRef>
          </c:cat>
          <c:val>
            <c:numRef>
              <c:f>Sheet1!$F$2:$F$12</c:f>
              <c:numCache>
                <c:formatCode>General</c:formatCode>
                <c:ptCount val="11"/>
                <c:pt idx="0">
                  <c:v>50</c:v>
                </c:pt>
                <c:pt idx="1">
                  <c:v>37</c:v>
                </c:pt>
                <c:pt idx="2">
                  <c:v>27</c:v>
                </c:pt>
                <c:pt idx="3">
                  <c:v>18</c:v>
                </c:pt>
                <c:pt idx="4">
                  <c:v>16</c:v>
                </c:pt>
                <c:pt idx="5">
                  <c:v>14</c:v>
                </c:pt>
                <c:pt idx="6">
                  <c:v>8</c:v>
                </c:pt>
                <c:pt idx="7">
                  <c:v>8</c:v>
                </c:pt>
                <c:pt idx="8">
                  <c:v>9</c:v>
                </c:pt>
                <c:pt idx="9">
                  <c:v>2</c:v>
                </c:pt>
                <c:pt idx="10">
                  <c:v>9</c:v>
                </c:pt>
              </c:numCache>
            </c:numRef>
          </c:val>
          <c:extLst>
            <c:ext xmlns:c16="http://schemas.microsoft.com/office/drawing/2014/chart" uri="{C3380CC4-5D6E-409C-BE32-E72D297353CC}">
              <c16:uniqueId val="{00000009-FDB8-4EFC-B0DE-D94C0DFCF688}"/>
            </c:ext>
          </c:extLst>
        </c:ser>
        <c:ser>
          <c:idx val="5"/>
          <c:order val="5"/>
          <c:tx>
            <c:strRef>
              <c:f>Sheet1!$G$1</c:f>
              <c:strCache>
                <c:ptCount val="1"/>
                <c:pt idx="0">
                  <c:v>tarpas4</c:v>
                </c:pt>
              </c:strCache>
            </c:strRef>
          </c:tx>
          <c:spPr>
            <a:noFill/>
            <a:ln>
              <a:noFill/>
            </a:ln>
            <a:effectLst/>
          </c:spPr>
          <c:invertIfNegative val="0"/>
          <c:cat>
            <c:strRef>
              <c:f>Sheet1!$A$2:$A$12</c:f>
              <c:strCache>
                <c:ptCount val="11"/>
                <c:pt idx="0">
                  <c:v>Televizijos</c:v>
                </c:pt>
                <c:pt idx="1">
                  <c:v>Interneto naujienų portalų</c:v>
                </c:pt>
                <c:pt idx="2">
                  <c:v>Iš draugų, pažįstamų, artimųjų</c:v>
                </c:pt>
                <c:pt idx="3">
                  <c:v>Administratoriaus, namo bendrijos pirmininko</c:v>
                </c:pt>
                <c:pt idx="4">
                  <c:v>Socialinių tinklų</c:v>
                </c:pt>
                <c:pt idx="5">
                  <c:v>Radijo</c:v>
                </c:pt>
                <c:pt idx="6">
                  <c:v>Aplinkos projektų valdymo agentūros</c:v>
                </c:pt>
                <c:pt idx="7">
                  <c:v>Specializuotų interneto puslapių</c:v>
                </c:pt>
                <c:pt idx="8">
                  <c:v>Laikraščių, žurnalų</c:v>
                </c:pt>
                <c:pt idx="9">
                  <c:v>Kita</c:v>
                </c:pt>
                <c:pt idx="10">
                  <c:v>Tokia informacija manęs visai nedomina</c:v>
                </c:pt>
              </c:strCache>
            </c:strRef>
          </c:cat>
          <c:val>
            <c:numRef>
              <c:f>Sheet1!$G$2:$G$12</c:f>
              <c:numCache>
                <c:formatCode>General</c:formatCode>
                <c:ptCount val="11"/>
                <c:pt idx="0">
                  <c:v>20</c:v>
                </c:pt>
                <c:pt idx="1">
                  <c:v>33</c:v>
                </c:pt>
                <c:pt idx="2">
                  <c:v>43</c:v>
                </c:pt>
                <c:pt idx="3">
                  <c:v>52</c:v>
                </c:pt>
                <c:pt idx="4">
                  <c:v>54</c:v>
                </c:pt>
                <c:pt idx="5">
                  <c:v>56</c:v>
                </c:pt>
                <c:pt idx="6">
                  <c:v>62</c:v>
                </c:pt>
                <c:pt idx="7">
                  <c:v>62</c:v>
                </c:pt>
                <c:pt idx="8">
                  <c:v>61</c:v>
                </c:pt>
                <c:pt idx="9">
                  <c:v>68</c:v>
                </c:pt>
                <c:pt idx="10">
                  <c:v>61</c:v>
                </c:pt>
              </c:numCache>
            </c:numRef>
          </c:val>
          <c:extLst>
            <c:ext xmlns:c16="http://schemas.microsoft.com/office/drawing/2014/chart" uri="{C3380CC4-5D6E-409C-BE32-E72D297353CC}">
              <c16:uniqueId val="{0000000A-FDB8-4EFC-B0DE-D94C0DFCF688}"/>
            </c:ext>
          </c:extLst>
        </c:ser>
        <c:ser>
          <c:idx val="6"/>
          <c:order val="6"/>
          <c:tx>
            <c:strRef>
              <c:f>Sheet1!$H$1</c:f>
              <c:strCache>
                <c:ptCount val="1"/>
                <c:pt idx="0">
                  <c:v>renov 2022</c:v>
                </c:pt>
              </c:strCache>
            </c:strRef>
          </c:tx>
          <c:spPr>
            <a:solidFill>
              <a:srgbClr val="1AB1AF"/>
            </a:solidFill>
            <a:ln>
              <a:noFill/>
            </a:ln>
            <a:effectLst/>
          </c:spPr>
          <c:invertIfNegative val="0"/>
          <c:dPt>
            <c:idx val="9"/>
            <c:invertIfNegative val="0"/>
            <c:bubble3D val="0"/>
            <c:spPr>
              <a:solidFill>
                <a:srgbClr val="00D0D3"/>
              </a:solidFill>
              <a:ln>
                <a:noFill/>
              </a:ln>
              <a:effectLst/>
            </c:spPr>
            <c:extLst>
              <c:ext xmlns:c16="http://schemas.microsoft.com/office/drawing/2014/chart" uri="{C3380CC4-5D6E-409C-BE32-E72D297353CC}">
                <c16:uniqueId val="{00000005-A6C1-4F7A-8F2E-857D17626A13}"/>
              </c:ext>
            </c:extLst>
          </c:dPt>
          <c:dLbls>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A6C1-4F7A-8F2E-857D17626A13}"/>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Televizijos</c:v>
                </c:pt>
                <c:pt idx="1">
                  <c:v>Interneto naujienų portalų</c:v>
                </c:pt>
                <c:pt idx="2">
                  <c:v>Iš draugų, pažįstamų, artimųjų</c:v>
                </c:pt>
                <c:pt idx="3">
                  <c:v>Administratoriaus, namo bendrijos pirmininko</c:v>
                </c:pt>
                <c:pt idx="4">
                  <c:v>Socialinių tinklų</c:v>
                </c:pt>
                <c:pt idx="5">
                  <c:v>Radijo</c:v>
                </c:pt>
                <c:pt idx="6">
                  <c:v>Aplinkos projektų valdymo agentūros</c:v>
                </c:pt>
                <c:pt idx="7">
                  <c:v>Specializuotų interneto puslapių</c:v>
                </c:pt>
                <c:pt idx="8">
                  <c:v>Laikraščių, žurnalų</c:v>
                </c:pt>
                <c:pt idx="9">
                  <c:v>Kita</c:v>
                </c:pt>
                <c:pt idx="10">
                  <c:v>Tokia informacija manęs visai nedomina</c:v>
                </c:pt>
              </c:strCache>
            </c:strRef>
          </c:cat>
          <c:val>
            <c:numRef>
              <c:f>Sheet1!$H$2:$H$12</c:f>
              <c:numCache>
                <c:formatCode>General</c:formatCode>
                <c:ptCount val="11"/>
                <c:pt idx="0">
                  <c:v>50</c:v>
                </c:pt>
                <c:pt idx="1">
                  <c:v>36</c:v>
                </c:pt>
                <c:pt idx="2">
                  <c:v>25</c:v>
                </c:pt>
                <c:pt idx="3">
                  <c:v>21</c:v>
                </c:pt>
                <c:pt idx="4">
                  <c:v>17</c:v>
                </c:pt>
                <c:pt idx="5">
                  <c:v>12</c:v>
                </c:pt>
                <c:pt idx="6">
                  <c:v>8</c:v>
                </c:pt>
                <c:pt idx="7">
                  <c:v>10</c:v>
                </c:pt>
                <c:pt idx="8">
                  <c:v>8</c:v>
                </c:pt>
                <c:pt idx="9">
                  <c:v>2</c:v>
                </c:pt>
                <c:pt idx="10">
                  <c:v>10</c:v>
                </c:pt>
              </c:numCache>
            </c:numRef>
          </c:val>
          <c:extLst>
            <c:ext xmlns:c16="http://schemas.microsoft.com/office/drawing/2014/chart" uri="{C3380CC4-5D6E-409C-BE32-E72D297353CC}">
              <c16:uniqueId val="{0000000B-FDB8-4EFC-B0DE-D94C0DFCF688}"/>
            </c:ext>
          </c:extLst>
        </c:ser>
        <c:ser>
          <c:idx val="7"/>
          <c:order val="7"/>
          <c:tx>
            <c:strRef>
              <c:f>Sheet1!$I$1</c:f>
              <c:strCache>
                <c:ptCount val="1"/>
                <c:pt idx="0">
                  <c:v>tarpas3</c:v>
                </c:pt>
              </c:strCache>
            </c:strRef>
          </c:tx>
          <c:spPr>
            <a:noFill/>
            <a:ln>
              <a:noFill/>
            </a:ln>
            <a:effectLst/>
          </c:spPr>
          <c:invertIfNegative val="0"/>
          <c:cat>
            <c:strRef>
              <c:f>Sheet1!$A$2:$A$12</c:f>
              <c:strCache>
                <c:ptCount val="11"/>
                <c:pt idx="0">
                  <c:v>Televizijos</c:v>
                </c:pt>
                <c:pt idx="1">
                  <c:v>Interneto naujienų portalų</c:v>
                </c:pt>
                <c:pt idx="2">
                  <c:v>Iš draugų, pažįstamų, artimųjų</c:v>
                </c:pt>
                <c:pt idx="3">
                  <c:v>Administratoriaus, namo bendrijos pirmininko</c:v>
                </c:pt>
                <c:pt idx="4">
                  <c:v>Socialinių tinklų</c:v>
                </c:pt>
                <c:pt idx="5">
                  <c:v>Radijo</c:v>
                </c:pt>
                <c:pt idx="6">
                  <c:v>Aplinkos projektų valdymo agentūros</c:v>
                </c:pt>
                <c:pt idx="7">
                  <c:v>Specializuotų interneto puslapių</c:v>
                </c:pt>
                <c:pt idx="8">
                  <c:v>Laikraščių, žurnalų</c:v>
                </c:pt>
                <c:pt idx="9">
                  <c:v>Kita</c:v>
                </c:pt>
                <c:pt idx="10">
                  <c:v>Tokia informacija manęs visai nedomina</c:v>
                </c:pt>
              </c:strCache>
            </c:strRef>
          </c:cat>
          <c:val>
            <c:numRef>
              <c:f>Sheet1!$I$2:$I$12</c:f>
              <c:numCache>
                <c:formatCode>General</c:formatCode>
                <c:ptCount val="11"/>
                <c:pt idx="0">
                  <c:v>20</c:v>
                </c:pt>
                <c:pt idx="1">
                  <c:v>34</c:v>
                </c:pt>
                <c:pt idx="2">
                  <c:v>45</c:v>
                </c:pt>
                <c:pt idx="3">
                  <c:v>49</c:v>
                </c:pt>
                <c:pt idx="4">
                  <c:v>53</c:v>
                </c:pt>
                <c:pt idx="5">
                  <c:v>58</c:v>
                </c:pt>
                <c:pt idx="7">
                  <c:v>60</c:v>
                </c:pt>
                <c:pt idx="8">
                  <c:v>62</c:v>
                </c:pt>
                <c:pt idx="9">
                  <c:v>68</c:v>
                </c:pt>
                <c:pt idx="10">
                  <c:v>60</c:v>
                </c:pt>
              </c:numCache>
            </c:numRef>
          </c:val>
          <c:extLst>
            <c:ext xmlns:c16="http://schemas.microsoft.com/office/drawing/2014/chart" uri="{C3380CC4-5D6E-409C-BE32-E72D297353CC}">
              <c16:uniqueId val="{0000000E-2C5C-41A0-B617-1DB400176DA4}"/>
            </c:ext>
          </c:extLst>
        </c:ser>
        <c:ser>
          <c:idx val="8"/>
          <c:order val="8"/>
          <c:tx>
            <c:strRef>
              <c:f>Sheet1!$J$1</c:f>
              <c:strCache>
                <c:ptCount val="1"/>
                <c:pt idx="0">
                  <c:v>visi 2021</c:v>
                </c:pt>
              </c:strCache>
            </c:strRef>
          </c:tx>
          <c:spPr>
            <a:solidFill>
              <a:srgbClr val="00565B"/>
            </a:solidFill>
            <a:ln>
              <a:noFill/>
            </a:ln>
            <a:effectLst/>
          </c:spPr>
          <c:invertIfNegative val="0"/>
          <c:dPt>
            <c:idx val="5"/>
            <c:invertIfNegative val="0"/>
            <c:bubble3D val="0"/>
            <c:spPr>
              <a:solidFill>
                <a:srgbClr val="00565B"/>
              </a:solidFill>
              <a:ln>
                <a:noFill/>
              </a:ln>
              <a:effectLst/>
            </c:spPr>
            <c:extLst>
              <c:ext xmlns:c16="http://schemas.microsoft.com/office/drawing/2014/chart" uri="{C3380CC4-5D6E-409C-BE32-E72D297353CC}">
                <c16:uniqueId val="{00000005-C895-49F2-9990-D29E98837336}"/>
              </c:ext>
            </c:extLst>
          </c:dPt>
          <c:dPt>
            <c:idx val="9"/>
            <c:invertIfNegative val="0"/>
            <c:bubble3D val="0"/>
            <c:spPr>
              <a:solidFill>
                <a:srgbClr val="00D0D3"/>
              </a:solidFill>
              <a:ln>
                <a:noFill/>
              </a:ln>
              <a:effectLst/>
            </c:spPr>
            <c:extLst>
              <c:ext xmlns:c16="http://schemas.microsoft.com/office/drawing/2014/chart" uri="{C3380CC4-5D6E-409C-BE32-E72D297353CC}">
                <c16:uniqueId val="{00000009-A6C1-4F7A-8F2E-857D17626A13}"/>
              </c:ext>
            </c:extLst>
          </c:dPt>
          <c:dLbls>
            <c:dLbl>
              <c:idx val="9"/>
              <c:spPr>
                <a:noFill/>
                <a:ln>
                  <a:noFill/>
                </a:ln>
                <a:effectLst/>
              </c:spPr>
              <c:txPr>
                <a:bodyPr rot="0" spcFirstLastPara="1" vertOverflow="ellipsis" vert="horz" wrap="square" anchor="ctr" anchorCtr="0"/>
                <a:lstStyle/>
                <a:p>
                  <a:pPr algn="ctr">
                    <a:defRPr lang="en-US"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A6C1-4F7A-8F2E-857D17626A13}"/>
                </c:ext>
              </c:extLst>
            </c:dLbl>
            <c:spPr>
              <a:noFill/>
              <a:ln>
                <a:noFill/>
              </a:ln>
              <a:effectLst/>
            </c:spPr>
            <c:txPr>
              <a:bodyPr rot="0" spcFirstLastPara="1" vertOverflow="ellipsis" vert="horz" wrap="square" anchor="ctr" anchorCtr="0"/>
              <a:lstStyle/>
              <a:p>
                <a:pPr algn="ctr">
                  <a:defRPr lang="en-US"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Televizijos</c:v>
                </c:pt>
                <c:pt idx="1">
                  <c:v>Interneto naujienų portalų</c:v>
                </c:pt>
                <c:pt idx="2">
                  <c:v>Iš draugų, pažįstamų, artimųjų</c:v>
                </c:pt>
                <c:pt idx="3">
                  <c:v>Administratoriaus, namo bendrijos pirmininko</c:v>
                </c:pt>
                <c:pt idx="4">
                  <c:v>Socialinių tinklų</c:v>
                </c:pt>
                <c:pt idx="5">
                  <c:v>Radijo</c:v>
                </c:pt>
                <c:pt idx="6">
                  <c:v>Aplinkos projektų valdymo agentūros</c:v>
                </c:pt>
                <c:pt idx="7">
                  <c:v>Specializuotų interneto puslapių</c:v>
                </c:pt>
                <c:pt idx="8">
                  <c:v>Laikraščių, žurnalų</c:v>
                </c:pt>
                <c:pt idx="9">
                  <c:v>Kita</c:v>
                </c:pt>
                <c:pt idx="10">
                  <c:v>Tokia informacija manęs visai nedomina</c:v>
                </c:pt>
              </c:strCache>
            </c:strRef>
          </c:cat>
          <c:val>
            <c:numRef>
              <c:f>Sheet1!$J$2:$J$12</c:f>
              <c:numCache>
                <c:formatCode>General</c:formatCode>
                <c:ptCount val="11"/>
                <c:pt idx="0">
                  <c:v>58</c:v>
                </c:pt>
                <c:pt idx="1">
                  <c:v>44</c:v>
                </c:pt>
                <c:pt idx="2">
                  <c:v>27</c:v>
                </c:pt>
                <c:pt idx="3">
                  <c:v>16</c:v>
                </c:pt>
                <c:pt idx="4">
                  <c:v>20</c:v>
                </c:pt>
                <c:pt idx="5">
                  <c:v>20</c:v>
                </c:pt>
                <c:pt idx="7">
                  <c:v>10</c:v>
                </c:pt>
                <c:pt idx="8">
                  <c:v>13</c:v>
                </c:pt>
                <c:pt idx="9">
                  <c:v>0.3</c:v>
                </c:pt>
                <c:pt idx="10">
                  <c:v>10</c:v>
                </c:pt>
              </c:numCache>
            </c:numRef>
          </c:val>
          <c:extLst>
            <c:ext xmlns:c16="http://schemas.microsoft.com/office/drawing/2014/chart" uri="{C3380CC4-5D6E-409C-BE32-E72D297353CC}">
              <c16:uniqueId val="{0000000F-2C5C-41A0-B617-1DB400176DA4}"/>
            </c:ext>
          </c:extLst>
        </c:ser>
        <c:ser>
          <c:idx val="9"/>
          <c:order val="9"/>
          <c:tx>
            <c:strRef>
              <c:f>Sheet1!$K$1</c:f>
              <c:strCache>
                <c:ptCount val="1"/>
                <c:pt idx="0">
                  <c:v>tarpas2</c:v>
                </c:pt>
              </c:strCache>
            </c:strRef>
          </c:tx>
          <c:spPr>
            <a:noFill/>
            <a:ln>
              <a:noFill/>
            </a:ln>
            <a:effectLst/>
          </c:spPr>
          <c:invertIfNegative val="0"/>
          <c:cat>
            <c:strRef>
              <c:f>Sheet1!$A$2:$A$12</c:f>
              <c:strCache>
                <c:ptCount val="11"/>
                <c:pt idx="0">
                  <c:v>Televizijos</c:v>
                </c:pt>
                <c:pt idx="1">
                  <c:v>Interneto naujienų portalų</c:v>
                </c:pt>
                <c:pt idx="2">
                  <c:v>Iš draugų, pažįstamų, artimųjų</c:v>
                </c:pt>
                <c:pt idx="3">
                  <c:v>Administratoriaus, namo bendrijos pirmininko</c:v>
                </c:pt>
                <c:pt idx="4">
                  <c:v>Socialinių tinklų</c:v>
                </c:pt>
                <c:pt idx="5">
                  <c:v>Radijo</c:v>
                </c:pt>
                <c:pt idx="6">
                  <c:v>Aplinkos projektų valdymo agentūros</c:v>
                </c:pt>
                <c:pt idx="7">
                  <c:v>Specializuotų interneto puslapių</c:v>
                </c:pt>
                <c:pt idx="8">
                  <c:v>Laikraščių, žurnalų</c:v>
                </c:pt>
                <c:pt idx="9">
                  <c:v>Kita</c:v>
                </c:pt>
                <c:pt idx="10">
                  <c:v>Tokia informacija manęs visai nedomina</c:v>
                </c:pt>
              </c:strCache>
            </c:strRef>
          </c:cat>
          <c:val>
            <c:numRef>
              <c:f>Sheet1!$K$2:$K$12</c:f>
              <c:numCache>
                <c:formatCode>General</c:formatCode>
                <c:ptCount val="11"/>
                <c:pt idx="0">
                  <c:v>12</c:v>
                </c:pt>
                <c:pt idx="1">
                  <c:v>26</c:v>
                </c:pt>
                <c:pt idx="2">
                  <c:v>43</c:v>
                </c:pt>
                <c:pt idx="3">
                  <c:v>54</c:v>
                </c:pt>
                <c:pt idx="4">
                  <c:v>50</c:v>
                </c:pt>
                <c:pt idx="5">
                  <c:v>50</c:v>
                </c:pt>
                <c:pt idx="7">
                  <c:v>60</c:v>
                </c:pt>
                <c:pt idx="8">
                  <c:v>57</c:v>
                </c:pt>
                <c:pt idx="9">
                  <c:v>69.7</c:v>
                </c:pt>
                <c:pt idx="10">
                  <c:v>60</c:v>
                </c:pt>
              </c:numCache>
            </c:numRef>
          </c:val>
          <c:extLst>
            <c:ext xmlns:c16="http://schemas.microsoft.com/office/drawing/2014/chart" uri="{C3380CC4-5D6E-409C-BE32-E72D297353CC}">
              <c16:uniqueId val="{00000010-2C5C-41A0-B617-1DB400176DA4}"/>
            </c:ext>
          </c:extLst>
        </c:ser>
        <c:ser>
          <c:idx val="10"/>
          <c:order val="10"/>
          <c:tx>
            <c:strRef>
              <c:f>Sheet1!$L$1</c:f>
              <c:strCache>
                <c:ptCount val="1"/>
                <c:pt idx="0">
                  <c:v>renov 2021</c:v>
                </c:pt>
              </c:strCache>
            </c:strRef>
          </c:tx>
          <c:spPr>
            <a:solidFill>
              <a:srgbClr val="1AB1A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Televizijos</c:v>
                </c:pt>
                <c:pt idx="1">
                  <c:v>Interneto naujienų portalų</c:v>
                </c:pt>
                <c:pt idx="2">
                  <c:v>Iš draugų, pažįstamų, artimųjų</c:v>
                </c:pt>
                <c:pt idx="3">
                  <c:v>Administratoriaus, namo bendrijos pirmininko</c:v>
                </c:pt>
                <c:pt idx="4">
                  <c:v>Socialinių tinklų</c:v>
                </c:pt>
                <c:pt idx="5">
                  <c:v>Radijo</c:v>
                </c:pt>
                <c:pt idx="6">
                  <c:v>Aplinkos projektų valdymo agentūros</c:v>
                </c:pt>
                <c:pt idx="7">
                  <c:v>Specializuotų interneto puslapių</c:v>
                </c:pt>
                <c:pt idx="8">
                  <c:v>Laikraščių, žurnalų</c:v>
                </c:pt>
                <c:pt idx="9">
                  <c:v>Kita</c:v>
                </c:pt>
                <c:pt idx="10">
                  <c:v>Tokia informacija manęs visai nedomina</c:v>
                </c:pt>
              </c:strCache>
            </c:strRef>
          </c:cat>
          <c:val>
            <c:numRef>
              <c:f>Sheet1!$L$2:$L$12</c:f>
              <c:numCache>
                <c:formatCode>General</c:formatCode>
                <c:ptCount val="11"/>
                <c:pt idx="0">
                  <c:v>57</c:v>
                </c:pt>
                <c:pt idx="1">
                  <c:v>47</c:v>
                </c:pt>
                <c:pt idx="2">
                  <c:v>30</c:v>
                </c:pt>
                <c:pt idx="3">
                  <c:v>18</c:v>
                </c:pt>
                <c:pt idx="4">
                  <c:v>23</c:v>
                </c:pt>
                <c:pt idx="5">
                  <c:v>17</c:v>
                </c:pt>
                <c:pt idx="7">
                  <c:v>11</c:v>
                </c:pt>
                <c:pt idx="8">
                  <c:v>13</c:v>
                </c:pt>
                <c:pt idx="10">
                  <c:v>7</c:v>
                </c:pt>
              </c:numCache>
            </c:numRef>
          </c:val>
          <c:extLst>
            <c:ext xmlns:c16="http://schemas.microsoft.com/office/drawing/2014/chart" uri="{C3380CC4-5D6E-409C-BE32-E72D297353CC}">
              <c16:uniqueId val="{00000011-2C5C-41A0-B617-1DB400176DA4}"/>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0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420"/>
          <c:min val="0"/>
        </c:scaling>
        <c:delete val="1"/>
        <c:axPos val="t"/>
        <c:numFmt formatCode="General" sourceLinked="1"/>
        <c:majorTickMark val="out"/>
        <c:minorTickMark val="none"/>
        <c:tickLblPos val="nextTo"/>
        <c:crossAx val="494698336"/>
        <c:crosses val="autoZero"/>
        <c:crossBetween val="between"/>
        <c:majorUnit val="7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3788674006198396"/>
          <c:y val="0"/>
          <c:w val="0.68544755114967315"/>
          <c:h val="1"/>
        </c:manualLayout>
      </c:layout>
      <c:barChart>
        <c:barDir val="bar"/>
        <c:grouping val="stacked"/>
        <c:varyColors val="0"/>
        <c:ser>
          <c:idx val="0"/>
          <c:order val="0"/>
          <c:tx>
            <c:strRef>
              <c:f>Sheet1!$B$1</c:f>
              <c:strCache>
                <c:ptCount val="1"/>
                <c:pt idx="0">
                  <c:v>visi 2023</c:v>
                </c:pt>
              </c:strCache>
            </c:strRef>
          </c:tx>
          <c:spPr>
            <a:solidFill>
              <a:srgbClr val="00565B"/>
            </a:solidFill>
            <a:ln>
              <a:no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C-B91A-4970-8C37-9C9AD84BAE27}"/>
                </c:ext>
              </c:extLst>
            </c:dLbl>
            <c:dLbl>
              <c:idx val="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D-B91A-4970-8C37-9C9AD84BAE27}"/>
                </c:ext>
              </c:extLst>
            </c:dLbl>
            <c:dLbl>
              <c:idx val="2"/>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E-B91A-4970-8C37-9C9AD84BAE27}"/>
                </c:ext>
              </c:extLst>
            </c:dLbl>
            <c:dLbl>
              <c:idx val="3"/>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10-B91A-4970-8C37-9C9AD84BAE27}"/>
                </c:ext>
              </c:extLst>
            </c:dLbl>
            <c:dLbl>
              <c:idx val="4"/>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11-B91A-4970-8C37-9C9AD84BAE27}"/>
                </c:ext>
              </c:extLst>
            </c:dLbl>
            <c:dLbl>
              <c:idx val="5"/>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F-B91A-4970-8C37-9C9AD84BAE27}"/>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B91A-4970-8C37-9C9AD84BAE27}"/>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8AAA-4E8A-8821-933E83FDB454}"/>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7-8AAA-4E8A-8821-933E83FDB454}"/>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8AAA-4E8A-8821-933E83FDB454}"/>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Televizija</c:v>
                </c:pt>
                <c:pt idx="1">
                  <c:v>Aplinkos projektų valdymo agentūra</c:v>
                </c:pt>
                <c:pt idx="2">
                  <c:v>Specializuoti interneto puslapiai</c:v>
                </c:pt>
                <c:pt idx="3">
                  <c:v>Administratorius, namo bendrijos pirmininkas</c:v>
                </c:pt>
                <c:pt idx="4">
                  <c:v>Draugai, pažįstami, artimieji</c:v>
                </c:pt>
                <c:pt idx="5">
                  <c:v>Interneto naujienų portalai</c:v>
                </c:pt>
                <c:pt idx="6">
                  <c:v>Radijas</c:v>
                </c:pt>
                <c:pt idx="7">
                  <c:v>Socialiniai tinklai</c:v>
                </c:pt>
                <c:pt idx="8">
                  <c:v>Laikraščiai, žurnalai</c:v>
                </c:pt>
                <c:pt idx="9">
                  <c:v>Kita</c:v>
                </c:pt>
              </c:strCache>
            </c:strRef>
          </c:cat>
          <c:val>
            <c:numRef>
              <c:f>Sheet1!$B$2:$B$11</c:f>
              <c:numCache>
                <c:formatCode>General</c:formatCode>
                <c:ptCount val="10"/>
                <c:pt idx="0">
                  <c:v>26</c:v>
                </c:pt>
                <c:pt idx="1">
                  <c:v>18</c:v>
                </c:pt>
                <c:pt idx="2">
                  <c:v>15</c:v>
                </c:pt>
                <c:pt idx="3">
                  <c:v>12</c:v>
                </c:pt>
                <c:pt idx="4">
                  <c:v>10</c:v>
                </c:pt>
                <c:pt idx="5">
                  <c:v>8</c:v>
                </c:pt>
                <c:pt idx="6">
                  <c:v>4</c:v>
                </c:pt>
                <c:pt idx="7">
                  <c:v>3</c:v>
                </c:pt>
                <c:pt idx="8">
                  <c:v>2</c:v>
                </c:pt>
                <c:pt idx="9">
                  <c:v>3</c:v>
                </c:pt>
              </c:numCache>
            </c:numRef>
          </c:val>
          <c:extLst>
            <c:ext xmlns:c16="http://schemas.microsoft.com/office/drawing/2014/chart" uri="{C3380CC4-5D6E-409C-BE32-E72D297353CC}">
              <c16:uniqueId val="{00000004-8AAA-4E8A-8821-933E83FDB454}"/>
            </c:ext>
          </c:extLst>
        </c:ser>
        <c:ser>
          <c:idx val="1"/>
          <c:order val="1"/>
          <c:tx>
            <c:strRef>
              <c:f>Sheet1!$C$1</c:f>
              <c:strCache>
                <c:ptCount val="1"/>
                <c:pt idx="0">
                  <c:v>tarpas</c:v>
                </c:pt>
              </c:strCache>
            </c:strRef>
          </c:tx>
          <c:spPr>
            <a:noFill/>
            <a:ln>
              <a:noFill/>
            </a:ln>
            <a:effectLst/>
          </c:spPr>
          <c:invertIfNegative val="0"/>
          <c:cat>
            <c:strRef>
              <c:f>Sheet1!$A$2:$A$11</c:f>
              <c:strCache>
                <c:ptCount val="10"/>
                <c:pt idx="0">
                  <c:v>Televizija</c:v>
                </c:pt>
                <c:pt idx="1">
                  <c:v>Aplinkos projektų valdymo agentūra</c:v>
                </c:pt>
                <c:pt idx="2">
                  <c:v>Specializuoti interneto puslapiai</c:v>
                </c:pt>
                <c:pt idx="3">
                  <c:v>Administratorius, namo bendrijos pirmininkas</c:v>
                </c:pt>
                <c:pt idx="4">
                  <c:v>Draugai, pažįstami, artimieji</c:v>
                </c:pt>
                <c:pt idx="5">
                  <c:v>Interneto naujienų portalai</c:v>
                </c:pt>
                <c:pt idx="6">
                  <c:v>Radijas</c:v>
                </c:pt>
                <c:pt idx="7">
                  <c:v>Socialiniai tinklai</c:v>
                </c:pt>
                <c:pt idx="8">
                  <c:v>Laikraščiai, žurnalai</c:v>
                </c:pt>
                <c:pt idx="9">
                  <c:v>Kita</c:v>
                </c:pt>
              </c:strCache>
            </c:strRef>
          </c:cat>
          <c:val>
            <c:numRef>
              <c:f>Sheet1!$C$2:$C$11</c:f>
              <c:numCache>
                <c:formatCode>General</c:formatCode>
                <c:ptCount val="10"/>
                <c:pt idx="0">
                  <c:v>44</c:v>
                </c:pt>
                <c:pt idx="1">
                  <c:v>52</c:v>
                </c:pt>
                <c:pt idx="2">
                  <c:v>55</c:v>
                </c:pt>
                <c:pt idx="3">
                  <c:v>58</c:v>
                </c:pt>
                <c:pt idx="4">
                  <c:v>60</c:v>
                </c:pt>
                <c:pt idx="5">
                  <c:v>62</c:v>
                </c:pt>
                <c:pt idx="6">
                  <c:v>66</c:v>
                </c:pt>
                <c:pt idx="7">
                  <c:v>67</c:v>
                </c:pt>
                <c:pt idx="8">
                  <c:v>68</c:v>
                </c:pt>
                <c:pt idx="9">
                  <c:v>67</c:v>
                </c:pt>
              </c:numCache>
            </c:numRef>
          </c:val>
          <c:extLst>
            <c:ext xmlns:c16="http://schemas.microsoft.com/office/drawing/2014/chart" uri="{C3380CC4-5D6E-409C-BE32-E72D297353CC}">
              <c16:uniqueId val="{00000005-8AAA-4E8A-8821-933E83FDB454}"/>
            </c:ext>
          </c:extLst>
        </c:ser>
        <c:ser>
          <c:idx val="2"/>
          <c:order val="2"/>
          <c:tx>
            <c:strRef>
              <c:f>Sheet1!$D$1</c:f>
              <c:strCache>
                <c:ptCount val="1"/>
                <c:pt idx="0">
                  <c:v>renov 2023</c:v>
                </c:pt>
              </c:strCache>
            </c:strRef>
          </c:tx>
          <c:spPr>
            <a:solidFill>
              <a:srgbClr val="1AB1AF"/>
            </a:solidFill>
            <a:ln>
              <a:noFill/>
            </a:ln>
            <a:effectLst/>
          </c:spPr>
          <c:invertIfNegative val="0"/>
          <c:dLbls>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9-8AAA-4E8A-8821-933E83FDB454}"/>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8AAA-4E8A-8821-933E83FDB454}"/>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B-8AAA-4E8A-8821-933E83FDB454}"/>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3-8AAA-4E8A-8821-933E83FDB454}"/>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Televizija</c:v>
                </c:pt>
                <c:pt idx="1">
                  <c:v>Aplinkos projektų valdymo agentūra</c:v>
                </c:pt>
                <c:pt idx="2">
                  <c:v>Specializuoti interneto puslapiai</c:v>
                </c:pt>
                <c:pt idx="3">
                  <c:v>Administratorius, namo bendrijos pirmininkas</c:v>
                </c:pt>
                <c:pt idx="4">
                  <c:v>Draugai, pažįstami, artimieji</c:v>
                </c:pt>
                <c:pt idx="5">
                  <c:v>Interneto naujienų portalai</c:v>
                </c:pt>
                <c:pt idx="6">
                  <c:v>Radijas</c:v>
                </c:pt>
                <c:pt idx="7">
                  <c:v>Socialiniai tinklai</c:v>
                </c:pt>
                <c:pt idx="8">
                  <c:v>Laikraščiai, žurnalai</c:v>
                </c:pt>
                <c:pt idx="9">
                  <c:v>Kita</c:v>
                </c:pt>
              </c:strCache>
            </c:strRef>
          </c:cat>
          <c:val>
            <c:numRef>
              <c:f>Sheet1!$D$2:$D$11</c:f>
              <c:numCache>
                <c:formatCode>General</c:formatCode>
                <c:ptCount val="10"/>
                <c:pt idx="0">
                  <c:v>25</c:v>
                </c:pt>
                <c:pt idx="1">
                  <c:v>14</c:v>
                </c:pt>
                <c:pt idx="2">
                  <c:v>15</c:v>
                </c:pt>
                <c:pt idx="3">
                  <c:v>11</c:v>
                </c:pt>
                <c:pt idx="4">
                  <c:v>11</c:v>
                </c:pt>
                <c:pt idx="5">
                  <c:v>10</c:v>
                </c:pt>
                <c:pt idx="6">
                  <c:v>5</c:v>
                </c:pt>
                <c:pt idx="7">
                  <c:v>3</c:v>
                </c:pt>
                <c:pt idx="8">
                  <c:v>2</c:v>
                </c:pt>
                <c:pt idx="9">
                  <c:v>4</c:v>
                </c:pt>
              </c:numCache>
            </c:numRef>
          </c:val>
          <c:extLst>
            <c:ext xmlns:c16="http://schemas.microsoft.com/office/drawing/2014/chart" uri="{C3380CC4-5D6E-409C-BE32-E72D297353CC}">
              <c16:uniqueId val="{0000000A-8AAA-4E8A-8821-933E83FDB454}"/>
            </c:ext>
          </c:extLst>
        </c:ser>
        <c:ser>
          <c:idx val="3"/>
          <c:order val="3"/>
          <c:tx>
            <c:strRef>
              <c:f>Sheet1!$E$1</c:f>
              <c:strCache>
                <c:ptCount val="1"/>
                <c:pt idx="0">
                  <c:v>tarpas5</c:v>
                </c:pt>
              </c:strCache>
            </c:strRef>
          </c:tx>
          <c:spPr>
            <a:noFill/>
            <a:ln>
              <a:noFill/>
            </a:ln>
            <a:effectLst/>
          </c:spPr>
          <c:invertIfNegative val="0"/>
          <c:cat>
            <c:strRef>
              <c:f>Sheet1!$A$2:$A$11</c:f>
              <c:strCache>
                <c:ptCount val="10"/>
                <c:pt idx="0">
                  <c:v>Televizija</c:v>
                </c:pt>
                <c:pt idx="1">
                  <c:v>Aplinkos projektų valdymo agentūra</c:v>
                </c:pt>
                <c:pt idx="2">
                  <c:v>Specializuoti interneto puslapiai</c:v>
                </c:pt>
                <c:pt idx="3">
                  <c:v>Administratorius, namo bendrijos pirmininkas</c:v>
                </c:pt>
                <c:pt idx="4">
                  <c:v>Draugai, pažįstami, artimieji</c:v>
                </c:pt>
                <c:pt idx="5">
                  <c:v>Interneto naujienų portalai</c:v>
                </c:pt>
                <c:pt idx="6">
                  <c:v>Radijas</c:v>
                </c:pt>
                <c:pt idx="7">
                  <c:v>Socialiniai tinklai</c:v>
                </c:pt>
                <c:pt idx="8">
                  <c:v>Laikraščiai, žurnalai</c:v>
                </c:pt>
                <c:pt idx="9">
                  <c:v>Kita</c:v>
                </c:pt>
              </c:strCache>
            </c:strRef>
          </c:cat>
          <c:val>
            <c:numRef>
              <c:f>Sheet1!$E$2:$E$11</c:f>
              <c:numCache>
                <c:formatCode>General</c:formatCode>
                <c:ptCount val="10"/>
                <c:pt idx="0">
                  <c:v>45</c:v>
                </c:pt>
                <c:pt idx="1">
                  <c:v>56</c:v>
                </c:pt>
                <c:pt idx="2">
                  <c:v>55</c:v>
                </c:pt>
                <c:pt idx="3">
                  <c:v>59</c:v>
                </c:pt>
                <c:pt idx="4">
                  <c:v>59</c:v>
                </c:pt>
                <c:pt idx="5">
                  <c:v>60</c:v>
                </c:pt>
                <c:pt idx="6">
                  <c:v>65</c:v>
                </c:pt>
                <c:pt idx="7">
                  <c:v>67</c:v>
                </c:pt>
                <c:pt idx="8">
                  <c:v>68</c:v>
                </c:pt>
                <c:pt idx="9">
                  <c:v>66</c:v>
                </c:pt>
              </c:numCache>
            </c:numRef>
          </c:val>
          <c:extLst>
            <c:ext xmlns:c16="http://schemas.microsoft.com/office/drawing/2014/chart" uri="{C3380CC4-5D6E-409C-BE32-E72D297353CC}">
              <c16:uniqueId val="{0000000B-8AAA-4E8A-8821-933E83FDB454}"/>
            </c:ext>
          </c:extLst>
        </c:ser>
        <c:ser>
          <c:idx val="4"/>
          <c:order val="4"/>
          <c:tx>
            <c:strRef>
              <c:f>Sheet1!$F$1</c:f>
              <c:strCache>
                <c:ptCount val="1"/>
                <c:pt idx="0">
                  <c:v>visi 2022</c:v>
                </c:pt>
              </c:strCache>
            </c:strRef>
          </c:tx>
          <c:spPr>
            <a:solidFill>
              <a:srgbClr val="00565B"/>
            </a:solidFill>
            <a:ln>
              <a:noFill/>
            </a:ln>
            <a:effectLst/>
          </c:spPr>
          <c:invertIfNegative val="0"/>
          <c:dPt>
            <c:idx val="9"/>
            <c:invertIfNegative val="0"/>
            <c:bubble3D val="0"/>
            <c:spPr>
              <a:solidFill>
                <a:srgbClr val="00565B"/>
              </a:solidFill>
              <a:ln>
                <a:noFill/>
              </a:ln>
              <a:effectLst/>
            </c:spPr>
            <c:extLst>
              <c:ext xmlns:c16="http://schemas.microsoft.com/office/drawing/2014/chart" uri="{C3380CC4-5D6E-409C-BE32-E72D297353CC}">
                <c16:uniqueId val="{00000015-8AAA-4E8A-8821-933E83FDB454}"/>
              </c:ext>
            </c:extLst>
          </c:dPt>
          <c:dLbls>
            <c:dLbl>
              <c:idx val="6"/>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8AAA-4E8A-8821-933E83FDB454}"/>
                </c:ext>
              </c:extLst>
            </c:dLbl>
            <c:dLbl>
              <c:idx val="7"/>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D-8AAA-4E8A-8821-933E83FDB454}"/>
                </c:ext>
              </c:extLst>
            </c:dLbl>
            <c:dLbl>
              <c:idx val="8"/>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E-8AAA-4E8A-8821-933E83FDB454}"/>
                </c:ext>
              </c:extLst>
            </c:dLbl>
            <c:dLbl>
              <c:idx val="9"/>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3687145245488508E-2"/>
                      <c:h val="6.7194896946766225E-2"/>
                    </c:manualLayout>
                  </c15:layout>
                </c:ext>
                <c:ext xmlns:c16="http://schemas.microsoft.com/office/drawing/2014/chart" uri="{C3380CC4-5D6E-409C-BE32-E72D297353CC}">
                  <c16:uniqueId val="{00000015-8AAA-4E8A-8821-933E83FDB454}"/>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Televizija</c:v>
                </c:pt>
                <c:pt idx="1">
                  <c:v>Aplinkos projektų valdymo agentūra</c:v>
                </c:pt>
                <c:pt idx="2">
                  <c:v>Specializuoti interneto puslapiai</c:v>
                </c:pt>
                <c:pt idx="3">
                  <c:v>Administratorius, namo bendrijos pirmininkas</c:v>
                </c:pt>
                <c:pt idx="4">
                  <c:v>Draugai, pažįstami, artimieji</c:v>
                </c:pt>
                <c:pt idx="5">
                  <c:v>Interneto naujienų portalai</c:v>
                </c:pt>
                <c:pt idx="6">
                  <c:v>Radijas</c:v>
                </c:pt>
                <c:pt idx="7">
                  <c:v>Socialiniai tinklai</c:v>
                </c:pt>
                <c:pt idx="8">
                  <c:v>Laikraščiai, žurnalai</c:v>
                </c:pt>
                <c:pt idx="9">
                  <c:v>Kita</c:v>
                </c:pt>
              </c:strCache>
            </c:strRef>
          </c:cat>
          <c:val>
            <c:numRef>
              <c:f>Sheet1!$F$2:$F$11</c:f>
              <c:numCache>
                <c:formatCode>General</c:formatCode>
                <c:ptCount val="10"/>
                <c:pt idx="0">
                  <c:v>21</c:v>
                </c:pt>
                <c:pt idx="1">
                  <c:v>19</c:v>
                </c:pt>
                <c:pt idx="2">
                  <c:v>16</c:v>
                </c:pt>
                <c:pt idx="3">
                  <c:v>10</c:v>
                </c:pt>
                <c:pt idx="4">
                  <c:v>13</c:v>
                </c:pt>
                <c:pt idx="5">
                  <c:v>11</c:v>
                </c:pt>
                <c:pt idx="6">
                  <c:v>2</c:v>
                </c:pt>
                <c:pt idx="7">
                  <c:v>4</c:v>
                </c:pt>
                <c:pt idx="8">
                  <c:v>2</c:v>
                </c:pt>
                <c:pt idx="9">
                  <c:v>3</c:v>
                </c:pt>
              </c:numCache>
            </c:numRef>
          </c:val>
          <c:extLst>
            <c:ext xmlns:c16="http://schemas.microsoft.com/office/drawing/2014/chart" uri="{C3380CC4-5D6E-409C-BE32-E72D297353CC}">
              <c16:uniqueId val="{00000012-8AAA-4E8A-8821-933E83FDB454}"/>
            </c:ext>
          </c:extLst>
        </c:ser>
        <c:ser>
          <c:idx val="5"/>
          <c:order val="5"/>
          <c:tx>
            <c:strRef>
              <c:f>Sheet1!$G$1</c:f>
              <c:strCache>
                <c:ptCount val="1"/>
                <c:pt idx="0">
                  <c:v>tarpas4</c:v>
                </c:pt>
              </c:strCache>
            </c:strRef>
          </c:tx>
          <c:spPr>
            <a:noFill/>
            <a:ln>
              <a:noFill/>
            </a:ln>
            <a:effectLst/>
          </c:spPr>
          <c:invertIfNegative val="0"/>
          <c:cat>
            <c:strRef>
              <c:f>Sheet1!$A$2:$A$11</c:f>
              <c:strCache>
                <c:ptCount val="10"/>
                <c:pt idx="0">
                  <c:v>Televizija</c:v>
                </c:pt>
                <c:pt idx="1">
                  <c:v>Aplinkos projektų valdymo agentūra</c:v>
                </c:pt>
                <c:pt idx="2">
                  <c:v>Specializuoti interneto puslapiai</c:v>
                </c:pt>
                <c:pt idx="3">
                  <c:v>Administratorius, namo bendrijos pirmininkas</c:v>
                </c:pt>
                <c:pt idx="4">
                  <c:v>Draugai, pažįstami, artimieji</c:v>
                </c:pt>
                <c:pt idx="5">
                  <c:v>Interneto naujienų portalai</c:v>
                </c:pt>
                <c:pt idx="6">
                  <c:v>Radijas</c:v>
                </c:pt>
                <c:pt idx="7">
                  <c:v>Socialiniai tinklai</c:v>
                </c:pt>
                <c:pt idx="8">
                  <c:v>Laikraščiai, žurnalai</c:v>
                </c:pt>
                <c:pt idx="9">
                  <c:v>Kita</c:v>
                </c:pt>
              </c:strCache>
            </c:strRef>
          </c:cat>
          <c:val>
            <c:numRef>
              <c:f>Sheet1!$G$2:$G$11</c:f>
              <c:numCache>
                <c:formatCode>General</c:formatCode>
                <c:ptCount val="10"/>
                <c:pt idx="0">
                  <c:v>49</c:v>
                </c:pt>
                <c:pt idx="1">
                  <c:v>51</c:v>
                </c:pt>
                <c:pt idx="2">
                  <c:v>54</c:v>
                </c:pt>
                <c:pt idx="3">
                  <c:v>60</c:v>
                </c:pt>
                <c:pt idx="4">
                  <c:v>57</c:v>
                </c:pt>
                <c:pt idx="5">
                  <c:v>59</c:v>
                </c:pt>
                <c:pt idx="6">
                  <c:v>68</c:v>
                </c:pt>
                <c:pt idx="7">
                  <c:v>66</c:v>
                </c:pt>
                <c:pt idx="8">
                  <c:v>68</c:v>
                </c:pt>
                <c:pt idx="9">
                  <c:v>67</c:v>
                </c:pt>
              </c:numCache>
            </c:numRef>
          </c:val>
          <c:extLst>
            <c:ext xmlns:c16="http://schemas.microsoft.com/office/drawing/2014/chart" uri="{C3380CC4-5D6E-409C-BE32-E72D297353CC}">
              <c16:uniqueId val="{00000013-8AAA-4E8A-8821-933E83FDB454}"/>
            </c:ext>
          </c:extLst>
        </c:ser>
        <c:ser>
          <c:idx val="6"/>
          <c:order val="6"/>
          <c:tx>
            <c:strRef>
              <c:f>Sheet1!$H$1</c:f>
              <c:strCache>
                <c:ptCount val="1"/>
                <c:pt idx="0">
                  <c:v>renov 2022</c:v>
                </c:pt>
              </c:strCache>
            </c:strRef>
          </c:tx>
          <c:spPr>
            <a:solidFill>
              <a:srgbClr val="1AB1AF"/>
            </a:solidFill>
            <a:ln>
              <a:noFill/>
            </a:ln>
            <a:effectLst/>
          </c:spPr>
          <c:invertIfNegative val="0"/>
          <c:dPt>
            <c:idx val="9"/>
            <c:invertIfNegative val="0"/>
            <c:bubble3D val="0"/>
            <c:spPr>
              <a:solidFill>
                <a:srgbClr val="1AB1AF"/>
              </a:solidFill>
              <a:ln>
                <a:noFill/>
              </a:ln>
              <a:effectLst/>
            </c:spPr>
            <c:extLst>
              <c:ext xmlns:c16="http://schemas.microsoft.com/office/drawing/2014/chart" uri="{C3380CC4-5D6E-409C-BE32-E72D297353CC}">
                <c16:uniqueId val="{00000022-8AAA-4E8A-8821-933E83FDB454}"/>
              </c:ext>
            </c:extLst>
          </c:dPt>
          <c:dLbls>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8AAA-4E8A-8821-933E83FDB454}"/>
                </c:ext>
              </c:extLst>
            </c:dLbl>
            <c:dLbl>
              <c:idx val="7"/>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0075375083753254E-2"/>
                      <c:h val="8.7253075139830771E-2"/>
                    </c:manualLayout>
                  </c15:layout>
                </c:ext>
                <c:ext xmlns:c16="http://schemas.microsoft.com/office/drawing/2014/chart" uri="{C3380CC4-5D6E-409C-BE32-E72D297353CC}">
                  <c16:uniqueId val="{00000020-8AAA-4E8A-8821-933E83FDB454}"/>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1-8AAA-4E8A-8821-933E83FDB454}"/>
                </c:ext>
              </c:extLst>
            </c:dLbl>
            <c:dLbl>
              <c:idx val="9"/>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1897350195499651E-2"/>
                      <c:h val="6.3183261308153313E-2"/>
                    </c:manualLayout>
                  </c15:layout>
                </c:ext>
                <c:ext xmlns:c16="http://schemas.microsoft.com/office/drawing/2014/chart" uri="{C3380CC4-5D6E-409C-BE32-E72D297353CC}">
                  <c16:uniqueId val="{00000022-8AAA-4E8A-8821-933E83FDB454}"/>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Televizija</c:v>
                </c:pt>
                <c:pt idx="1">
                  <c:v>Aplinkos projektų valdymo agentūra</c:v>
                </c:pt>
                <c:pt idx="2">
                  <c:v>Specializuoti interneto puslapiai</c:v>
                </c:pt>
                <c:pt idx="3">
                  <c:v>Administratorius, namo bendrijos pirmininkas</c:v>
                </c:pt>
                <c:pt idx="4">
                  <c:v>Draugai, pažįstami, artimieji</c:v>
                </c:pt>
                <c:pt idx="5">
                  <c:v>Interneto naujienų portalai</c:v>
                </c:pt>
                <c:pt idx="6">
                  <c:v>Radijas</c:v>
                </c:pt>
                <c:pt idx="7">
                  <c:v>Socialiniai tinklai</c:v>
                </c:pt>
                <c:pt idx="8">
                  <c:v>Laikraščiai, žurnalai</c:v>
                </c:pt>
                <c:pt idx="9">
                  <c:v>Kita</c:v>
                </c:pt>
              </c:strCache>
            </c:strRef>
          </c:cat>
          <c:val>
            <c:numRef>
              <c:f>Sheet1!$H$2:$H$11</c:f>
              <c:numCache>
                <c:formatCode>General</c:formatCode>
                <c:ptCount val="10"/>
                <c:pt idx="0">
                  <c:v>22</c:v>
                </c:pt>
                <c:pt idx="1">
                  <c:v>18</c:v>
                </c:pt>
                <c:pt idx="2">
                  <c:v>16</c:v>
                </c:pt>
                <c:pt idx="3">
                  <c:v>11</c:v>
                </c:pt>
                <c:pt idx="4">
                  <c:v>13</c:v>
                </c:pt>
                <c:pt idx="5">
                  <c:v>10</c:v>
                </c:pt>
                <c:pt idx="6">
                  <c:v>2</c:v>
                </c:pt>
                <c:pt idx="7">
                  <c:v>3</c:v>
                </c:pt>
                <c:pt idx="8">
                  <c:v>1</c:v>
                </c:pt>
                <c:pt idx="9">
                  <c:v>4</c:v>
                </c:pt>
              </c:numCache>
            </c:numRef>
          </c:val>
          <c:extLst>
            <c:ext xmlns:c16="http://schemas.microsoft.com/office/drawing/2014/chart" uri="{C3380CC4-5D6E-409C-BE32-E72D297353CC}">
              <c16:uniqueId val="{00000014-8AAA-4E8A-8821-933E83FDB454}"/>
            </c:ext>
          </c:extLst>
        </c:ser>
        <c:ser>
          <c:idx val="7"/>
          <c:order val="7"/>
          <c:tx>
            <c:strRef>
              <c:f>Sheet1!$I$1</c:f>
              <c:strCache>
                <c:ptCount val="1"/>
                <c:pt idx="0">
                  <c:v>tarpas3</c:v>
                </c:pt>
              </c:strCache>
            </c:strRef>
          </c:tx>
          <c:spPr>
            <a:noFill/>
            <a:ln>
              <a:noFill/>
            </a:ln>
            <a:effectLst/>
          </c:spPr>
          <c:invertIfNegative val="0"/>
          <c:cat>
            <c:strRef>
              <c:f>Sheet1!$A$2:$A$11</c:f>
              <c:strCache>
                <c:ptCount val="10"/>
                <c:pt idx="0">
                  <c:v>Televizija</c:v>
                </c:pt>
                <c:pt idx="1">
                  <c:v>Aplinkos projektų valdymo agentūra</c:v>
                </c:pt>
                <c:pt idx="2">
                  <c:v>Specializuoti interneto puslapiai</c:v>
                </c:pt>
                <c:pt idx="3">
                  <c:v>Administratorius, namo bendrijos pirmininkas</c:v>
                </c:pt>
                <c:pt idx="4">
                  <c:v>Draugai, pažįstami, artimieji</c:v>
                </c:pt>
                <c:pt idx="5">
                  <c:v>Interneto naujienų portalai</c:v>
                </c:pt>
                <c:pt idx="6">
                  <c:v>Radijas</c:v>
                </c:pt>
                <c:pt idx="7">
                  <c:v>Socialiniai tinklai</c:v>
                </c:pt>
                <c:pt idx="8">
                  <c:v>Laikraščiai, žurnalai</c:v>
                </c:pt>
                <c:pt idx="9">
                  <c:v>Kita</c:v>
                </c:pt>
              </c:strCache>
            </c:strRef>
          </c:cat>
          <c:val>
            <c:numRef>
              <c:f>Sheet1!$I$2:$I$11</c:f>
              <c:numCache>
                <c:formatCode>General</c:formatCode>
                <c:ptCount val="10"/>
                <c:pt idx="0">
                  <c:v>48</c:v>
                </c:pt>
                <c:pt idx="1">
                  <c:v>52</c:v>
                </c:pt>
                <c:pt idx="2">
                  <c:v>54</c:v>
                </c:pt>
                <c:pt idx="3">
                  <c:v>59</c:v>
                </c:pt>
                <c:pt idx="4">
                  <c:v>57</c:v>
                </c:pt>
                <c:pt idx="5">
                  <c:v>60</c:v>
                </c:pt>
                <c:pt idx="6">
                  <c:v>68</c:v>
                </c:pt>
                <c:pt idx="7">
                  <c:v>67</c:v>
                </c:pt>
                <c:pt idx="8">
                  <c:v>69</c:v>
                </c:pt>
                <c:pt idx="9">
                  <c:v>66</c:v>
                </c:pt>
              </c:numCache>
            </c:numRef>
          </c:val>
          <c:extLst>
            <c:ext xmlns:c16="http://schemas.microsoft.com/office/drawing/2014/chart" uri="{C3380CC4-5D6E-409C-BE32-E72D297353CC}">
              <c16:uniqueId val="{00000008-B91A-4970-8C37-9C9AD84BAE27}"/>
            </c:ext>
          </c:extLst>
        </c:ser>
        <c:ser>
          <c:idx val="8"/>
          <c:order val="8"/>
          <c:tx>
            <c:strRef>
              <c:f>Sheet1!$J$1</c:f>
              <c:strCache>
                <c:ptCount val="1"/>
                <c:pt idx="0">
                  <c:v>visi 2021</c:v>
                </c:pt>
              </c:strCache>
            </c:strRef>
          </c:tx>
          <c:spPr>
            <a:solidFill>
              <a:srgbClr val="00565B"/>
            </a:solidFill>
            <a:ln>
              <a:noFill/>
            </a:ln>
            <a:effectLst/>
          </c:spPr>
          <c:invertIfNegative val="0"/>
          <c:dPt>
            <c:idx val="9"/>
            <c:invertIfNegative val="0"/>
            <c:bubble3D val="0"/>
            <c:spPr>
              <a:solidFill>
                <a:srgbClr val="00D0D3"/>
              </a:solidFill>
              <a:ln>
                <a:noFill/>
              </a:ln>
              <a:effectLst/>
            </c:spPr>
            <c:extLst>
              <c:ext xmlns:c16="http://schemas.microsoft.com/office/drawing/2014/chart" uri="{C3380CC4-5D6E-409C-BE32-E72D297353CC}">
                <c16:uniqueId val="{00000005-3CF3-4F9F-B40E-2D0A54E24B38}"/>
              </c:ext>
            </c:extLst>
          </c:dPt>
          <c:dLbls>
            <c:dLbl>
              <c:idx val="6"/>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1279298470998336E-2"/>
                      <c:h val="8.3241439501217859E-2"/>
                    </c:manualLayout>
                  </c15:layout>
                </c:ext>
                <c:ext xmlns:c16="http://schemas.microsoft.com/office/drawing/2014/chart" uri="{C3380CC4-5D6E-409C-BE32-E72D297353CC}">
                  <c16:uniqueId val="{00000006-3CF3-4F9F-B40E-2D0A54E24B38}"/>
                </c:ext>
              </c:extLst>
            </c:dLbl>
            <c:dLbl>
              <c:idx val="7"/>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3CF3-4F9F-B40E-2D0A54E24B38}"/>
                </c:ext>
              </c:extLst>
            </c:dLbl>
            <c:dLbl>
              <c:idx val="8"/>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1.8871451696508168E-2"/>
                      <c:h val="8.3241439501217859E-2"/>
                    </c:manualLayout>
                  </c15:layout>
                </c:ext>
                <c:ext xmlns:c16="http://schemas.microsoft.com/office/drawing/2014/chart" uri="{C3380CC4-5D6E-409C-BE32-E72D297353CC}">
                  <c16:uniqueId val="{00000008-3CF3-4F9F-B40E-2D0A54E24B38}"/>
                </c:ext>
              </c:extLst>
            </c:dLbl>
            <c:dLbl>
              <c:idx val="9"/>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CF3-4F9F-B40E-2D0A54E24B38}"/>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Televizija</c:v>
                </c:pt>
                <c:pt idx="1">
                  <c:v>Aplinkos projektų valdymo agentūra</c:v>
                </c:pt>
                <c:pt idx="2">
                  <c:v>Specializuoti interneto puslapiai</c:v>
                </c:pt>
                <c:pt idx="3">
                  <c:v>Administratorius, namo bendrijos pirmininkas</c:v>
                </c:pt>
                <c:pt idx="4">
                  <c:v>Draugai, pažįstami, artimieji</c:v>
                </c:pt>
                <c:pt idx="5">
                  <c:v>Interneto naujienų portalai</c:v>
                </c:pt>
                <c:pt idx="6">
                  <c:v>Radijas</c:v>
                </c:pt>
                <c:pt idx="7">
                  <c:v>Socialiniai tinklai</c:v>
                </c:pt>
                <c:pt idx="8">
                  <c:v>Laikraščiai, žurnalai</c:v>
                </c:pt>
                <c:pt idx="9">
                  <c:v>Kita</c:v>
                </c:pt>
              </c:strCache>
            </c:strRef>
          </c:cat>
          <c:val>
            <c:numRef>
              <c:f>Sheet1!$J$2:$J$11</c:f>
              <c:numCache>
                <c:formatCode>General</c:formatCode>
                <c:ptCount val="10"/>
                <c:pt idx="0">
                  <c:v>25</c:v>
                </c:pt>
                <c:pt idx="2">
                  <c:v>16</c:v>
                </c:pt>
                <c:pt idx="3">
                  <c:v>15</c:v>
                </c:pt>
                <c:pt idx="4">
                  <c:v>10</c:v>
                </c:pt>
                <c:pt idx="5">
                  <c:v>10</c:v>
                </c:pt>
                <c:pt idx="6">
                  <c:v>3</c:v>
                </c:pt>
                <c:pt idx="7">
                  <c:v>2</c:v>
                </c:pt>
                <c:pt idx="8">
                  <c:v>3</c:v>
                </c:pt>
                <c:pt idx="9">
                  <c:v>0.1</c:v>
                </c:pt>
              </c:numCache>
            </c:numRef>
          </c:val>
          <c:extLst>
            <c:ext xmlns:c16="http://schemas.microsoft.com/office/drawing/2014/chart" uri="{C3380CC4-5D6E-409C-BE32-E72D297353CC}">
              <c16:uniqueId val="{00000009-B91A-4970-8C37-9C9AD84BAE27}"/>
            </c:ext>
          </c:extLst>
        </c:ser>
        <c:ser>
          <c:idx val="9"/>
          <c:order val="9"/>
          <c:tx>
            <c:strRef>
              <c:f>Sheet1!$K$1</c:f>
              <c:strCache>
                <c:ptCount val="1"/>
                <c:pt idx="0">
                  <c:v>tarpas2</c:v>
                </c:pt>
              </c:strCache>
            </c:strRef>
          </c:tx>
          <c:spPr>
            <a:noFill/>
            <a:ln>
              <a:noFill/>
            </a:ln>
            <a:effectLst/>
          </c:spPr>
          <c:invertIfNegative val="0"/>
          <c:cat>
            <c:strRef>
              <c:f>Sheet1!$A$2:$A$11</c:f>
              <c:strCache>
                <c:ptCount val="10"/>
                <c:pt idx="0">
                  <c:v>Televizija</c:v>
                </c:pt>
                <c:pt idx="1">
                  <c:v>Aplinkos projektų valdymo agentūra</c:v>
                </c:pt>
                <c:pt idx="2">
                  <c:v>Specializuoti interneto puslapiai</c:v>
                </c:pt>
                <c:pt idx="3">
                  <c:v>Administratorius, namo bendrijos pirmininkas</c:v>
                </c:pt>
                <c:pt idx="4">
                  <c:v>Draugai, pažįstami, artimieji</c:v>
                </c:pt>
                <c:pt idx="5">
                  <c:v>Interneto naujienų portalai</c:v>
                </c:pt>
                <c:pt idx="6">
                  <c:v>Radijas</c:v>
                </c:pt>
                <c:pt idx="7">
                  <c:v>Socialiniai tinklai</c:v>
                </c:pt>
                <c:pt idx="8">
                  <c:v>Laikraščiai, žurnalai</c:v>
                </c:pt>
                <c:pt idx="9">
                  <c:v>Kita</c:v>
                </c:pt>
              </c:strCache>
            </c:strRef>
          </c:cat>
          <c:val>
            <c:numRef>
              <c:f>Sheet1!$K$2:$K$11</c:f>
              <c:numCache>
                <c:formatCode>General</c:formatCode>
                <c:ptCount val="10"/>
                <c:pt idx="0">
                  <c:v>45</c:v>
                </c:pt>
                <c:pt idx="1">
                  <c:v>70</c:v>
                </c:pt>
                <c:pt idx="2">
                  <c:v>54</c:v>
                </c:pt>
                <c:pt idx="3">
                  <c:v>55</c:v>
                </c:pt>
                <c:pt idx="4">
                  <c:v>60</c:v>
                </c:pt>
                <c:pt idx="5">
                  <c:v>60</c:v>
                </c:pt>
                <c:pt idx="6">
                  <c:v>67</c:v>
                </c:pt>
                <c:pt idx="7">
                  <c:v>68</c:v>
                </c:pt>
                <c:pt idx="8">
                  <c:v>67</c:v>
                </c:pt>
                <c:pt idx="9">
                  <c:v>69.900000000000006</c:v>
                </c:pt>
              </c:numCache>
            </c:numRef>
          </c:val>
          <c:extLst>
            <c:ext xmlns:c16="http://schemas.microsoft.com/office/drawing/2014/chart" uri="{C3380CC4-5D6E-409C-BE32-E72D297353CC}">
              <c16:uniqueId val="{0000000A-B91A-4970-8C37-9C9AD84BAE27}"/>
            </c:ext>
          </c:extLst>
        </c:ser>
        <c:ser>
          <c:idx val="10"/>
          <c:order val="10"/>
          <c:tx>
            <c:strRef>
              <c:f>Sheet1!$L$1</c:f>
              <c:strCache>
                <c:ptCount val="1"/>
                <c:pt idx="0">
                  <c:v>renov 2021</c:v>
                </c:pt>
              </c:strCache>
            </c:strRef>
          </c:tx>
          <c:spPr>
            <a:solidFill>
              <a:srgbClr val="1AB1AF"/>
            </a:solidFill>
            <a:ln>
              <a:noFill/>
            </a:ln>
            <a:effectLst/>
          </c:spPr>
          <c:invertIfNegative val="0"/>
          <c:dPt>
            <c:idx val="9"/>
            <c:invertIfNegative val="0"/>
            <c:bubble3D val="0"/>
            <c:spPr>
              <a:solidFill>
                <a:srgbClr val="00D0D3"/>
              </a:solidFill>
              <a:ln>
                <a:noFill/>
              </a:ln>
              <a:effectLst/>
            </c:spPr>
            <c:extLst>
              <c:ext xmlns:c16="http://schemas.microsoft.com/office/drawing/2014/chart" uri="{C3380CC4-5D6E-409C-BE32-E72D297353CC}">
                <c16:uniqueId val="{0000000A-3CF3-4F9F-B40E-2D0A54E24B38}"/>
              </c:ext>
            </c:extLst>
          </c:dPt>
          <c:dLbls>
            <c:dLbl>
              <c:idx val="6"/>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1279298470998336E-2"/>
                      <c:h val="8.7253075139830771E-2"/>
                    </c:manualLayout>
                  </c15:layout>
                </c:ext>
                <c:ext xmlns:c16="http://schemas.microsoft.com/office/drawing/2014/chart" uri="{C3380CC4-5D6E-409C-BE32-E72D297353CC}">
                  <c16:uniqueId val="{0000000B-3CF3-4F9F-B40E-2D0A54E24B38}"/>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3CF3-4F9F-B40E-2D0A54E24B38}"/>
                </c:ext>
              </c:extLst>
            </c:dLbl>
            <c:dLbl>
              <c:idx val="8"/>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3687145245488508E-2"/>
                      <c:h val="7.9229803862604961E-2"/>
                    </c:manualLayout>
                  </c15:layout>
                </c:ext>
                <c:ext xmlns:c16="http://schemas.microsoft.com/office/drawing/2014/chart" uri="{C3380CC4-5D6E-409C-BE32-E72D297353CC}">
                  <c16:uniqueId val="{0000000D-3CF3-4F9F-B40E-2D0A54E24B38}"/>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3CF3-4F9F-B40E-2D0A54E24B38}"/>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Televizija</c:v>
                </c:pt>
                <c:pt idx="1">
                  <c:v>Aplinkos projektų valdymo agentūra</c:v>
                </c:pt>
                <c:pt idx="2">
                  <c:v>Specializuoti interneto puslapiai</c:v>
                </c:pt>
                <c:pt idx="3">
                  <c:v>Administratorius, namo bendrijos pirmininkas</c:v>
                </c:pt>
                <c:pt idx="4">
                  <c:v>Draugai, pažįstami, artimieji</c:v>
                </c:pt>
                <c:pt idx="5">
                  <c:v>Interneto naujienų portalai</c:v>
                </c:pt>
                <c:pt idx="6">
                  <c:v>Radijas</c:v>
                </c:pt>
                <c:pt idx="7">
                  <c:v>Socialiniai tinklai</c:v>
                </c:pt>
                <c:pt idx="8">
                  <c:v>Laikraščiai, žurnalai</c:v>
                </c:pt>
                <c:pt idx="9">
                  <c:v>Kita</c:v>
                </c:pt>
              </c:strCache>
            </c:strRef>
          </c:cat>
          <c:val>
            <c:numRef>
              <c:f>Sheet1!$L$2:$L$11</c:f>
              <c:numCache>
                <c:formatCode>General</c:formatCode>
                <c:ptCount val="10"/>
                <c:pt idx="0">
                  <c:v>25</c:v>
                </c:pt>
                <c:pt idx="2">
                  <c:v>16</c:v>
                </c:pt>
                <c:pt idx="3">
                  <c:v>15</c:v>
                </c:pt>
                <c:pt idx="4">
                  <c:v>10</c:v>
                </c:pt>
                <c:pt idx="5">
                  <c:v>10</c:v>
                </c:pt>
                <c:pt idx="6">
                  <c:v>3</c:v>
                </c:pt>
                <c:pt idx="7">
                  <c:v>2</c:v>
                </c:pt>
                <c:pt idx="8">
                  <c:v>3</c:v>
                </c:pt>
                <c:pt idx="9">
                  <c:v>0.2</c:v>
                </c:pt>
              </c:numCache>
            </c:numRef>
          </c:val>
          <c:extLst>
            <c:ext xmlns:c16="http://schemas.microsoft.com/office/drawing/2014/chart" uri="{C3380CC4-5D6E-409C-BE32-E72D297353CC}">
              <c16:uniqueId val="{0000000B-B91A-4970-8C37-9C9AD84BAE27}"/>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0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400"/>
          <c:min val="0"/>
        </c:scaling>
        <c:delete val="1"/>
        <c:axPos val="t"/>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494698336"/>
        <c:crosses val="autoZero"/>
        <c:crossBetween val="between"/>
        <c:majorUnit val="7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4671888357000713"/>
          <c:y val="6.4861822612108169E-3"/>
          <c:w val="0.63690187701269307"/>
          <c:h val="0.95628977095860412"/>
        </c:manualLayout>
      </c:layout>
      <c:barChart>
        <c:barDir val="bar"/>
        <c:grouping val="stacked"/>
        <c:varyColors val="0"/>
        <c:ser>
          <c:idx val="0"/>
          <c:order val="0"/>
          <c:tx>
            <c:strRef>
              <c:f>Sheet1!$B$1</c:f>
              <c:strCache>
                <c:ptCount val="1"/>
                <c:pt idx="0">
                  <c:v>visi 2023</c:v>
                </c:pt>
              </c:strCache>
            </c:strRef>
          </c:tx>
          <c:spPr>
            <a:solidFill>
              <a:srgbClr val="00565B"/>
            </a:solidFill>
            <a:ln>
              <a:noFill/>
            </a:ln>
            <a:effectLst/>
          </c:spPr>
          <c:invertIfNegative val="0"/>
          <c:dPt>
            <c:idx val="19"/>
            <c:invertIfNegative val="0"/>
            <c:bubble3D val="0"/>
            <c:spPr>
              <a:solidFill>
                <a:srgbClr val="CCCCCC"/>
              </a:solidFill>
              <a:ln>
                <a:noFill/>
              </a:ln>
              <a:effectLst/>
            </c:spPr>
            <c:extLst>
              <c:ext xmlns:c16="http://schemas.microsoft.com/office/drawing/2014/chart" uri="{C3380CC4-5D6E-409C-BE32-E72D297353CC}">
                <c16:uniqueId val="{00000008-33D3-4CC8-BAB7-E4F4D8384A1E}"/>
              </c:ext>
            </c:extLst>
          </c:dPt>
          <c:dLbls>
            <c:dLbl>
              <c:idx val="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A-33D3-4CC8-BAB7-E4F4D8384A1E}"/>
                </c:ext>
              </c:extLst>
            </c:dLbl>
            <c:dLbl>
              <c:idx val="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B-33D3-4CC8-BAB7-E4F4D8384A1E}"/>
                </c:ext>
              </c:extLst>
            </c:dLbl>
            <c:dLbl>
              <c:idx val="2"/>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C-33D3-4CC8-BAB7-E4F4D8384A1E}"/>
                </c:ext>
              </c:extLst>
            </c:dLbl>
            <c:dLbl>
              <c:idx val="3"/>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3802949031447945E-2"/>
                      <c:h val="5.1078685307035181E-2"/>
                    </c:manualLayout>
                  </c15:layout>
                </c:ext>
                <c:ext xmlns:c16="http://schemas.microsoft.com/office/drawing/2014/chart" uri="{C3380CC4-5D6E-409C-BE32-E72D297353CC}">
                  <c16:uniqueId val="{00000009-33D3-4CC8-BAB7-E4F4D8384A1E}"/>
                </c:ext>
              </c:extLst>
            </c:dLbl>
            <c:dLbl>
              <c:idx val="4"/>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9-2AB6-4751-BB45-0742F0BE1EC8}"/>
                </c:ext>
              </c:extLst>
            </c:dLbl>
            <c:dLbl>
              <c:idx val="5"/>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E-2AB6-4751-BB45-0742F0BE1EC8}"/>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2AB6-4751-BB45-0742F0BE1EC8}"/>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2AB6-4751-BB45-0742F0BE1EC8}"/>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B-2AB6-4751-BB45-0742F0BE1EC8}"/>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0-2AB6-4751-BB45-0742F0BE1EC8}"/>
                </c:ext>
              </c:extLst>
            </c:dLbl>
            <c:dLbl>
              <c:idx val="1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2AB6-4751-BB45-0742F0BE1EC8}"/>
                </c:ext>
              </c:extLst>
            </c:dLbl>
            <c:dLbl>
              <c:idx val="1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1-2AB6-4751-BB45-0742F0BE1EC8}"/>
                </c:ext>
              </c:extLst>
            </c:dLbl>
            <c:dLbl>
              <c:idx val="12"/>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D-2AB6-4751-BB45-0742F0BE1EC8}"/>
                </c:ext>
              </c:extLst>
            </c:dLbl>
            <c:dLbl>
              <c:idx val="13"/>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2-2AB6-4751-BB45-0742F0BE1EC8}"/>
                </c:ext>
              </c:extLst>
            </c:dLbl>
            <c:dLbl>
              <c:idx val="14"/>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5-2AB6-4751-BB45-0742F0BE1EC8}"/>
                </c:ext>
              </c:extLst>
            </c:dLbl>
            <c:dLbl>
              <c:idx val="15"/>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3-2AB6-4751-BB45-0742F0BE1EC8}"/>
                </c:ext>
              </c:extLst>
            </c:dLbl>
            <c:dLbl>
              <c:idx val="1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6-2AB6-4751-BB45-0742F0BE1EC8}"/>
                </c:ext>
              </c:extLst>
            </c:dLbl>
            <c:dLbl>
              <c:idx val="1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6C9E-4EB8-A404-D8918528569B}"/>
                </c:ext>
              </c:extLst>
            </c:dLbl>
            <c:dLbl>
              <c:idx val="1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4-2AB6-4751-BB45-0742F0BE1EC8}"/>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Sheet1!$A$2:$A$21</c:f>
              <c:strCache>
                <c:ptCount val="20"/>
                <c:pt idx="0">
                  <c:v>Apie išlaidas, kainų suvaldymą / atsiperkamumą</c:v>
                </c:pt>
                <c:pt idx="1">
                  <c:v>Bendrai apie renovaciją</c:v>
                </c:pt>
                <c:pt idx="2">
                  <c:v>Apie suteikiamą paramą / finansavimą</c:v>
                </c:pt>
                <c:pt idx="3">
                  <c:v>Informacijos apie būsimus darbus / darbų eigą / eiliškumas</c:v>
                </c:pt>
                <c:pt idx="4">
                  <c:v>Apie garantijas / įstatyminę tvarką / dokumentaciją</c:v>
                </c:pt>
                <c:pt idx="5">
                  <c:v>Laiko trukmė</c:v>
                </c:pt>
                <c:pt idx="6">
                  <c:v>Apie efektyvumą / taupumą</c:v>
                </c:pt>
                <c:pt idx="7">
                  <c:v>Apie kokybę</c:v>
                </c:pt>
                <c:pt idx="8">
                  <c:v>Apie broką / nuostolius / atsakomybę už broką</c:v>
                </c:pt>
                <c:pt idx="9">
                  <c:v>Su skaidrumu susijusi informacija</c:v>
                </c:pt>
                <c:pt idx="10">
                  <c:v>Apie teigiamą renovacijos įtaką žmonėms</c:v>
                </c:pt>
                <c:pt idx="11">
                  <c:v>Valstybės vaidmuo</c:v>
                </c:pt>
                <c:pt idx="12">
                  <c:v>Ekologinio / inovacinio požiūrio</c:v>
                </c:pt>
                <c:pt idx="13">
                  <c:v>Apie naudojamas medžiagas</c:v>
                </c:pt>
                <c:pt idx="14">
                  <c:v>Apie renovaciją vykdančias įmones</c:v>
                </c:pt>
                <c:pt idx="15">
                  <c:v>Renovuotų daugiabučių pavyzdžių pateikimo</c:v>
                </c:pt>
                <c:pt idx="16">
                  <c:v>Apie šildymą</c:v>
                </c:pt>
                <c:pt idx="17">
                  <c:v>Sąmatos / ataskaitos</c:v>
                </c:pt>
                <c:pt idx="18">
                  <c:v>Kita</c:v>
                </c:pt>
                <c:pt idx="19">
                  <c:v>N/N</c:v>
                </c:pt>
              </c:strCache>
            </c:strRef>
          </c:cat>
          <c:val>
            <c:numRef>
              <c:f>Sheet1!$B$2:$B$21</c:f>
              <c:numCache>
                <c:formatCode>General</c:formatCode>
                <c:ptCount val="20"/>
                <c:pt idx="0">
                  <c:v>13</c:v>
                </c:pt>
                <c:pt idx="1">
                  <c:v>7</c:v>
                </c:pt>
                <c:pt idx="2">
                  <c:v>5</c:v>
                </c:pt>
                <c:pt idx="3">
                  <c:v>4</c:v>
                </c:pt>
                <c:pt idx="4">
                  <c:v>3</c:v>
                </c:pt>
                <c:pt idx="5">
                  <c:v>2</c:v>
                </c:pt>
                <c:pt idx="6">
                  <c:v>2</c:v>
                </c:pt>
                <c:pt idx="7">
                  <c:v>2</c:v>
                </c:pt>
                <c:pt idx="8">
                  <c:v>2</c:v>
                </c:pt>
                <c:pt idx="9">
                  <c:v>1</c:v>
                </c:pt>
                <c:pt idx="10">
                  <c:v>1</c:v>
                </c:pt>
                <c:pt idx="11">
                  <c:v>1</c:v>
                </c:pt>
                <c:pt idx="12">
                  <c:v>1</c:v>
                </c:pt>
                <c:pt idx="13">
                  <c:v>1</c:v>
                </c:pt>
                <c:pt idx="14">
                  <c:v>1</c:v>
                </c:pt>
                <c:pt idx="15">
                  <c:v>1</c:v>
                </c:pt>
                <c:pt idx="16">
                  <c:v>1</c:v>
                </c:pt>
                <c:pt idx="17">
                  <c:v>0.2</c:v>
                </c:pt>
                <c:pt idx="18">
                  <c:v>1</c:v>
                </c:pt>
                <c:pt idx="19">
                  <c:v>61</c:v>
                </c:pt>
              </c:numCache>
            </c:numRef>
          </c:val>
          <c:extLst>
            <c:ext xmlns:c16="http://schemas.microsoft.com/office/drawing/2014/chart" uri="{C3380CC4-5D6E-409C-BE32-E72D297353CC}">
              <c16:uniqueId val="{00000004-8AAA-4E8A-8821-933E83FDB454}"/>
            </c:ext>
          </c:extLst>
        </c:ser>
        <c:ser>
          <c:idx val="1"/>
          <c:order val="1"/>
          <c:tx>
            <c:strRef>
              <c:f>Sheet1!$C$1</c:f>
              <c:strCache>
                <c:ptCount val="1"/>
                <c:pt idx="0">
                  <c:v>tarpas</c:v>
                </c:pt>
              </c:strCache>
            </c:strRef>
          </c:tx>
          <c:spPr>
            <a:noFill/>
            <a:ln>
              <a:noFill/>
            </a:ln>
            <a:effectLst/>
          </c:spPr>
          <c:invertIfNegative val="0"/>
          <c:cat>
            <c:strRef>
              <c:f>Sheet1!$A$2:$A$21</c:f>
              <c:strCache>
                <c:ptCount val="20"/>
                <c:pt idx="0">
                  <c:v>Apie išlaidas, kainų suvaldymą / atsiperkamumą</c:v>
                </c:pt>
                <c:pt idx="1">
                  <c:v>Bendrai apie renovaciją</c:v>
                </c:pt>
                <c:pt idx="2">
                  <c:v>Apie suteikiamą paramą / finansavimą</c:v>
                </c:pt>
                <c:pt idx="3">
                  <c:v>Informacijos apie būsimus darbus / darbų eigą / eiliškumas</c:v>
                </c:pt>
                <c:pt idx="4">
                  <c:v>Apie garantijas / įstatyminę tvarką / dokumentaciją</c:v>
                </c:pt>
                <c:pt idx="5">
                  <c:v>Laiko trukmė</c:v>
                </c:pt>
                <c:pt idx="6">
                  <c:v>Apie efektyvumą / taupumą</c:v>
                </c:pt>
                <c:pt idx="7">
                  <c:v>Apie kokybę</c:v>
                </c:pt>
                <c:pt idx="8">
                  <c:v>Apie broką / nuostolius / atsakomybę už broką</c:v>
                </c:pt>
                <c:pt idx="9">
                  <c:v>Su skaidrumu susijusi informacija</c:v>
                </c:pt>
                <c:pt idx="10">
                  <c:v>Apie teigiamą renovacijos įtaką žmonėms</c:v>
                </c:pt>
                <c:pt idx="11">
                  <c:v>Valstybės vaidmuo</c:v>
                </c:pt>
                <c:pt idx="12">
                  <c:v>Ekologinio / inovacinio požiūrio</c:v>
                </c:pt>
                <c:pt idx="13">
                  <c:v>Apie naudojamas medžiagas</c:v>
                </c:pt>
                <c:pt idx="14">
                  <c:v>Apie renovaciją vykdančias įmones</c:v>
                </c:pt>
                <c:pt idx="15">
                  <c:v>Renovuotų daugiabučių pavyzdžių pateikimo</c:v>
                </c:pt>
                <c:pt idx="16">
                  <c:v>Apie šildymą</c:v>
                </c:pt>
                <c:pt idx="17">
                  <c:v>Sąmatos / ataskaitos</c:v>
                </c:pt>
                <c:pt idx="18">
                  <c:v>Kita</c:v>
                </c:pt>
                <c:pt idx="19">
                  <c:v>N/N</c:v>
                </c:pt>
              </c:strCache>
            </c:strRef>
          </c:cat>
          <c:val>
            <c:numRef>
              <c:f>Sheet1!$C$2:$C$21</c:f>
              <c:numCache>
                <c:formatCode>General</c:formatCode>
                <c:ptCount val="20"/>
                <c:pt idx="0">
                  <c:v>57</c:v>
                </c:pt>
                <c:pt idx="1">
                  <c:v>63</c:v>
                </c:pt>
                <c:pt idx="2">
                  <c:v>65</c:v>
                </c:pt>
                <c:pt idx="3">
                  <c:v>66</c:v>
                </c:pt>
                <c:pt idx="4">
                  <c:v>67</c:v>
                </c:pt>
                <c:pt idx="5">
                  <c:v>68</c:v>
                </c:pt>
                <c:pt idx="6">
                  <c:v>68</c:v>
                </c:pt>
                <c:pt idx="7">
                  <c:v>68</c:v>
                </c:pt>
                <c:pt idx="8">
                  <c:v>68</c:v>
                </c:pt>
                <c:pt idx="9">
                  <c:v>69</c:v>
                </c:pt>
                <c:pt idx="10">
                  <c:v>69</c:v>
                </c:pt>
                <c:pt idx="11">
                  <c:v>69</c:v>
                </c:pt>
                <c:pt idx="12">
                  <c:v>69</c:v>
                </c:pt>
                <c:pt idx="13">
                  <c:v>69</c:v>
                </c:pt>
                <c:pt idx="14">
                  <c:v>69</c:v>
                </c:pt>
                <c:pt idx="15">
                  <c:v>69</c:v>
                </c:pt>
                <c:pt idx="16">
                  <c:v>69</c:v>
                </c:pt>
                <c:pt idx="17">
                  <c:v>69.8</c:v>
                </c:pt>
                <c:pt idx="18">
                  <c:v>69</c:v>
                </c:pt>
                <c:pt idx="19">
                  <c:v>9</c:v>
                </c:pt>
              </c:numCache>
            </c:numRef>
          </c:val>
          <c:extLst>
            <c:ext xmlns:c16="http://schemas.microsoft.com/office/drawing/2014/chart" uri="{C3380CC4-5D6E-409C-BE32-E72D297353CC}">
              <c16:uniqueId val="{00000005-8AAA-4E8A-8821-933E83FDB454}"/>
            </c:ext>
          </c:extLst>
        </c:ser>
        <c:ser>
          <c:idx val="2"/>
          <c:order val="2"/>
          <c:tx>
            <c:strRef>
              <c:f>Sheet1!$D$1</c:f>
              <c:strCache>
                <c:ptCount val="1"/>
                <c:pt idx="0">
                  <c:v>renov 2023</c:v>
                </c:pt>
              </c:strCache>
            </c:strRef>
          </c:tx>
          <c:spPr>
            <a:solidFill>
              <a:srgbClr val="1AB1AF"/>
            </a:solidFill>
            <a:ln>
              <a:noFill/>
            </a:ln>
            <a:effectLst/>
          </c:spPr>
          <c:invertIfNegative val="0"/>
          <c:dPt>
            <c:idx val="19"/>
            <c:invertIfNegative val="0"/>
            <c:bubble3D val="0"/>
            <c:spPr>
              <a:solidFill>
                <a:srgbClr val="CCCCCC"/>
              </a:solidFill>
              <a:ln>
                <a:noFill/>
              </a:ln>
              <a:effectLst/>
            </c:spPr>
            <c:extLst>
              <c:ext xmlns:c16="http://schemas.microsoft.com/office/drawing/2014/chart" uri="{C3380CC4-5D6E-409C-BE32-E72D297353CC}">
                <c16:uniqueId val="{0000000D-33D3-4CC8-BAB7-E4F4D8384A1E}"/>
              </c:ext>
            </c:extLst>
          </c:dPt>
          <c:dLbls>
            <c:dLbl>
              <c:idx val="5"/>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2AB6-4751-BB45-0742F0BE1EC8}"/>
                </c:ext>
              </c:extLst>
            </c:dLbl>
            <c:dLbl>
              <c:idx val="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2AB6-4751-BB45-0742F0BE1EC8}"/>
                </c:ext>
              </c:extLst>
            </c:dLbl>
            <c:dLbl>
              <c:idx val="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2AB6-4751-BB45-0742F0BE1EC8}"/>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2AB6-4751-BB45-0742F0BE1EC8}"/>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5-2AB6-4751-BB45-0742F0BE1EC8}"/>
                </c:ext>
              </c:extLst>
            </c:dLbl>
            <c:dLbl>
              <c:idx val="1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2AB6-4751-BB45-0742F0BE1EC8}"/>
                </c:ext>
              </c:extLst>
            </c:dLbl>
            <c:dLbl>
              <c:idx val="1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2AB6-4751-BB45-0742F0BE1EC8}"/>
                </c:ext>
              </c:extLst>
            </c:dLbl>
            <c:dLbl>
              <c:idx val="12"/>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2AB6-4751-BB45-0742F0BE1EC8}"/>
                </c:ext>
              </c:extLst>
            </c:dLbl>
            <c:dLbl>
              <c:idx val="13"/>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7-2AB6-4751-BB45-0742F0BE1EC8}"/>
                </c:ext>
              </c:extLst>
            </c:dLbl>
            <c:dLbl>
              <c:idx val="14"/>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2AB6-4751-BB45-0742F0BE1EC8}"/>
                </c:ext>
              </c:extLst>
            </c:dLbl>
            <c:dLbl>
              <c:idx val="15"/>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2AB6-4751-BB45-0742F0BE1EC8}"/>
                </c:ext>
              </c:extLst>
            </c:dLbl>
            <c:dLbl>
              <c:idx val="16"/>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2AB6-4751-BB45-0742F0BE1EC8}"/>
                </c:ext>
              </c:extLst>
            </c:dLbl>
            <c:dLbl>
              <c:idx val="17"/>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6C9E-4EB8-A404-D8918528569B}"/>
                </c:ext>
              </c:extLst>
            </c:dLbl>
            <c:dLbl>
              <c:idx val="1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2AB6-4751-BB45-0742F0BE1EC8}"/>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Sheet1!$A$2:$A$21</c:f>
              <c:strCache>
                <c:ptCount val="20"/>
                <c:pt idx="0">
                  <c:v>Apie išlaidas, kainų suvaldymą / atsiperkamumą</c:v>
                </c:pt>
                <c:pt idx="1">
                  <c:v>Bendrai apie renovaciją</c:v>
                </c:pt>
                <c:pt idx="2">
                  <c:v>Apie suteikiamą paramą / finansavimą</c:v>
                </c:pt>
                <c:pt idx="3">
                  <c:v>Informacijos apie būsimus darbus / darbų eigą / eiliškumas</c:v>
                </c:pt>
                <c:pt idx="4">
                  <c:v>Apie garantijas / įstatyminę tvarką / dokumentaciją</c:v>
                </c:pt>
                <c:pt idx="5">
                  <c:v>Laiko trukmė</c:v>
                </c:pt>
                <c:pt idx="6">
                  <c:v>Apie efektyvumą / taupumą</c:v>
                </c:pt>
                <c:pt idx="7">
                  <c:v>Apie kokybę</c:v>
                </c:pt>
                <c:pt idx="8">
                  <c:v>Apie broką / nuostolius / atsakomybę už broką</c:v>
                </c:pt>
                <c:pt idx="9">
                  <c:v>Su skaidrumu susijusi informacija</c:v>
                </c:pt>
                <c:pt idx="10">
                  <c:v>Apie teigiamą renovacijos įtaką žmonėms</c:v>
                </c:pt>
                <c:pt idx="11">
                  <c:v>Valstybės vaidmuo</c:v>
                </c:pt>
                <c:pt idx="12">
                  <c:v>Ekologinio / inovacinio požiūrio</c:v>
                </c:pt>
                <c:pt idx="13">
                  <c:v>Apie naudojamas medžiagas</c:v>
                </c:pt>
                <c:pt idx="14">
                  <c:v>Apie renovaciją vykdančias įmones</c:v>
                </c:pt>
                <c:pt idx="15">
                  <c:v>Renovuotų daugiabučių pavyzdžių pateikimo</c:v>
                </c:pt>
                <c:pt idx="16">
                  <c:v>Apie šildymą</c:v>
                </c:pt>
                <c:pt idx="17">
                  <c:v>Sąmatos / ataskaitos</c:v>
                </c:pt>
                <c:pt idx="18">
                  <c:v>Kita</c:v>
                </c:pt>
                <c:pt idx="19">
                  <c:v>N/N</c:v>
                </c:pt>
              </c:strCache>
            </c:strRef>
          </c:cat>
          <c:val>
            <c:numRef>
              <c:f>Sheet1!$D$2:$D$21</c:f>
              <c:numCache>
                <c:formatCode>General</c:formatCode>
                <c:ptCount val="20"/>
                <c:pt idx="0">
                  <c:v>14</c:v>
                </c:pt>
                <c:pt idx="1">
                  <c:v>9</c:v>
                </c:pt>
                <c:pt idx="2">
                  <c:v>7</c:v>
                </c:pt>
                <c:pt idx="3">
                  <c:v>7</c:v>
                </c:pt>
                <c:pt idx="4">
                  <c:v>5</c:v>
                </c:pt>
                <c:pt idx="5">
                  <c:v>1</c:v>
                </c:pt>
                <c:pt idx="6">
                  <c:v>3</c:v>
                </c:pt>
                <c:pt idx="7">
                  <c:v>3</c:v>
                </c:pt>
                <c:pt idx="8">
                  <c:v>2</c:v>
                </c:pt>
                <c:pt idx="9">
                  <c:v>1</c:v>
                </c:pt>
                <c:pt idx="10">
                  <c:v>1</c:v>
                </c:pt>
                <c:pt idx="11">
                  <c:v>2</c:v>
                </c:pt>
                <c:pt idx="12">
                  <c:v>1</c:v>
                </c:pt>
                <c:pt idx="13">
                  <c:v>1</c:v>
                </c:pt>
                <c:pt idx="14">
                  <c:v>1</c:v>
                </c:pt>
                <c:pt idx="15">
                  <c:v>1</c:v>
                </c:pt>
                <c:pt idx="16">
                  <c:v>1</c:v>
                </c:pt>
                <c:pt idx="17">
                  <c:v>0.2</c:v>
                </c:pt>
                <c:pt idx="18">
                  <c:v>1</c:v>
                </c:pt>
                <c:pt idx="19">
                  <c:v>48</c:v>
                </c:pt>
              </c:numCache>
            </c:numRef>
          </c:val>
          <c:extLst>
            <c:ext xmlns:c16="http://schemas.microsoft.com/office/drawing/2014/chart" uri="{C3380CC4-5D6E-409C-BE32-E72D297353CC}">
              <c16:uniqueId val="{0000000A-8AAA-4E8A-8821-933E83FDB454}"/>
            </c:ext>
          </c:extLst>
        </c:ser>
        <c:ser>
          <c:idx val="3"/>
          <c:order val="3"/>
          <c:tx>
            <c:strRef>
              <c:f>Sheet1!$E$1</c:f>
              <c:strCache>
                <c:ptCount val="1"/>
                <c:pt idx="0">
                  <c:v>tarpas </c:v>
                </c:pt>
              </c:strCache>
            </c:strRef>
          </c:tx>
          <c:spPr>
            <a:noFill/>
            <a:ln>
              <a:noFill/>
            </a:ln>
            <a:effectLst/>
          </c:spPr>
          <c:invertIfNegative val="0"/>
          <c:cat>
            <c:strRef>
              <c:f>Sheet1!$A$2:$A$21</c:f>
              <c:strCache>
                <c:ptCount val="20"/>
                <c:pt idx="0">
                  <c:v>Apie išlaidas, kainų suvaldymą / atsiperkamumą</c:v>
                </c:pt>
                <c:pt idx="1">
                  <c:v>Bendrai apie renovaciją</c:v>
                </c:pt>
                <c:pt idx="2">
                  <c:v>Apie suteikiamą paramą / finansavimą</c:v>
                </c:pt>
                <c:pt idx="3">
                  <c:v>Informacijos apie būsimus darbus / darbų eigą / eiliškumas</c:v>
                </c:pt>
                <c:pt idx="4">
                  <c:v>Apie garantijas / įstatyminę tvarką / dokumentaciją</c:v>
                </c:pt>
                <c:pt idx="5">
                  <c:v>Laiko trukmė</c:v>
                </c:pt>
                <c:pt idx="6">
                  <c:v>Apie efektyvumą / taupumą</c:v>
                </c:pt>
                <c:pt idx="7">
                  <c:v>Apie kokybę</c:v>
                </c:pt>
                <c:pt idx="8">
                  <c:v>Apie broką / nuostolius / atsakomybę už broką</c:v>
                </c:pt>
                <c:pt idx="9">
                  <c:v>Su skaidrumu susijusi informacija</c:v>
                </c:pt>
                <c:pt idx="10">
                  <c:v>Apie teigiamą renovacijos įtaką žmonėms</c:v>
                </c:pt>
                <c:pt idx="11">
                  <c:v>Valstybės vaidmuo</c:v>
                </c:pt>
                <c:pt idx="12">
                  <c:v>Ekologinio / inovacinio požiūrio</c:v>
                </c:pt>
                <c:pt idx="13">
                  <c:v>Apie naudojamas medžiagas</c:v>
                </c:pt>
                <c:pt idx="14">
                  <c:v>Apie renovaciją vykdančias įmones</c:v>
                </c:pt>
                <c:pt idx="15">
                  <c:v>Renovuotų daugiabučių pavyzdžių pateikimo</c:v>
                </c:pt>
                <c:pt idx="16">
                  <c:v>Apie šildymą</c:v>
                </c:pt>
                <c:pt idx="17">
                  <c:v>Sąmatos / ataskaitos</c:v>
                </c:pt>
                <c:pt idx="18">
                  <c:v>Kita</c:v>
                </c:pt>
                <c:pt idx="19">
                  <c:v>N/N</c:v>
                </c:pt>
              </c:strCache>
            </c:strRef>
          </c:cat>
          <c:val>
            <c:numRef>
              <c:f>Sheet1!$E$2:$E$21</c:f>
              <c:numCache>
                <c:formatCode>General</c:formatCode>
                <c:ptCount val="20"/>
                <c:pt idx="0">
                  <c:v>56</c:v>
                </c:pt>
                <c:pt idx="1">
                  <c:v>61</c:v>
                </c:pt>
                <c:pt idx="2">
                  <c:v>63</c:v>
                </c:pt>
                <c:pt idx="3">
                  <c:v>63</c:v>
                </c:pt>
                <c:pt idx="4">
                  <c:v>65</c:v>
                </c:pt>
                <c:pt idx="5">
                  <c:v>69</c:v>
                </c:pt>
                <c:pt idx="6">
                  <c:v>67</c:v>
                </c:pt>
                <c:pt idx="7">
                  <c:v>67</c:v>
                </c:pt>
                <c:pt idx="8">
                  <c:v>68</c:v>
                </c:pt>
                <c:pt idx="9">
                  <c:v>69</c:v>
                </c:pt>
                <c:pt idx="10">
                  <c:v>69</c:v>
                </c:pt>
                <c:pt idx="11">
                  <c:v>68</c:v>
                </c:pt>
                <c:pt idx="12">
                  <c:v>69</c:v>
                </c:pt>
                <c:pt idx="13">
                  <c:v>69</c:v>
                </c:pt>
                <c:pt idx="14">
                  <c:v>69</c:v>
                </c:pt>
                <c:pt idx="15">
                  <c:v>69</c:v>
                </c:pt>
                <c:pt idx="16">
                  <c:v>69</c:v>
                </c:pt>
                <c:pt idx="17">
                  <c:v>69.8</c:v>
                </c:pt>
                <c:pt idx="18">
                  <c:v>69</c:v>
                </c:pt>
                <c:pt idx="19">
                  <c:v>22</c:v>
                </c:pt>
              </c:numCache>
            </c:numRef>
          </c:val>
          <c:extLst>
            <c:ext xmlns:c16="http://schemas.microsoft.com/office/drawing/2014/chart" uri="{C3380CC4-5D6E-409C-BE32-E72D297353CC}">
              <c16:uniqueId val="{00000008-2AB6-4751-BB45-0742F0BE1EC8}"/>
            </c:ext>
          </c:extLst>
        </c:ser>
        <c:ser>
          <c:idx val="4"/>
          <c:order val="4"/>
          <c:tx>
            <c:strRef>
              <c:f>Sheet1!$F$1</c:f>
              <c:strCache>
                <c:ptCount val="1"/>
                <c:pt idx="0">
                  <c:v>visi 2022</c:v>
                </c:pt>
              </c:strCache>
            </c:strRef>
          </c:tx>
          <c:spPr>
            <a:solidFill>
              <a:srgbClr val="00565B"/>
            </a:solidFill>
            <a:ln>
              <a:noFill/>
            </a:ln>
            <a:effectLst/>
          </c:spPr>
          <c:invertIfNegative val="0"/>
          <c:dPt>
            <c:idx val="19"/>
            <c:invertIfNegative val="0"/>
            <c:bubble3D val="0"/>
            <c:spPr>
              <a:solidFill>
                <a:srgbClr val="CCCCCC"/>
              </a:solidFill>
              <a:ln>
                <a:noFill/>
              </a:ln>
              <a:effectLst/>
            </c:spPr>
            <c:extLst>
              <c:ext xmlns:c16="http://schemas.microsoft.com/office/drawing/2014/chart" uri="{C3380CC4-5D6E-409C-BE32-E72D297353CC}">
                <c16:uniqueId val="{00000005-9732-4A76-9613-44CDA49C2850}"/>
              </c:ext>
            </c:extLst>
          </c:dPt>
          <c:dLbls>
            <c:dLbl>
              <c:idx val="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9732-4A76-9613-44CDA49C2850}"/>
                </c:ext>
              </c:extLst>
            </c:dLbl>
            <c:dLbl>
              <c:idx val="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9732-4A76-9613-44CDA49C2850}"/>
                </c:ext>
              </c:extLst>
            </c:dLbl>
            <c:dLbl>
              <c:idx val="2"/>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9732-4A76-9613-44CDA49C2850}"/>
                </c:ext>
              </c:extLst>
            </c:dLbl>
            <c:dLbl>
              <c:idx val="3"/>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9732-4A76-9613-44CDA49C2850}"/>
                </c:ext>
              </c:extLst>
            </c:dLbl>
            <c:dLbl>
              <c:idx val="19"/>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9732-4A76-9613-44CDA49C2850}"/>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Sheet1!$A$2:$A$21</c:f>
              <c:strCache>
                <c:ptCount val="20"/>
                <c:pt idx="0">
                  <c:v>Apie išlaidas, kainų suvaldymą / atsiperkamumą</c:v>
                </c:pt>
                <c:pt idx="1">
                  <c:v>Bendrai apie renovaciją</c:v>
                </c:pt>
                <c:pt idx="2">
                  <c:v>Apie suteikiamą paramą / finansavimą</c:v>
                </c:pt>
                <c:pt idx="3">
                  <c:v>Informacijos apie būsimus darbus / darbų eigą / eiliškumas</c:v>
                </c:pt>
                <c:pt idx="4">
                  <c:v>Apie garantijas / įstatyminę tvarką / dokumentaciją</c:v>
                </c:pt>
                <c:pt idx="5">
                  <c:v>Laiko trukmė</c:v>
                </c:pt>
                <c:pt idx="6">
                  <c:v>Apie efektyvumą / taupumą</c:v>
                </c:pt>
                <c:pt idx="7">
                  <c:v>Apie kokybę</c:v>
                </c:pt>
                <c:pt idx="8">
                  <c:v>Apie broką / nuostolius / atsakomybę už broką</c:v>
                </c:pt>
                <c:pt idx="9">
                  <c:v>Su skaidrumu susijusi informacija</c:v>
                </c:pt>
                <c:pt idx="10">
                  <c:v>Apie teigiamą renovacijos įtaką žmonėms</c:v>
                </c:pt>
                <c:pt idx="11">
                  <c:v>Valstybės vaidmuo</c:v>
                </c:pt>
                <c:pt idx="12">
                  <c:v>Ekologinio / inovacinio požiūrio</c:v>
                </c:pt>
                <c:pt idx="13">
                  <c:v>Apie naudojamas medžiagas</c:v>
                </c:pt>
                <c:pt idx="14">
                  <c:v>Apie renovaciją vykdančias įmones</c:v>
                </c:pt>
                <c:pt idx="15">
                  <c:v>Renovuotų daugiabučių pavyzdžių pateikimo</c:v>
                </c:pt>
                <c:pt idx="16">
                  <c:v>Apie šildymą</c:v>
                </c:pt>
                <c:pt idx="17">
                  <c:v>Sąmatos / ataskaitos</c:v>
                </c:pt>
                <c:pt idx="18">
                  <c:v>Kita</c:v>
                </c:pt>
                <c:pt idx="19">
                  <c:v>N/N</c:v>
                </c:pt>
              </c:strCache>
            </c:strRef>
          </c:cat>
          <c:val>
            <c:numRef>
              <c:f>Sheet1!$F$2:$F$21</c:f>
              <c:numCache>
                <c:formatCode>General</c:formatCode>
                <c:ptCount val="20"/>
                <c:pt idx="0">
                  <c:v>11</c:v>
                </c:pt>
                <c:pt idx="1">
                  <c:v>9</c:v>
                </c:pt>
                <c:pt idx="2">
                  <c:v>5</c:v>
                </c:pt>
                <c:pt idx="3">
                  <c:v>6</c:v>
                </c:pt>
                <c:pt idx="4">
                  <c:v>2</c:v>
                </c:pt>
                <c:pt idx="5">
                  <c:v>1</c:v>
                </c:pt>
                <c:pt idx="6">
                  <c:v>1</c:v>
                </c:pt>
                <c:pt idx="7">
                  <c:v>1</c:v>
                </c:pt>
                <c:pt idx="9">
                  <c:v>2</c:v>
                </c:pt>
                <c:pt idx="10">
                  <c:v>2</c:v>
                </c:pt>
                <c:pt idx="11">
                  <c:v>1</c:v>
                </c:pt>
                <c:pt idx="12">
                  <c:v>1</c:v>
                </c:pt>
                <c:pt idx="13">
                  <c:v>1</c:v>
                </c:pt>
                <c:pt idx="14">
                  <c:v>1</c:v>
                </c:pt>
                <c:pt idx="15">
                  <c:v>0.4</c:v>
                </c:pt>
                <c:pt idx="17">
                  <c:v>1</c:v>
                </c:pt>
                <c:pt idx="18">
                  <c:v>2</c:v>
                </c:pt>
                <c:pt idx="19">
                  <c:v>62</c:v>
                </c:pt>
              </c:numCache>
            </c:numRef>
          </c:val>
          <c:extLst>
            <c:ext xmlns:c16="http://schemas.microsoft.com/office/drawing/2014/chart" uri="{C3380CC4-5D6E-409C-BE32-E72D297353CC}">
              <c16:uniqueId val="{00000009-2AB6-4751-BB45-0742F0BE1EC8}"/>
            </c:ext>
          </c:extLst>
        </c:ser>
        <c:ser>
          <c:idx val="5"/>
          <c:order val="5"/>
          <c:tx>
            <c:strRef>
              <c:f>Sheet1!$G$1</c:f>
              <c:strCache>
                <c:ptCount val="1"/>
                <c:pt idx="0">
                  <c:v>tarpas2</c:v>
                </c:pt>
              </c:strCache>
            </c:strRef>
          </c:tx>
          <c:spPr>
            <a:noFill/>
            <a:ln>
              <a:noFill/>
            </a:ln>
            <a:effectLst/>
          </c:spPr>
          <c:invertIfNegative val="0"/>
          <c:cat>
            <c:strRef>
              <c:f>Sheet1!$A$2:$A$21</c:f>
              <c:strCache>
                <c:ptCount val="20"/>
                <c:pt idx="0">
                  <c:v>Apie išlaidas, kainų suvaldymą / atsiperkamumą</c:v>
                </c:pt>
                <c:pt idx="1">
                  <c:v>Bendrai apie renovaciją</c:v>
                </c:pt>
                <c:pt idx="2">
                  <c:v>Apie suteikiamą paramą / finansavimą</c:v>
                </c:pt>
                <c:pt idx="3">
                  <c:v>Informacijos apie būsimus darbus / darbų eigą / eiliškumas</c:v>
                </c:pt>
                <c:pt idx="4">
                  <c:v>Apie garantijas / įstatyminę tvarką / dokumentaciją</c:v>
                </c:pt>
                <c:pt idx="5">
                  <c:v>Laiko trukmė</c:v>
                </c:pt>
                <c:pt idx="6">
                  <c:v>Apie efektyvumą / taupumą</c:v>
                </c:pt>
                <c:pt idx="7">
                  <c:v>Apie kokybę</c:v>
                </c:pt>
                <c:pt idx="8">
                  <c:v>Apie broką / nuostolius / atsakomybę už broką</c:v>
                </c:pt>
                <c:pt idx="9">
                  <c:v>Su skaidrumu susijusi informacija</c:v>
                </c:pt>
                <c:pt idx="10">
                  <c:v>Apie teigiamą renovacijos įtaką žmonėms</c:v>
                </c:pt>
                <c:pt idx="11">
                  <c:v>Valstybės vaidmuo</c:v>
                </c:pt>
                <c:pt idx="12">
                  <c:v>Ekologinio / inovacinio požiūrio</c:v>
                </c:pt>
                <c:pt idx="13">
                  <c:v>Apie naudojamas medžiagas</c:v>
                </c:pt>
                <c:pt idx="14">
                  <c:v>Apie renovaciją vykdančias įmones</c:v>
                </c:pt>
                <c:pt idx="15">
                  <c:v>Renovuotų daugiabučių pavyzdžių pateikimo</c:v>
                </c:pt>
                <c:pt idx="16">
                  <c:v>Apie šildymą</c:v>
                </c:pt>
                <c:pt idx="17">
                  <c:v>Sąmatos / ataskaitos</c:v>
                </c:pt>
                <c:pt idx="18">
                  <c:v>Kita</c:v>
                </c:pt>
                <c:pt idx="19">
                  <c:v>N/N</c:v>
                </c:pt>
              </c:strCache>
            </c:strRef>
          </c:cat>
          <c:val>
            <c:numRef>
              <c:f>Sheet1!$G$2:$G$21</c:f>
              <c:numCache>
                <c:formatCode>General</c:formatCode>
                <c:ptCount val="20"/>
                <c:pt idx="0">
                  <c:v>59</c:v>
                </c:pt>
                <c:pt idx="1">
                  <c:v>61</c:v>
                </c:pt>
                <c:pt idx="2">
                  <c:v>65</c:v>
                </c:pt>
                <c:pt idx="3">
                  <c:v>64</c:v>
                </c:pt>
                <c:pt idx="4">
                  <c:v>68</c:v>
                </c:pt>
                <c:pt idx="5">
                  <c:v>69</c:v>
                </c:pt>
                <c:pt idx="6">
                  <c:v>69</c:v>
                </c:pt>
                <c:pt idx="7">
                  <c:v>69</c:v>
                </c:pt>
                <c:pt idx="8">
                  <c:v>70</c:v>
                </c:pt>
                <c:pt idx="9">
                  <c:v>68</c:v>
                </c:pt>
                <c:pt idx="10">
                  <c:v>68</c:v>
                </c:pt>
                <c:pt idx="11">
                  <c:v>69</c:v>
                </c:pt>
                <c:pt idx="12">
                  <c:v>69</c:v>
                </c:pt>
                <c:pt idx="13">
                  <c:v>69</c:v>
                </c:pt>
                <c:pt idx="14">
                  <c:v>69</c:v>
                </c:pt>
                <c:pt idx="15">
                  <c:v>69.599999999999994</c:v>
                </c:pt>
                <c:pt idx="16">
                  <c:v>70</c:v>
                </c:pt>
                <c:pt idx="17">
                  <c:v>69</c:v>
                </c:pt>
                <c:pt idx="18">
                  <c:v>68</c:v>
                </c:pt>
                <c:pt idx="19">
                  <c:v>8</c:v>
                </c:pt>
              </c:numCache>
            </c:numRef>
          </c:val>
          <c:extLst>
            <c:ext xmlns:c16="http://schemas.microsoft.com/office/drawing/2014/chart" uri="{C3380CC4-5D6E-409C-BE32-E72D297353CC}">
              <c16:uniqueId val="{0000000A-2AB6-4751-BB45-0742F0BE1EC8}"/>
            </c:ext>
          </c:extLst>
        </c:ser>
        <c:ser>
          <c:idx val="6"/>
          <c:order val="6"/>
          <c:tx>
            <c:strRef>
              <c:f>Sheet1!$H$1</c:f>
              <c:strCache>
                <c:ptCount val="1"/>
                <c:pt idx="0">
                  <c:v>renov 2022</c:v>
                </c:pt>
              </c:strCache>
            </c:strRef>
          </c:tx>
          <c:spPr>
            <a:solidFill>
              <a:srgbClr val="1AB1AF"/>
            </a:solidFill>
            <a:ln>
              <a:noFill/>
            </a:ln>
            <a:effectLst/>
          </c:spPr>
          <c:invertIfNegative val="0"/>
          <c:dPt>
            <c:idx val="19"/>
            <c:invertIfNegative val="0"/>
            <c:bubble3D val="0"/>
            <c:spPr>
              <a:solidFill>
                <a:srgbClr val="CCCCCC"/>
              </a:solidFill>
              <a:ln>
                <a:noFill/>
              </a:ln>
              <a:effectLst/>
            </c:spPr>
            <c:extLst>
              <c:ext xmlns:c16="http://schemas.microsoft.com/office/drawing/2014/chart" uri="{C3380CC4-5D6E-409C-BE32-E72D297353CC}">
                <c16:uniqueId val="{0000000B-9732-4A76-9613-44CDA49C2850}"/>
              </c:ext>
            </c:extLst>
          </c:dPt>
          <c:dLbls>
            <c:dLbl>
              <c:idx val="0"/>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layout>
                    <c:manualLayout>
                      <c:w val="3.812973149066335E-2"/>
                      <c:h val="6.3976739631109877E-2"/>
                    </c:manualLayout>
                  </c15:layout>
                </c:ext>
                <c:ext xmlns:c16="http://schemas.microsoft.com/office/drawing/2014/chart" uri="{C3380CC4-5D6E-409C-BE32-E72D297353CC}">
                  <c16:uniqueId val="{0000000C-9732-4A76-9613-44CDA49C2850}"/>
                </c:ext>
              </c:extLst>
            </c:dLbl>
            <c:dLbl>
              <c:idx val="1"/>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9732-4A76-9613-44CDA49C2850}"/>
                </c:ext>
              </c:extLst>
            </c:dLbl>
            <c:dLbl>
              <c:idx val="2"/>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9732-4A76-9613-44CDA49C2850}"/>
                </c:ext>
              </c:extLst>
            </c:dLbl>
            <c:dLbl>
              <c:idx val="3"/>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9732-4A76-9613-44CDA49C2850}"/>
                </c:ext>
              </c:extLst>
            </c:dLbl>
            <c:dLbl>
              <c:idx val="10"/>
              <c:dLblPos val="inBase"/>
              <c:showLegendKey val="0"/>
              <c:showVal val="1"/>
              <c:showCatName val="0"/>
              <c:showSerName val="0"/>
              <c:showPercent val="0"/>
              <c:showBubbleSize val="0"/>
              <c:extLst>
                <c:ext xmlns:c15="http://schemas.microsoft.com/office/drawing/2012/chart" uri="{CE6537A1-D6FC-4f65-9D91-7224C49458BB}">
                  <c15:layout>
                    <c:manualLayout>
                      <c:w val="2.968757456454307E-2"/>
                      <c:h val="5.6259280566361147E-2"/>
                    </c:manualLayout>
                  </c15:layout>
                </c:ext>
                <c:ext xmlns:c16="http://schemas.microsoft.com/office/drawing/2014/chart" uri="{C3380CC4-5D6E-409C-BE32-E72D297353CC}">
                  <c16:uniqueId val="{00000010-9732-4A76-9613-44CDA49C2850}"/>
                </c:ext>
              </c:extLst>
            </c:dLbl>
            <c:dLbl>
              <c:idx val="19"/>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9732-4A76-9613-44CDA49C2850}"/>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Sheet1!$A$2:$A$21</c:f>
              <c:strCache>
                <c:ptCount val="20"/>
                <c:pt idx="0">
                  <c:v>Apie išlaidas, kainų suvaldymą / atsiperkamumą</c:v>
                </c:pt>
                <c:pt idx="1">
                  <c:v>Bendrai apie renovaciją</c:v>
                </c:pt>
                <c:pt idx="2">
                  <c:v>Apie suteikiamą paramą / finansavimą</c:v>
                </c:pt>
                <c:pt idx="3">
                  <c:v>Informacijos apie būsimus darbus / darbų eigą / eiliškumas</c:v>
                </c:pt>
                <c:pt idx="4">
                  <c:v>Apie garantijas / įstatyminę tvarką / dokumentaciją</c:v>
                </c:pt>
                <c:pt idx="5">
                  <c:v>Laiko trukmė</c:v>
                </c:pt>
                <c:pt idx="6">
                  <c:v>Apie efektyvumą / taupumą</c:v>
                </c:pt>
                <c:pt idx="7">
                  <c:v>Apie kokybę</c:v>
                </c:pt>
                <c:pt idx="8">
                  <c:v>Apie broką / nuostolius / atsakomybę už broką</c:v>
                </c:pt>
                <c:pt idx="9">
                  <c:v>Su skaidrumu susijusi informacija</c:v>
                </c:pt>
                <c:pt idx="10">
                  <c:v>Apie teigiamą renovacijos įtaką žmonėms</c:v>
                </c:pt>
                <c:pt idx="11">
                  <c:v>Valstybės vaidmuo</c:v>
                </c:pt>
                <c:pt idx="12">
                  <c:v>Ekologinio / inovacinio požiūrio</c:v>
                </c:pt>
                <c:pt idx="13">
                  <c:v>Apie naudojamas medžiagas</c:v>
                </c:pt>
                <c:pt idx="14">
                  <c:v>Apie renovaciją vykdančias įmones</c:v>
                </c:pt>
                <c:pt idx="15">
                  <c:v>Renovuotų daugiabučių pavyzdžių pateikimo</c:v>
                </c:pt>
                <c:pt idx="16">
                  <c:v>Apie šildymą</c:v>
                </c:pt>
                <c:pt idx="17">
                  <c:v>Sąmatos / ataskaitos</c:v>
                </c:pt>
                <c:pt idx="18">
                  <c:v>Kita</c:v>
                </c:pt>
                <c:pt idx="19">
                  <c:v>N/N</c:v>
                </c:pt>
              </c:strCache>
            </c:strRef>
          </c:cat>
          <c:val>
            <c:numRef>
              <c:f>Sheet1!$H$2:$H$21</c:f>
              <c:numCache>
                <c:formatCode>General</c:formatCode>
                <c:ptCount val="20"/>
                <c:pt idx="0">
                  <c:v>15</c:v>
                </c:pt>
                <c:pt idx="1">
                  <c:v>13</c:v>
                </c:pt>
                <c:pt idx="2">
                  <c:v>8</c:v>
                </c:pt>
                <c:pt idx="3">
                  <c:v>8</c:v>
                </c:pt>
                <c:pt idx="4">
                  <c:v>2</c:v>
                </c:pt>
                <c:pt idx="5">
                  <c:v>1</c:v>
                </c:pt>
                <c:pt idx="6">
                  <c:v>1</c:v>
                </c:pt>
                <c:pt idx="7">
                  <c:v>2</c:v>
                </c:pt>
                <c:pt idx="9">
                  <c:v>2</c:v>
                </c:pt>
                <c:pt idx="10">
                  <c:v>3</c:v>
                </c:pt>
                <c:pt idx="11">
                  <c:v>1</c:v>
                </c:pt>
                <c:pt idx="12">
                  <c:v>1</c:v>
                </c:pt>
                <c:pt idx="13">
                  <c:v>1</c:v>
                </c:pt>
                <c:pt idx="14">
                  <c:v>1</c:v>
                </c:pt>
                <c:pt idx="15">
                  <c:v>1</c:v>
                </c:pt>
                <c:pt idx="17">
                  <c:v>2</c:v>
                </c:pt>
                <c:pt idx="18">
                  <c:v>2</c:v>
                </c:pt>
                <c:pt idx="19">
                  <c:v>50</c:v>
                </c:pt>
              </c:numCache>
            </c:numRef>
          </c:val>
          <c:extLst>
            <c:ext xmlns:c16="http://schemas.microsoft.com/office/drawing/2014/chart" uri="{C3380CC4-5D6E-409C-BE32-E72D297353CC}">
              <c16:uniqueId val="{0000000B-2AB6-4751-BB45-0742F0BE1EC8}"/>
            </c:ext>
          </c:extLst>
        </c:ser>
        <c:dLbls>
          <c:showLegendKey val="0"/>
          <c:showVal val="0"/>
          <c:showCatName val="0"/>
          <c:showSerName val="0"/>
          <c:showPercent val="0"/>
          <c:showBubbleSize val="0"/>
        </c:dLbls>
        <c:gapWidth val="31"/>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0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275"/>
          <c:min val="0"/>
        </c:scaling>
        <c:delete val="1"/>
        <c:axPos val="t"/>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494698336"/>
        <c:crosses val="autoZero"/>
        <c:crossBetween val="between"/>
        <c:majorUnit val="7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1009650691618507"/>
          <c:y val="0"/>
          <c:w val="0.65645048754989765"/>
          <c:h val="1"/>
        </c:manualLayout>
      </c:layout>
      <c:barChart>
        <c:barDir val="bar"/>
        <c:grouping val="stacked"/>
        <c:varyColors val="0"/>
        <c:ser>
          <c:idx val="0"/>
          <c:order val="0"/>
          <c:tx>
            <c:strRef>
              <c:f>Sheet1!$B$1</c:f>
              <c:strCache>
                <c:ptCount val="1"/>
                <c:pt idx="0">
                  <c:v>visi 2023</c:v>
                </c:pt>
              </c:strCache>
            </c:strRef>
          </c:tx>
          <c:spPr>
            <a:solidFill>
              <a:srgbClr val="00565B"/>
            </a:solidFill>
            <a:ln>
              <a:noFill/>
            </a:ln>
            <a:effectLst/>
          </c:spPr>
          <c:invertIfNegative val="0"/>
          <c:dPt>
            <c:idx val="6"/>
            <c:invertIfNegative val="0"/>
            <c:bubble3D val="0"/>
            <c:spPr>
              <a:solidFill>
                <a:srgbClr val="CCCCCC"/>
              </a:solidFill>
              <a:ln>
                <a:noFill/>
              </a:ln>
              <a:effectLst/>
            </c:spPr>
            <c:extLst>
              <c:ext xmlns:c16="http://schemas.microsoft.com/office/drawing/2014/chart" uri="{C3380CC4-5D6E-409C-BE32-E72D297353CC}">
                <c16:uniqueId val="{00000004-6E47-43C1-87EE-76386D7A1627}"/>
              </c:ext>
            </c:extLst>
          </c:dPt>
          <c:dLbls>
            <c:dLbl>
              <c:idx val="5"/>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228E-4BE8-BA80-DD7BEA68B897}"/>
                </c:ext>
              </c:extLst>
            </c:dLbl>
            <c:dLbl>
              <c:idx val="6"/>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4-6E47-43C1-87EE-76386D7A162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Sheet1!$B$2:$B$8</c:f>
              <c:numCache>
                <c:formatCode>General</c:formatCode>
                <c:ptCount val="7"/>
                <c:pt idx="0">
                  <c:v>23</c:v>
                </c:pt>
                <c:pt idx="1">
                  <c:v>14</c:v>
                </c:pt>
                <c:pt idx="2">
                  <c:v>13</c:v>
                </c:pt>
                <c:pt idx="3">
                  <c:v>13</c:v>
                </c:pt>
                <c:pt idx="4">
                  <c:v>7</c:v>
                </c:pt>
                <c:pt idx="5">
                  <c:v>1</c:v>
                </c:pt>
                <c:pt idx="6">
                  <c:v>30</c:v>
                </c:pt>
              </c:numCache>
            </c:numRef>
          </c:val>
          <c:extLst>
            <c:ext xmlns:c16="http://schemas.microsoft.com/office/drawing/2014/chart" uri="{C3380CC4-5D6E-409C-BE32-E72D297353CC}">
              <c16:uniqueId val="{00000004-228E-4BE8-BA80-DD7BEA68B897}"/>
            </c:ext>
          </c:extLst>
        </c:ser>
        <c:ser>
          <c:idx val="1"/>
          <c:order val="1"/>
          <c:tx>
            <c:strRef>
              <c:f>Sheet1!$C$1</c:f>
              <c:strCache>
                <c:ptCount val="1"/>
                <c:pt idx="0">
                  <c:v>tarpas</c:v>
                </c:pt>
              </c:strCache>
            </c:strRef>
          </c:tx>
          <c:spPr>
            <a:noFill/>
            <a:ln>
              <a:noFill/>
            </a:ln>
            <a:effectLst/>
          </c:spPr>
          <c:invertIfNegative val="0"/>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Sheet1!$C$2:$C$8</c:f>
              <c:numCache>
                <c:formatCode>General</c:formatCode>
                <c:ptCount val="7"/>
                <c:pt idx="0">
                  <c:v>47</c:v>
                </c:pt>
                <c:pt idx="1">
                  <c:v>56</c:v>
                </c:pt>
                <c:pt idx="2">
                  <c:v>57</c:v>
                </c:pt>
                <c:pt idx="3">
                  <c:v>57</c:v>
                </c:pt>
                <c:pt idx="4">
                  <c:v>63</c:v>
                </c:pt>
                <c:pt idx="5">
                  <c:v>69</c:v>
                </c:pt>
                <c:pt idx="6">
                  <c:v>40</c:v>
                </c:pt>
              </c:numCache>
            </c:numRef>
          </c:val>
          <c:extLst>
            <c:ext xmlns:c16="http://schemas.microsoft.com/office/drawing/2014/chart" uri="{C3380CC4-5D6E-409C-BE32-E72D297353CC}">
              <c16:uniqueId val="{00000005-228E-4BE8-BA80-DD7BEA68B897}"/>
            </c:ext>
          </c:extLst>
        </c:ser>
        <c:ser>
          <c:idx val="2"/>
          <c:order val="2"/>
          <c:tx>
            <c:strRef>
              <c:f>Sheet1!$D$1</c:f>
              <c:strCache>
                <c:ptCount val="1"/>
                <c:pt idx="0">
                  <c:v>renov 2023</c:v>
                </c:pt>
              </c:strCache>
            </c:strRef>
          </c:tx>
          <c:spPr>
            <a:solidFill>
              <a:srgbClr val="1AB1AF"/>
            </a:solidFill>
            <a:ln>
              <a:noFill/>
            </a:ln>
            <a:effectLst/>
          </c:spPr>
          <c:invertIfNegative val="0"/>
          <c:dPt>
            <c:idx val="6"/>
            <c:invertIfNegative val="0"/>
            <c:bubble3D val="0"/>
            <c:spPr>
              <a:solidFill>
                <a:srgbClr val="CCCCCC"/>
              </a:solidFill>
              <a:ln>
                <a:noFill/>
              </a:ln>
              <a:effectLst/>
            </c:spPr>
            <c:extLst>
              <c:ext xmlns:c16="http://schemas.microsoft.com/office/drawing/2014/chart" uri="{C3380CC4-5D6E-409C-BE32-E72D297353CC}">
                <c16:uniqueId val="{00000008-228E-4BE8-BA80-DD7BEA68B897}"/>
              </c:ext>
            </c:extLst>
          </c:dPt>
          <c:dLbls>
            <c:dLbl>
              <c:idx val="4"/>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766558289465116E-2"/>
                      <c:h val="7.9229803862604961E-2"/>
                    </c:manualLayout>
                  </c15:layout>
                </c:ext>
                <c:ext xmlns:c16="http://schemas.microsoft.com/office/drawing/2014/chart" uri="{C3380CC4-5D6E-409C-BE32-E72D297353CC}">
                  <c16:uniqueId val="{0000000D-E4E9-4990-9749-6DD36CD12A3A}"/>
                </c:ext>
              </c:extLst>
            </c:dLbl>
            <c:dLbl>
              <c:idx val="5"/>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D-228E-4BE8-BA80-DD7BEA68B89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Sheet1!$D$2:$D$8</c:f>
              <c:numCache>
                <c:formatCode>General</c:formatCode>
                <c:ptCount val="7"/>
                <c:pt idx="0">
                  <c:v>23</c:v>
                </c:pt>
                <c:pt idx="1">
                  <c:v>17</c:v>
                </c:pt>
                <c:pt idx="2">
                  <c:v>13</c:v>
                </c:pt>
                <c:pt idx="3">
                  <c:v>14</c:v>
                </c:pt>
                <c:pt idx="4">
                  <c:v>5</c:v>
                </c:pt>
                <c:pt idx="5">
                  <c:v>1</c:v>
                </c:pt>
                <c:pt idx="6">
                  <c:v>26</c:v>
                </c:pt>
              </c:numCache>
            </c:numRef>
          </c:val>
          <c:extLst>
            <c:ext xmlns:c16="http://schemas.microsoft.com/office/drawing/2014/chart" uri="{C3380CC4-5D6E-409C-BE32-E72D297353CC}">
              <c16:uniqueId val="{0000000B-228E-4BE8-BA80-DD7BEA68B897}"/>
            </c:ext>
          </c:extLst>
        </c:ser>
        <c:ser>
          <c:idx val="3"/>
          <c:order val="3"/>
          <c:tx>
            <c:strRef>
              <c:f>Sheet1!$E$1</c:f>
              <c:strCache>
                <c:ptCount val="1"/>
                <c:pt idx="0">
                  <c:v>tarpas5</c:v>
                </c:pt>
              </c:strCache>
            </c:strRef>
          </c:tx>
          <c:spPr>
            <a:noFill/>
            <a:ln>
              <a:noFill/>
            </a:ln>
            <a:effectLst/>
          </c:spPr>
          <c:invertIfNegative val="0"/>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Sheet1!$E$2:$E$8</c:f>
              <c:numCache>
                <c:formatCode>General</c:formatCode>
                <c:ptCount val="7"/>
                <c:pt idx="0">
                  <c:v>47</c:v>
                </c:pt>
                <c:pt idx="1">
                  <c:v>53</c:v>
                </c:pt>
                <c:pt idx="2">
                  <c:v>57</c:v>
                </c:pt>
                <c:pt idx="3">
                  <c:v>56</c:v>
                </c:pt>
                <c:pt idx="4">
                  <c:v>65</c:v>
                </c:pt>
                <c:pt idx="5">
                  <c:v>69</c:v>
                </c:pt>
                <c:pt idx="6">
                  <c:v>44</c:v>
                </c:pt>
              </c:numCache>
            </c:numRef>
          </c:val>
          <c:extLst>
            <c:ext xmlns:c16="http://schemas.microsoft.com/office/drawing/2014/chart" uri="{C3380CC4-5D6E-409C-BE32-E72D297353CC}">
              <c16:uniqueId val="{0000000C-228E-4BE8-BA80-DD7BEA68B897}"/>
            </c:ext>
          </c:extLst>
        </c:ser>
        <c:ser>
          <c:idx val="4"/>
          <c:order val="4"/>
          <c:tx>
            <c:strRef>
              <c:f>Sheet1!$F$1</c:f>
              <c:strCache>
                <c:ptCount val="1"/>
                <c:pt idx="0">
                  <c:v>visi 2022</c:v>
                </c:pt>
              </c:strCache>
            </c:strRef>
          </c:tx>
          <c:spPr>
            <a:solidFill>
              <a:srgbClr val="00565B"/>
            </a:solidFill>
            <a:ln>
              <a:noFill/>
            </a:ln>
            <a:effectLst/>
          </c:spPr>
          <c:invertIfNegative val="0"/>
          <c:dPt>
            <c:idx val="6"/>
            <c:invertIfNegative val="0"/>
            <c:bubble3D val="0"/>
            <c:spPr>
              <a:solidFill>
                <a:srgbClr val="CCCCCC"/>
              </a:solidFill>
              <a:ln>
                <a:noFill/>
              </a:ln>
              <a:effectLst/>
            </c:spPr>
            <c:extLst>
              <c:ext xmlns:c16="http://schemas.microsoft.com/office/drawing/2014/chart" uri="{C3380CC4-5D6E-409C-BE32-E72D297353CC}">
                <c16:uniqueId val="{0000000F-228E-4BE8-BA80-DD7BEA68B897}"/>
              </c:ext>
            </c:extLst>
          </c:dPt>
          <c:dLbls>
            <c:dLbl>
              <c:idx val="5"/>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228E-4BE8-BA80-DD7BEA68B897}"/>
                </c:ext>
              </c:extLst>
            </c:dLbl>
            <c:dLbl>
              <c:idx val="6"/>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F-228E-4BE8-BA80-DD7BEA68B89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Sheet1!$F$2:$F$8</c:f>
              <c:numCache>
                <c:formatCode>General</c:formatCode>
                <c:ptCount val="7"/>
                <c:pt idx="0">
                  <c:v>31</c:v>
                </c:pt>
                <c:pt idx="1">
                  <c:v>17</c:v>
                </c:pt>
                <c:pt idx="2">
                  <c:v>15</c:v>
                </c:pt>
                <c:pt idx="3">
                  <c:v>11</c:v>
                </c:pt>
                <c:pt idx="4">
                  <c:v>6</c:v>
                </c:pt>
                <c:pt idx="5">
                  <c:v>1</c:v>
                </c:pt>
                <c:pt idx="6">
                  <c:v>19</c:v>
                </c:pt>
              </c:numCache>
            </c:numRef>
          </c:val>
          <c:extLst>
            <c:ext xmlns:c16="http://schemas.microsoft.com/office/drawing/2014/chart" uri="{C3380CC4-5D6E-409C-BE32-E72D297353CC}">
              <c16:uniqueId val="{00000012-228E-4BE8-BA80-DD7BEA68B897}"/>
            </c:ext>
          </c:extLst>
        </c:ser>
        <c:ser>
          <c:idx val="5"/>
          <c:order val="5"/>
          <c:tx>
            <c:strRef>
              <c:f>Sheet1!$G$1</c:f>
              <c:strCache>
                <c:ptCount val="1"/>
                <c:pt idx="0">
                  <c:v>tarpas4</c:v>
                </c:pt>
              </c:strCache>
            </c:strRef>
          </c:tx>
          <c:spPr>
            <a:noFill/>
            <a:ln>
              <a:noFill/>
            </a:ln>
            <a:effectLst/>
          </c:spPr>
          <c:invertIfNegative val="0"/>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Sheet1!$G$2:$G$8</c:f>
              <c:numCache>
                <c:formatCode>General</c:formatCode>
                <c:ptCount val="7"/>
                <c:pt idx="0">
                  <c:v>39</c:v>
                </c:pt>
                <c:pt idx="1">
                  <c:v>53</c:v>
                </c:pt>
                <c:pt idx="2">
                  <c:v>55</c:v>
                </c:pt>
                <c:pt idx="3">
                  <c:v>59</c:v>
                </c:pt>
                <c:pt idx="4">
                  <c:v>64</c:v>
                </c:pt>
                <c:pt idx="5">
                  <c:v>69</c:v>
                </c:pt>
                <c:pt idx="6">
                  <c:v>51</c:v>
                </c:pt>
              </c:numCache>
            </c:numRef>
          </c:val>
          <c:extLst>
            <c:ext xmlns:c16="http://schemas.microsoft.com/office/drawing/2014/chart" uri="{C3380CC4-5D6E-409C-BE32-E72D297353CC}">
              <c16:uniqueId val="{00000013-228E-4BE8-BA80-DD7BEA68B897}"/>
            </c:ext>
          </c:extLst>
        </c:ser>
        <c:ser>
          <c:idx val="6"/>
          <c:order val="6"/>
          <c:tx>
            <c:strRef>
              <c:f>Sheet1!$H$1</c:f>
              <c:strCache>
                <c:ptCount val="1"/>
                <c:pt idx="0">
                  <c:v>renov 2022</c:v>
                </c:pt>
              </c:strCache>
            </c:strRef>
          </c:tx>
          <c:spPr>
            <a:solidFill>
              <a:srgbClr val="1AB1AF"/>
            </a:solidFill>
            <a:ln>
              <a:noFill/>
            </a:ln>
            <a:effectLst/>
          </c:spPr>
          <c:invertIfNegative val="0"/>
          <c:dPt>
            <c:idx val="6"/>
            <c:invertIfNegative val="0"/>
            <c:bubble3D val="0"/>
            <c:spPr>
              <a:solidFill>
                <a:srgbClr val="CCCCCC"/>
              </a:solidFill>
              <a:ln>
                <a:noFill/>
              </a:ln>
              <a:effectLst/>
            </c:spPr>
            <c:extLst>
              <c:ext xmlns:c16="http://schemas.microsoft.com/office/drawing/2014/chart" uri="{C3380CC4-5D6E-409C-BE32-E72D297353CC}">
                <c16:uniqueId val="{00000016-228E-4BE8-BA80-DD7BEA68B897}"/>
              </c:ext>
            </c:extLst>
          </c:dPt>
          <c:dLbls>
            <c:dLbl>
              <c:idx val="4"/>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E4E9-4990-9749-6DD36CD12A3A}"/>
                </c:ext>
              </c:extLst>
            </c:dLbl>
            <c:dLbl>
              <c:idx val="5"/>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B-228E-4BE8-BA80-DD7BEA68B897}"/>
                </c:ext>
              </c:extLst>
            </c:dLbl>
            <c:dLbl>
              <c:idx val="6"/>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layout>
                    <c:manualLayout>
                      <c:w val="2.9442227238943807E-2"/>
                      <c:h val="8.7253075139830771E-2"/>
                    </c:manualLayout>
                  </c15:layout>
                </c:ext>
                <c:ext xmlns:c16="http://schemas.microsoft.com/office/drawing/2014/chart" uri="{C3380CC4-5D6E-409C-BE32-E72D297353CC}">
                  <c16:uniqueId val="{00000016-228E-4BE8-BA80-DD7BEA68B89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Sheet1!$H$2:$H$8</c:f>
              <c:numCache>
                <c:formatCode>General</c:formatCode>
                <c:ptCount val="7"/>
                <c:pt idx="0">
                  <c:v>35</c:v>
                </c:pt>
                <c:pt idx="1">
                  <c:v>21</c:v>
                </c:pt>
                <c:pt idx="2">
                  <c:v>13</c:v>
                </c:pt>
                <c:pt idx="3">
                  <c:v>13</c:v>
                </c:pt>
                <c:pt idx="4">
                  <c:v>5</c:v>
                </c:pt>
                <c:pt idx="5">
                  <c:v>1</c:v>
                </c:pt>
                <c:pt idx="6">
                  <c:v>12</c:v>
                </c:pt>
              </c:numCache>
            </c:numRef>
          </c:val>
          <c:extLst>
            <c:ext xmlns:c16="http://schemas.microsoft.com/office/drawing/2014/chart" uri="{C3380CC4-5D6E-409C-BE32-E72D297353CC}">
              <c16:uniqueId val="{00000019-228E-4BE8-BA80-DD7BEA68B897}"/>
            </c:ext>
          </c:extLst>
        </c:ser>
        <c:ser>
          <c:idx val="7"/>
          <c:order val="7"/>
          <c:tx>
            <c:strRef>
              <c:f>Sheet1!$I$1</c:f>
              <c:strCache>
                <c:ptCount val="1"/>
                <c:pt idx="0">
                  <c:v>tarpas3</c:v>
                </c:pt>
              </c:strCache>
            </c:strRef>
          </c:tx>
          <c:spPr>
            <a:noFill/>
            <a:ln>
              <a:noFill/>
            </a:ln>
            <a:effectLst/>
          </c:spPr>
          <c:invertIfNegative val="0"/>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Sheet1!$I$2:$I$8</c:f>
              <c:numCache>
                <c:formatCode>General</c:formatCode>
                <c:ptCount val="7"/>
                <c:pt idx="0">
                  <c:v>35</c:v>
                </c:pt>
                <c:pt idx="1">
                  <c:v>49</c:v>
                </c:pt>
                <c:pt idx="2">
                  <c:v>57</c:v>
                </c:pt>
                <c:pt idx="3">
                  <c:v>57</c:v>
                </c:pt>
                <c:pt idx="4">
                  <c:v>65</c:v>
                </c:pt>
                <c:pt idx="5">
                  <c:v>69</c:v>
                </c:pt>
                <c:pt idx="6">
                  <c:v>58</c:v>
                </c:pt>
              </c:numCache>
            </c:numRef>
          </c:val>
          <c:extLst>
            <c:ext xmlns:c16="http://schemas.microsoft.com/office/drawing/2014/chart" uri="{C3380CC4-5D6E-409C-BE32-E72D297353CC}">
              <c16:uniqueId val="{00000008-E4E9-4990-9749-6DD36CD12A3A}"/>
            </c:ext>
          </c:extLst>
        </c:ser>
        <c:ser>
          <c:idx val="8"/>
          <c:order val="8"/>
          <c:tx>
            <c:strRef>
              <c:f>Sheet1!$J$1</c:f>
              <c:strCache>
                <c:ptCount val="1"/>
                <c:pt idx="0">
                  <c:v>visi 2021</c:v>
                </c:pt>
              </c:strCache>
            </c:strRef>
          </c:tx>
          <c:spPr>
            <a:solidFill>
              <a:srgbClr val="00565B"/>
            </a:solidFill>
            <a:ln>
              <a:noFill/>
            </a:ln>
            <a:effectLst/>
          </c:spPr>
          <c:invertIfNegative val="0"/>
          <c:dPt>
            <c:idx val="6"/>
            <c:invertIfNegative val="0"/>
            <c:bubble3D val="0"/>
            <c:spPr>
              <a:solidFill>
                <a:srgbClr val="CCCCCC"/>
              </a:solidFill>
              <a:ln>
                <a:noFill/>
              </a:ln>
              <a:effectLst/>
            </c:spPr>
            <c:extLst>
              <c:ext xmlns:c16="http://schemas.microsoft.com/office/drawing/2014/chart" uri="{C3380CC4-5D6E-409C-BE32-E72D297353CC}">
                <c16:uniqueId val="{00000009-AC67-47B1-A98C-1336FAE134C9}"/>
              </c:ext>
            </c:extLst>
          </c:dPt>
          <c:dLbls>
            <c:dLbl>
              <c:idx val="5"/>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AC67-47B1-A98C-1336FAE134C9}"/>
                </c:ext>
              </c:extLst>
            </c:dLbl>
            <c:dLbl>
              <c:idx val="6"/>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9-AC67-47B1-A98C-1336FAE134C9}"/>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Sheet1!$J$2:$J$8</c:f>
              <c:numCache>
                <c:formatCode>General</c:formatCode>
                <c:ptCount val="7"/>
                <c:pt idx="0">
                  <c:v>33</c:v>
                </c:pt>
                <c:pt idx="1">
                  <c:v>20</c:v>
                </c:pt>
                <c:pt idx="2">
                  <c:v>11</c:v>
                </c:pt>
                <c:pt idx="3">
                  <c:v>14</c:v>
                </c:pt>
                <c:pt idx="4">
                  <c:v>10</c:v>
                </c:pt>
                <c:pt idx="5">
                  <c:v>1</c:v>
                </c:pt>
                <c:pt idx="6">
                  <c:v>11</c:v>
                </c:pt>
              </c:numCache>
            </c:numRef>
          </c:val>
          <c:extLst>
            <c:ext xmlns:c16="http://schemas.microsoft.com/office/drawing/2014/chart" uri="{C3380CC4-5D6E-409C-BE32-E72D297353CC}">
              <c16:uniqueId val="{00000009-E4E9-4990-9749-6DD36CD12A3A}"/>
            </c:ext>
          </c:extLst>
        </c:ser>
        <c:ser>
          <c:idx val="9"/>
          <c:order val="9"/>
          <c:tx>
            <c:strRef>
              <c:f>Sheet1!$K$1</c:f>
              <c:strCache>
                <c:ptCount val="1"/>
                <c:pt idx="0">
                  <c:v>tarpas2</c:v>
                </c:pt>
              </c:strCache>
            </c:strRef>
          </c:tx>
          <c:spPr>
            <a:noFill/>
            <a:ln>
              <a:noFill/>
            </a:ln>
            <a:effectLst/>
          </c:spPr>
          <c:invertIfNegative val="0"/>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Sheet1!$K$2:$K$8</c:f>
              <c:numCache>
                <c:formatCode>General</c:formatCode>
                <c:ptCount val="7"/>
                <c:pt idx="0">
                  <c:v>37</c:v>
                </c:pt>
                <c:pt idx="1">
                  <c:v>50</c:v>
                </c:pt>
                <c:pt idx="2">
                  <c:v>59</c:v>
                </c:pt>
                <c:pt idx="3">
                  <c:v>56</c:v>
                </c:pt>
                <c:pt idx="4">
                  <c:v>60</c:v>
                </c:pt>
                <c:pt idx="5">
                  <c:v>69</c:v>
                </c:pt>
                <c:pt idx="6">
                  <c:v>59</c:v>
                </c:pt>
              </c:numCache>
            </c:numRef>
          </c:val>
          <c:extLst>
            <c:ext xmlns:c16="http://schemas.microsoft.com/office/drawing/2014/chart" uri="{C3380CC4-5D6E-409C-BE32-E72D297353CC}">
              <c16:uniqueId val="{0000000A-E4E9-4990-9749-6DD36CD12A3A}"/>
            </c:ext>
          </c:extLst>
        </c:ser>
        <c:ser>
          <c:idx val="10"/>
          <c:order val="10"/>
          <c:tx>
            <c:strRef>
              <c:f>Sheet1!$L$1</c:f>
              <c:strCache>
                <c:ptCount val="1"/>
                <c:pt idx="0">
                  <c:v>renov 2021</c:v>
                </c:pt>
              </c:strCache>
            </c:strRef>
          </c:tx>
          <c:spPr>
            <a:solidFill>
              <a:srgbClr val="1AB1AF"/>
            </a:solidFill>
            <a:ln>
              <a:noFill/>
            </a:ln>
            <a:effectLst/>
          </c:spPr>
          <c:invertIfNegative val="0"/>
          <c:dPt>
            <c:idx val="6"/>
            <c:invertIfNegative val="0"/>
            <c:bubble3D val="0"/>
            <c:spPr>
              <a:solidFill>
                <a:srgbClr val="CCCCCC"/>
              </a:solidFill>
              <a:ln>
                <a:noFill/>
              </a:ln>
              <a:effectLst/>
            </c:spPr>
            <c:extLst>
              <c:ext xmlns:c16="http://schemas.microsoft.com/office/drawing/2014/chart" uri="{C3380CC4-5D6E-409C-BE32-E72D297353CC}">
                <c16:uniqueId val="{0000000C-AC67-47B1-A98C-1336FAE134C9}"/>
              </c:ext>
            </c:extLst>
          </c:dPt>
          <c:dLbls>
            <c:dLbl>
              <c:idx val="5"/>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AC67-47B1-A98C-1336FAE134C9}"/>
                </c:ext>
              </c:extLst>
            </c:dLbl>
            <c:dLbl>
              <c:idx val="6"/>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AC67-47B1-A98C-1336FAE134C9}"/>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Gyvi ar online susitikimai su specialistais</c:v>
                </c:pt>
                <c:pt idx="1">
                  <c:v>Spausdinta medžiaga (skrajutės ir pan.), kur pateikiama 
visa svarbiausios informacijos santrauka</c:v>
                </c:pt>
                <c:pt idx="2">
                  <c:v>„Informacinė linija“, kur galima pasiskambinti 
ir gyvai pasikonsultuoti</c:v>
                </c:pt>
                <c:pt idx="3">
                  <c:v>Išsami informacija specializuotuose portaluose 
su pokalbio galimybe („chat“ funkcija)</c:v>
                </c:pt>
                <c:pt idx="4">
                  <c:v>Gyvi ar online seminarai</c:v>
                </c:pt>
                <c:pt idx="5">
                  <c:v>Kita</c:v>
                </c:pt>
                <c:pt idx="6">
                  <c:v>Tokios informacijos gauti nenoriu</c:v>
                </c:pt>
              </c:strCache>
            </c:strRef>
          </c:cat>
          <c:val>
            <c:numRef>
              <c:f>Sheet1!$L$2:$L$8</c:f>
              <c:numCache>
                <c:formatCode>General</c:formatCode>
                <c:ptCount val="7"/>
                <c:pt idx="0">
                  <c:v>32</c:v>
                </c:pt>
                <c:pt idx="1">
                  <c:v>22</c:v>
                </c:pt>
                <c:pt idx="2">
                  <c:v>11</c:v>
                </c:pt>
                <c:pt idx="3">
                  <c:v>14</c:v>
                </c:pt>
                <c:pt idx="4">
                  <c:v>11</c:v>
                </c:pt>
                <c:pt idx="5">
                  <c:v>1</c:v>
                </c:pt>
                <c:pt idx="6">
                  <c:v>9</c:v>
                </c:pt>
              </c:numCache>
            </c:numRef>
          </c:val>
          <c:extLst>
            <c:ext xmlns:c16="http://schemas.microsoft.com/office/drawing/2014/chart" uri="{C3380CC4-5D6E-409C-BE32-E72D297353CC}">
              <c16:uniqueId val="{0000000B-E4E9-4990-9749-6DD36CD12A3A}"/>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0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400"/>
          <c:min val="0"/>
        </c:scaling>
        <c:delete val="1"/>
        <c:axPos val="t"/>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494698336"/>
        <c:crosses val="autoZero"/>
        <c:crossBetween val="between"/>
        <c:majorUnit val="7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7067033864769219"/>
          <c:y val="0"/>
          <c:w val="0.72932966135230781"/>
          <c:h val="0.99765266570136335"/>
        </c:manualLayout>
      </c:layout>
      <c:barChart>
        <c:barDir val="bar"/>
        <c:grouping val="stacked"/>
        <c:varyColors val="0"/>
        <c:ser>
          <c:idx val="0"/>
          <c:order val="0"/>
          <c:tx>
            <c:strRef>
              <c:f>Sheet1!$B$1</c:f>
              <c:strCache>
                <c:ptCount val="1"/>
                <c:pt idx="0">
                  <c:v>visi 2023</c:v>
                </c:pt>
              </c:strCache>
            </c:strRef>
          </c:tx>
          <c:spPr>
            <a:solidFill>
              <a:srgbClr val="00565B"/>
            </a:solidFill>
            <a:ln>
              <a:noFill/>
            </a:ln>
            <a:effectLst/>
          </c:spPr>
          <c:invertIfNegative val="0"/>
          <c:dPt>
            <c:idx val="10"/>
            <c:invertIfNegative val="0"/>
            <c:bubble3D val="0"/>
            <c:spPr>
              <a:solidFill>
                <a:srgbClr val="00D0D3"/>
              </a:solidFill>
              <a:ln>
                <a:noFill/>
              </a:ln>
              <a:effectLst/>
            </c:spPr>
            <c:extLst>
              <c:ext xmlns:c16="http://schemas.microsoft.com/office/drawing/2014/chart" uri="{C3380CC4-5D6E-409C-BE32-E72D297353CC}">
                <c16:uniqueId val="{0000000C-16EE-4861-84B8-69CDC1CECE0F}"/>
              </c:ext>
            </c:extLst>
          </c:dPt>
          <c:dPt>
            <c:idx val="11"/>
            <c:invertIfNegative val="0"/>
            <c:bubble3D val="0"/>
            <c:spPr>
              <a:solidFill>
                <a:srgbClr val="CCCCCC"/>
              </a:solidFill>
              <a:ln>
                <a:noFill/>
              </a:ln>
              <a:effectLst/>
            </c:spPr>
            <c:extLst>
              <c:ext xmlns:c16="http://schemas.microsoft.com/office/drawing/2014/chart" uri="{C3380CC4-5D6E-409C-BE32-E72D297353CC}">
                <c16:uniqueId val="{00000013-16EE-4861-84B8-69CDC1CECE0F}"/>
              </c:ext>
            </c:extLst>
          </c:dPt>
          <c:dLbls>
            <c:dLbl>
              <c:idx val="8"/>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16EE-4861-84B8-69CDC1CECE0F}"/>
                </c:ext>
              </c:extLst>
            </c:dLbl>
            <c:dLbl>
              <c:idx val="9"/>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16EE-4861-84B8-69CDC1CECE0F}"/>
                </c:ext>
              </c:extLst>
            </c:dLbl>
            <c:dLbl>
              <c:idx val="1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16EE-4861-84B8-69CDC1CECE0F}"/>
                </c:ext>
              </c:extLst>
            </c:dLbl>
            <c:dLbl>
              <c:idx val="1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16EE-4861-84B8-69CDC1CECE0F}"/>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Sheet1!$A$2:$A$13</c:f>
              <c:strCache>
                <c:ptCount val="12"/>
                <c:pt idx="0">
                  <c:v>Nepriklausomų statybos ekspertų</c:v>
                </c:pt>
                <c:pt idx="1">
                  <c:v>Institucijų, atsakingų už renovaciją atstovų</c:v>
                </c:pt>
                <c:pt idx="2">
                  <c:v>Renovacijos ekspertų, organizuojančių
renovaciją nacionaliniu mastu</c:v>
                </c:pt>
                <c:pt idx="3">
                  <c:v>Šiuo metu renovaciją įgyvendinančių namų
atstovų (gyventojų, pirmininkų)</c:v>
                </c:pt>
                <c:pt idx="4">
                  <c:v>Nepriklausomų ekonomistų</c:v>
                </c:pt>
                <c:pt idx="5">
                  <c:v>Savivaldybės ekspertų dirbančių su
renovacijos projektais</c:v>
                </c:pt>
                <c:pt idx="6">
                  <c:v>Namų ūkio finansų ekspertų</c:v>
                </c:pt>
                <c:pt idx="7">
                  <c:v>Savo banko atstovų</c:v>
                </c:pt>
                <c:pt idx="8">
                  <c:v>Opozicijoje esančių politikų</c:v>
                </c:pt>
                <c:pt idx="9">
                  <c:v>Politikų, partijos, kurios politinę liniją
dažniausiai palaikau, atstovų</c:v>
                </c:pt>
                <c:pt idx="10">
                  <c:v>Kita</c:v>
                </c:pt>
                <c:pt idx="11">
                  <c:v>Nedomina jokia informacija</c:v>
                </c:pt>
              </c:strCache>
            </c:strRef>
          </c:cat>
          <c:val>
            <c:numRef>
              <c:f>Sheet1!$B$2:$B$13</c:f>
              <c:numCache>
                <c:formatCode>General</c:formatCode>
                <c:ptCount val="12"/>
                <c:pt idx="0">
                  <c:v>52</c:v>
                </c:pt>
                <c:pt idx="1">
                  <c:v>33</c:v>
                </c:pt>
                <c:pt idx="2">
                  <c:v>33</c:v>
                </c:pt>
                <c:pt idx="3">
                  <c:v>32</c:v>
                </c:pt>
                <c:pt idx="4">
                  <c:v>25</c:v>
                </c:pt>
                <c:pt idx="5">
                  <c:v>22</c:v>
                </c:pt>
                <c:pt idx="6">
                  <c:v>15</c:v>
                </c:pt>
                <c:pt idx="7">
                  <c:v>10</c:v>
                </c:pt>
                <c:pt idx="8">
                  <c:v>3</c:v>
                </c:pt>
                <c:pt idx="9">
                  <c:v>2</c:v>
                </c:pt>
                <c:pt idx="10">
                  <c:v>1</c:v>
                </c:pt>
                <c:pt idx="11">
                  <c:v>7</c:v>
                </c:pt>
              </c:numCache>
            </c:numRef>
          </c:val>
          <c:extLst>
            <c:ext xmlns:c16="http://schemas.microsoft.com/office/drawing/2014/chart" uri="{C3380CC4-5D6E-409C-BE32-E72D297353CC}">
              <c16:uniqueId val="{00000004-8AAA-4E8A-8821-933E83FDB454}"/>
            </c:ext>
          </c:extLst>
        </c:ser>
        <c:ser>
          <c:idx val="1"/>
          <c:order val="1"/>
          <c:tx>
            <c:strRef>
              <c:f>Sheet1!$C$1</c:f>
              <c:strCache>
                <c:ptCount val="1"/>
                <c:pt idx="0">
                  <c:v>tarpas</c:v>
                </c:pt>
              </c:strCache>
            </c:strRef>
          </c:tx>
          <c:spPr>
            <a:noFill/>
            <a:ln>
              <a:noFill/>
            </a:ln>
            <a:effectLst/>
          </c:spPr>
          <c:invertIfNegative val="0"/>
          <c:cat>
            <c:strRef>
              <c:f>Sheet1!$A$2:$A$13</c:f>
              <c:strCache>
                <c:ptCount val="12"/>
                <c:pt idx="0">
                  <c:v>Nepriklausomų statybos ekspertų</c:v>
                </c:pt>
                <c:pt idx="1">
                  <c:v>Institucijų, atsakingų už renovaciją atstovų</c:v>
                </c:pt>
                <c:pt idx="2">
                  <c:v>Renovacijos ekspertų, organizuojančių
renovaciją nacionaliniu mastu</c:v>
                </c:pt>
                <c:pt idx="3">
                  <c:v>Šiuo metu renovaciją įgyvendinančių namų
atstovų (gyventojų, pirmininkų)</c:v>
                </c:pt>
                <c:pt idx="4">
                  <c:v>Nepriklausomų ekonomistų</c:v>
                </c:pt>
                <c:pt idx="5">
                  <c:v>Savivaldybės ekspertų dirbančių su
renovacijos projektais</c:v>
                </c:pt>
                <c:pt idx="6">
                  <c:v>Namų ūkio finansų ekspertų</c:v>
                </c:pt>
                <c:pt idx="7">
                  <c:v>Savo banko atstovų</c:v>
                </c:pt>
                <c:pt idx="8">
                  <c:v>Opozicijoje esančių politikų</c:v>
                </c:pt>
                <c:pt idx="9">
                  <c:v>Politikų, partijos, kurios politinę liniją
dažniausiai palaikau, atstovų</c:v>
                </c:pt>
                <c:pt idx="10">
                  <c:v>Kita</c:v>
                </c:pt>
                <c:pt idx="11">
                  <c:v>Nedomina jokia informacija</c:v>
                </c:pt>
              </c:strCache>
            </c:strRef>
          </c:cat>
          <c:val>
            <c:numRef>
              <c:f>Sheet1!$C$2:$C$13</c:f>
              <c:numCache>
                <c:formatCode>General</c:formatCode>
                <c:ptCount val="12"/>
                <c:pt idx="0">
                  <c:v>18</c:v>
                </c:pt>
                <c:pt idx="1">
                  <c:v>37</c:v>
                </c:pt>
                <c:pt idx="2">
                  <c:v>37</c:v>
                </c:pt>
                <c:pt idx="3">
                  <c:v>38</c:v>
                </c:pt>
                <c:pt idx="4">
                  <c:v>45</c:v>
                </c:pt>
                <c:pt idx="5">
                  <c:v>48</c:v>
                </c:pt>
                <c:pt idx="6">
                  <c:v>55</c:v>
                </c:pt>
                <c:pt idx="7">
                  <c:v>60</c:v>
                </c:pt>
                <c:pt idx="8">
                  <c:v>67</c:v>
                </c:pt>
                <c:pt idx="9">
                  <c:v>68</c:v>
                </c:pt>
                <c:pt idx="10">
                  <c:v>69</c:v>
                </c:pt>
                <c:pt idx="11">
                  <c:v>63</c:v>
                </c:pt>
              </c:numCache>
            </c:numRef>
          </c:val>
          <c:extLst>
            <c:ext xmlns:c16="http://schemas.microsoft.com/office/drawing/2014/chart" uri="{C3380CC4-5D6E-409C-BE32-E72D297353CC}">
              <c16:uniqueId val="{00000005-8AAA-4E8A-8821-933E83FDB454}"/>
            </c:ext>
          </c:extLst>
        </c:ser>
        <c:ser>
          <c:idx val="2"/>
          <c:order val="2"/>
          <c:tx>
            <c:strRef>
              <c:f>Sheet1!$D$1</c:f>
              <c:strCache>
                <c:ptCount val="1"/>
                <c:pt idx="0">
                  <c:v>renov 2023</c:v>
                </c:pt>
              </c:strCache>
            </c:strRef>
          </c:tx>
          <c:spPr>
            <a:solidFill>
              <a:srgbClr val="1AB1AF"/>
            </a:solidFill>
            <a:ln>
              <a:noFill/>
            </a:ln>
            <a:effectLst/>
          </c:spPr>
          <c:invertIfNegative val="0"/>
          <c:dPt>
            <c:idx val="10"/>
            <c:invertIfNegative val="0"/>
            <c:bubble3D val="0"/>
            <c:spPr>
              <a:solidFill>
                <a:srgbClr val="00D0D3"/>
              </a:solidFill>
              <a:ln>
                <a:noFill/>
              </a:ln>
              <a:effectLst/>
            </c:spPr>
            <c:extLst>
              <c:ext xmlns:c16="http://schemas.microsoft.com/office/drawing/2014/chart" uri="{C3380CC4-5D6E-409C-BE32-E72D297353CC}">
                <c16:uniqueId val="{00000010-16EE-4861-84B8-69CDC1CECE0F}"/>
              </c:ext>
            </c:extLst>
          </c:dPt>
          <c:dPt>
            <c:idx val="11"/>
            <c:invertIfNegative val="0"/>
            <c:bubble3D val="0"/>
            <c:spPr>
              <a:solidFill>
                <a:srgbClr val="CCCCCC"/>
              </a:solidFill>
              <a:ln>
                <a:noFill/>
              </a:ln>
              <a:effectLst/>
            </c:spPr>
            <c:extLst>
              <c:ext xmlns:c16="http://schemas.microsoft.com/office/drawing/2014/chart" uri="{C3380CC4-5D6E-409C-BE32-E72D297353CC}">
                <c16:uniqueId val="{00000011-16EE-4861-84B8-69CDC1CECE0F}"/>
              </c:ext>
            </c:extLst>
          </c:dPt>
          <c:dLbls>
            <c:dLbl>
              <c:idx val="8"/>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2860654199661785E-2"/>
                      <c:h val="4.642761987967111E-2"/>
                    </c:manualLayout>
                  </c15:layout>
                </c:ext>
                <c:ext xmlns:c16="http://schemas.microsoft.com/office/drawing/2014/chart" uri="{C3380CC4-5D6E-409C-BE32-E72D297353CC}">
                  <c16:uniqueId val="{0000000E-16EE-4861-84B8-69CDC1CECE0F}"/>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16EE-4861-84B8-69CDC1CECE0F}"/>
                </c:ext>
              </c:extLst>
            </c:dLbl>
            <c:dLbl>
              <c:idx val="1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16EE-4861-84B8-69CDC1CECE0F}"/>
                </c:ext>
              </c:extLst>
            </c:dLbl>
            <c:dLbl>
              <c:idx val="11"/>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16EE-4861-84B8-69CDC1CECE0F}"/>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Nepriklausomų statybos ekspertų</c:v>
                </c:pt>
                <c:pt idx="1">
                  <c:v>Institucijų, atsakingų už renovaciją atstovų</c:v>
                </c:pt>
                <c:pt idx="2">
                  <c:v>Renovacijos ekspertų, organizuojančių
renovaciją nacionaliniu mastu</c:v>
                </c:pt>
                <c:pt idx="3">
                  <c:v>Šiuo metu renovaciją įgyvendinančių namų
atstovų (gyventojų, pirmininkų)</c:v>
                </c:pt>
                <c:pt idx="4">
                  <c:v>Nepriklausomų ekonomistų</c:v>
                </c:pt>
                <c:pt idx="5">
                  <c:v>Savivaldybės ekspertų dirbančių su
renovacijos projektais</c:v>
                </c:pt>
                <c:pt idx="6">
                  <c:v>Namų ūkio finansų ekspertų</c:v>
                </c:pt>
                <c:pt idx="7">
                  <c:v>Savo banko atstovų</c:v>
                </c:pt>
                <c:pt idx="8">
                  <c:v>Opozicijoje esančių politikų</c:v>
                </c:pt>
                <c:pt idx="9">
                  <c:v>Politikų, partijos, kurios politinę liniją
dažniausiai palaikau, atstovų</c:v>
                </c:pt>
                <c:pt idx="10">
                  <c:v>Kita</c:v>
                </c:pt>
                <c:pt idx="11">
                  <c:v>Nedomina jokia informacija</c:v>
                </c:pt>
              </c:strCache>
            </c:strRef>
          </c:cat>
          <c:val>
            <c:numRef>
              <c:f>Sheet1!$D$2:$D$13</c:f>
              <c:numCache>
                <c:formatCode>General</c:formatCode>
                <c:ptCount val="12"/>
                <c:pt idx="0">
                  <c:v>55</c:v>
                </c:pt>
                <c:pt idx="1">
                  <c:v>34</c:v>
                </c:pt>
                <c:pt idx="2">
                  <c:v>32</c:v>
                </c:pt>
                <c:pt idx="3">
                  <c:v>36</c:v>
                </c:pt>
                <c:pt idx="4">
                  <c:v>29</c:v>
                </c:pt>
                <c:pt idx="5">
                  <c:v>21</c:v>
                </c:pt>
                <c:pt idx="6">
                  <c:v>15</c:v>
                </c:pt>
                <c:pt idx="7">
                  <c:v>13</c:v>
                </c:pt>
                <c:pt idx="8">
                  <c:v>3</c:v>
                </c:pt>
                <c:pt idx="9">
                  <c:v>2</c:v>
                </c:pt>
                <c:pt idx="10">
                  <c:v>1</c:v>
                </c:pt>
                <c:pt idx="11">
                  <c:v>6</c:v>
                </c:pt>
              </c:numCache>
            </c:numRef>
          </c:val>
          <c:extLst>
            <c:ext xmlns:c16="http://schemas.microsoft.com/office/drawing/2014/chart" uri="{C3380CC4-5D6E-409C-BE32-E72D297353CC}">
              <c16:uniqueId val="{0000000A-8AAA-4E8A-8821-933E83FDB454}"/>
            </c:ext>
          </c:extLst>
        </c:ser>
        <c:ser>
          <c:idx val="3"/>
          <c:order val="3"/>
          <c:tx>
            <c:strRef>
              <c:f>Sheet1!$E$1</c:f>
              <c:strCache>
                <c:ptCount val="1"/>
                <c:pt idx="0">
                  <c:v>tarpas3</c:v>
                </c:pt>
              </c:strCache>
            </c:strRef>
          </c:tx>
          <c:spPr>
            <a:noFill/>
            <a:ln>
              <a:noFill/>
            </a:ln>
            <a:effectLst/>
          </c:spPr>
          <c:invertIfNegative val="0"/>
          <c:cat>
            <c:strRef>
              <c:f>Sheet1!$A$2:$A$13</c:f>
              <c:strCache>
                <c:ptCount val="12"/>
                <c:pt idx="0">
                  <c:v>Nepriklausomų statybos ekspertų</c:v>
                </c:pt>
                <c:pt idx="1">
                  <c:v>Institucijų, atsakingų už renovaciją atstovų</c:v>
                </c:pt>
                <c:pt idx="2">
                  <c:v>Renovacijos ekspertų, organizuojančių
renovaciją nacionaliniu mastu</c:v>
                </c:pt>
                <c:pt idx="3">
                  <c:v>Šiuo metu renovaciją įgyvendinančių namų
atstovų (gyventojų, pirmininkų)</c:v>
                </c:pt>
                <c:pt idx="4">
                  <c:v>Nepriklausomų ekonomistų</c:v>
                </c:pt>
                <c:pt idx="5">
                  <c:v>Savivaldybės ekspertų dirbančių su
renovacijos projektais</c:v>
                </c:pt>
                <c:pt idx="6">
                  <c:v>Namų ūkio finansų ekspertų</c:v>
                </c:pt>
                <c:pt idx="7">
                  <c:v>Savo banko atstovų</c:v>
                </c:pt>
                <c:pt idx="8">
                  <c:v>Opozicijoje esančių politikų</c:v>
                </c:pt>
                <c:pt idx="9">
                  <c:v>Politikų, partijos, kurios politinę liniją
dažniausiai palaikau, atstovų</c:v>
                </c:pt>
                <c:pt idx="10">
                  <c:v>Kita</c:v>
                </c:pt>
                <c:pt idx="11">
                  <c:v>Nedomina jokia informacija</c:v>
                </c:pt>
              </c:strCache>
            </c:strRef>
          </c:cat>
          <c:val>
            <c:numRef>
              <c:f>Sheet1!$E$2:$E$13</c:f>
              <c:numCache>
                <c:formatCode>General</c:formatCode>
                <c:ptCount val="12"/>
                <c:pt idx="0">
                  <c:v>15</c:v>
                </c:pt>
                <c:pt idx="1">
                  <c:v>36</c:v>
                </c:pt>
                <c:pt idx="2">
                  <c:v>38</c:v>
                </c:pt>
                <c:pt idx="3">
                  <c:v>34</c:v>
                </c:pt>
                <c:pt idx="4">
                  <c:v>41</c:v>
                </c:pt>
                <c:pt idx="5">
                  <c:v>49</c:v>
                </c:pt>
                <c:pt idx="6">
                  <c:v>55</c:v>
                </c:pt>
                <c:pt idx="7">
                  <c:v>57</c:v>
                </c:pt>
                <c:pt idx="8">
                  <c:v>67</c:v>
                </c:pt>
                <c:pt idx="9">
                  <c:v>68</c:v>
                </c:pt>
                <c:pt idx="10">
                  <c:v>69</c:v>
                </c:pt>
                <c:pt idx="11">
                  <c:v>64</c:v>
                </c:pt>
              </c:numCache>
            </c:numRef>
          </c:val>
          <c:extLst>
            <c:ext xmlns:c16="http://schemas.microsoft.com/office/drawing/2014/chart" uri="{C3380CC4-5D6E-409C-BE32-E72D297353CC}">
              <c16:uniqueId val="{0000000C-62AD-4D92-8B12-DEDE82F119B0}"/>
            </c:ext>
          </c:extLst>
        </c:ser>
        <c:ser>
          <c:idx val="4"/>
          <c:order val="4"/>
          <c:tx>
            <c:strRef>
              <c:f>Sheet1!$F$1</c:f>
              <c:strCache>
                <c:ptCount val="1"/>
                <c:pt idx="0">
                  <c:v>visi 2022</c:v>
                </c:pt>
              </c:strCache>
            </c:strRef>
          </c:tx>
          <c:spPr>
            <a:solidFill>
              <a:srgbClr val="00565B"/>
            </a:solidFill>
            <a:ln>
              <a:noFill/>
            </a:ln>
            <a:effectLst/>
          </c:spPr>
          <c:invertIfNegative val="0"/>
          <c:dPt>
            <c:idx val="10"/>
            <c:invertIfNegative val="0"/>
            <c:bubble3D val="0"/>
            <c:spPr>
              <a:solidFill>
                <a:srgbClr val="00D0D3"/>
              </a:solidFill>
              <a:ln>
                <a:noFill/>
              </a:ln>
              <a:effectLst/>
            </c:spPr>
            <c:extLst>
              <c:ext xmlns:c16="http://schemas.microsoft.com/office/drawing/2014/chart" uri="{C3380CC4-5D6E-409C-BE32-E72D297353CC}">
                <c16:uniqueId val="{00000009-19D8-4E32-A1DA-7752C24072B2}"/>
              </c:ext>
            </c:extLst>
          </c:dPt>
          <c:dPt>
            <c:idx val="11"/>
            <c:invertIfNegative val="0"/>
            <c:bubble3D val="0"/>
            <c:spPr>
              <a:solidFill>
                <a:srgbClr val="CCCCCC"/>
              </a:solidFill>
              <a:ln>
                <a:noFill/>
              </a:ln>
              <a:effectLst/>
            </c:spPr>
            <c:extLst>
              <c:ext xmlns:c16="http://schemas.microsoft.com/office/drawing/2014/chart" uri="{C3380CC4-5D6E-409C-BE32-E72D297353CC}">
                <c16:uniqueId val="{0000000B-19D8-4E32-A1DA-7752C24072B2}"/>
              </c:ext>
            </c:extLst>
          </c:dPt>
          <c:dLbls>
            <c:dLbl>
              <c:idx val="8"/>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19D8-4E32-A1DA-7752C24072B2}"/>
                </c:ext>
              </c:extLst>
            </c:dLbl>
            <c:dLbl>
              <c:idx val="9"/>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19D8-4E32-A1DA-7752C24072B2}"/>
                </c:ext>
              </c:extLst>
            </c:dLbl>
            <c:dLbl>
              <c:idx val="1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9D8-4E32-A1DA-7752C24072B2}"/>
                </c:ext>
              </c:extLst>
            </c:dLbl>
            <c:dLbl>
              <c:idx val="1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dLblPos val="ctr"/>
              <c:showLegendKey val="0"/>
              <c:showVal val="1"/>
              <c:showCatName val="0"/>
              <c:showSerName val="0"/>
              <c:showPercent val="0"/>
              <c:showBubbleSize val="0"/>
              <c:extLst>
                <c:ext xmlns:c16="http://schemas.microsoft.com/office/drawing/2014/chart" uri="{C3380CC4-5D6E-409C-BE32-E72D297353CC}">
                  <c16:uniqueId val="{0000000B-19D8-4E32-A1DA-7752C24072B2}"/>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Nepriklausomų statybos ekspertų</c:v>
                </c:pt>
                <c:pt idx="1">
                  <c:v>Institucijų, atsakingų už renovaciją atstovų</c:v>
                </c:pt>
                <c:pt idx="2">
                  <c:v>Renovacijos ekspertų, organizuojančių
renovaciją nacionaliniu mastu</c:v>
                </c:pt>
                <c:pt idx="3">
                  <c:v>Šiuo metu renovaciją įgyvendinančių namų
atstovų (gyventojų, pirmininkų)</c:v>
                </c:pt>
                <c:pt idx="4">
                  <c:v>Nepriklausomų ekonomistų</c:v>
                </c:pt>
                <c:pt idx="5">
                  <c:v>Savivaldybės ekspertų dirbančių su
renovacijos projektais</c:v>
                </c:pt>
                <c:pt idx="6">
                  <c:v>Namų ūkio finansų ekspertų</c:v>
                </c:pt>
                <c:pt idx="7">
                  <c:v>Savo banko atstovų</c:v>
                </c:pt>
                <c:pt idx="8">
                  <c:v>Opozicijoje esančių politikų</c:v>
                </c:pt>
                <c:pt idx="9">
                  <c:v>Politikų, partijos, kurios politinę liniją
dažniausiai palaikau, atstovų</c:v>
                </c:pt>
                <c:pt idx="10">
                  <c:v>Kita</c:v>
                </c:pt>
                <c:pt idx="11">
                  <c:v>Nedomina jokia informacija</c:v>
                </c:pt>
              </c:strCache>
            </c:strRef>
          </c:cat>
          <c:val>
            <c:numRef>
              <c:f>Sheet1!$F$2:$F$13</c:f>
              <c:numCache>
                <c:formatCode>General</c:formatCode>
                <c:ptCount val="12"/>
                <c:pt idx="0">
                  <c:v>51</c:v>
                </c:pt>
                <c:pt idx="1">
                  <c:v>38</c:v>
                </c:pt>
                <c:pt idx="2">
                  <c:v>37</c:v>
                </c:pt>
                <c:pt idx="3">
                  <c:v>35</c:v>
                </c:pt>
                <c:pt idx="4">
                  <c:v>25</c:v>
                </c:pt>
                <c:pt idx="5">
                  <c:v>27</c:v>
                </c:pt>
                <c:pt idx="6">
                  <c:v>16</c:v>
                </c:pt>
                <c:pt idx="7">
                  <c:v>7</c:v>
                </c:pt>
                <c:pt idx="8">
                  <c:v>2</c:v>
                </c:pt>
                <c:pt idx="9">
                  <c:v>2</c:v>
                </c:pt>
                <c:pt idx="10">
                  <c:v>1</c:v>
                </c:pt>
                <c:pt idx="11">
                  <c:v>5</c:v>
                </c:pt>
              </c:numCache>
            </c:numRef>
          </c:val>
          <c:extLst>
            <c:ext xmlns:c16="http://schemas.microsoft.com/office/drawing/2014/chart" uri="{C3380CC4-5D6E-409C-BE32-E72D297353CC}">
              <c16:uniqueId val="{0000000D-62AD-4D92-8B12-DEDE82F119B0}"/>
            </c:ext>
          </c:extLst>
        </c:ser>
        <c:ser>
          <c:idx val="5"/>
          <c:order val="5"/>
          <c:tx>
            <c:strRef>
              <c:f>Sheet1!$G$1</c:f>
              <c:strCache>
                <c:ptCount val="1"/>
                <c:pt idx="0">
                  <c:v>tarpas2</c:v>
                </c:pt>
              </c:strCache>
            </c:strRef>
          </c:tx>
          <c:spPr>
            <a:noFill/>
            <a:ln>
              <a:noFill/>
            </a:ln>
            <a:effectLst/>
          </c:spPr>
          <c:invertIfNegative val="0"/>
          <c:cat>
            <c:strRef>
              <c:f>Sheet1!$A$2:$A$13</c:f>
              <c:strCache>
                <c:ptCount val="12"/>
                <c:pt idx="0">
                  <c:v>Nepriklausomų statybos ekspertų</c:v>
                </c:pt>
                <c:pt idx="1">
                  <c:v>Institucijų, atsakingų už renovaciją atstovų</c:v>
                </c:pt>
                <c:pt idx="2">
                  <c:v>Renovacijos ekspertų, organizuojančių
renovaciją nacionaliniu mastu</c:v>
                </c:pt>
                <c:pt idx="3">
                  <c:v>Šiuo metu renovaciją įgyvendinančių namų
atstovų (gyventojų, pirmininkų)</c:v>
                </c:pt>
                <c:pt idx="4">
                  <c:v>Nepriklausomų ekonomistų</c:v>
                </c:pt>
                <c:pt idx="5">
                  <c:v>Savivaldybės ekspertų dirbančių su
renovacijos projektais</c:v>
                </c:pt>
                <c:pt idx="6">
                  <c:v>Namų ūkio finansų ekspertų</c:v>
                </c:pt>
                <c:pt idx="7">
                  <c:v>Savo banko atstovų</c:v>
                </c:pt>
                <c:pt idx="8">
                  <c:v>Opozicijoje esančių politikų</c:v>
                </c:pt>
                <c:pt idx="9">
                  <c:v>Politikų, partijos, kurios politinę liniją
dažniausiai palaikau, atstovų</c:v>
                </c:pt>
                <c:pt idx="10">
                  <c:v>Kita</c:v>
                </c:pt>
                <c:pt idx="11">
                  <c:v>Nedomina jokia informacija</c:v>
                </c:pt>
              </c:strCache>
            </c:strRef>
          </c:cat>
          <c:val>
            <c:numRef>
              <c:f>Sheet1!$G$2:$G$13</c:f>
              <c:numCache>
                <c:formatCode>General</c:formatCode>
                <c:ptCount val="12"/>
                <c:pt idx="0">
                  <c:v>19</c:v>
                </c:pt>
                <c:pt idx="1">
                  <c:v>32</c:v>
                </c:pt>
                <c:pt idx="2">
                  <c:v>33</c:v>
                </c:pt>
                <c:pt idx="3">
                  <c:v>35</c:v>
                </c:pt>
                <c:pt idx="4">
                  <c:v>45</c:v>
                </c:pt>
                <c:pt idx="5">
                  <c:v>43</c:v>
                </c:pt>
                <c:pt idx="6">
                  <c:v>54</c:v>
                </c:pt>
                <c:pt idx="7">
                  <c:v>63</c:v>
                </c:pt>
                <c:pt idx="8">
                  <c:v>68</c:v>
                </c:pt>
                <c:pt idx="9">
                  <c:v>68</c:v>
                </c:pt>
                <c:pt idx="10">
                  <c:v>69</c:v>
                </c:pt>
                <c:pt idx="11">
                  <c:v>65</c:v>
                </c:pt>
              </c:numCache>
            </c:numRef>
          </c:val>
          <c:extLst>
            <c:ext xmlns:c16="http://schemas.microsoft.com/office/drawing/2014/chart" uri="{C3380CC4-5D6E-409C-BE32-E72D297353CC}">
              <c16:uniqueId val="{0000000E-62AD-4D92-8B12-DEDE82F119B0}"/>
            </c:ext>
          </c:extLst>
        </c:ser>
        <c:ser>
          <c:idx val="6"/>
          <c:order val="6"/>
          <c:tx>
            <c:strRef>
              <c:f>Sheet1!$H$1</c:f>
              <c:strCache>
                <c:ptCount val="1"/>
                <c:pt idx="0">
                  <c:v>renov 2022</c:v>
                </c:pt>
              </c:strCache>
            </c:strRef>
          </c:tx>
          <c:spPr>
            <a:solidFill>
              <a:srgbClr val="1AB1AF"/>
            </a:solidFill>
            <a:ln>
              <a:noFill/>
            </a:ln>
            <a:effectLst/>
          </c:spPr>
          <c:invertIfNegative val="0"/>
          <c:dPt>
            <c:idx val="10"/>
            <c:invertIfNegative val="0"/>
            <c:bubble3D val="0"/>
            <c:spPr>
              <a:solidFill>
                <a:srgbClr val="00D0D3"/>
              </a:solidFill>
              <a:ln>
                <a:noFill/>
              </a:ln>
              <a:effectLst/>
            </c:spPr>
            <c:extLst>
              <c:ext xmlns:c16="http://schemas.microsoft.com/office/drawing/2014/chart" uri="{C3380CC4-5D6E-409C-BE32-E72D297353CC}">
                <c16:uniqueId val="{0000000F-19D8-4E32-A1DA-7752C24072B2}"/>
              </c:ext>
            </c:extLst>
          </c:dPt>
          <c:dPt>
            <c:idx val="11"/>
            <c:invertIfNegative val="0"/>
            <c:bubble3D val="0"/>
            <c:spPr>
              <a:solidFill>
                <a:srgbClr val="CCCCCC"/>
              </a:solidFill>
              <a:ln>
                <a:noFill/>
              </a:ln>
              <a:effectLst/>
            </c:spPr>
            <c:extLst>
              <c:ext xmlns:c16="http://schemas.microsoft.com/office/drawing/2014/chart" uri="{C3380CC4-5D6E-409C-BE32-E72D297353CC}">
                <c16:uniqueId val="{00000011-19D8-4E32-A1DA-7752C24072B2}"/>
              </c:ext>
            </c:extLst>
          </c:dPt>
          <c:dLbls>
            <c:dLbl>
              <c:idx val="1"/>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layout>
                    <c:manualLayout>
                      <c:w val="4.6590461703650679E-2"/>
                      <c:h val="5.4247531384114145E-2"/>
                    </c:manualLayout>
                  </c15:layout>
                </c:ext>
                <c:ext xmlns:c16="http://schemas.microsoft.com/office/drawing/2014/chart" uri="{C3380CC4-5D6E-409C-BE32-E72D297353CC}">
                  <c16:uniqueId val="{00000012-19D8-4E32-A1DA-7752C24072B2}"/>
                </c:ext>
              </c:extLst>
            </c:dLbl>
            <c:dLbl>
              <c:idx val="6"/>
              <c:dLblPos val="ctr"/>
              <c:showLegendKey val="0"/>
              <c:showVal val="1"/>
              <c:showCatName val="0"/>
              <c:showSerName val="0"/>
              <c:showPercent val="0"/>
              <c:showBubbleSize val="0"/>
              <c:extLst>
                <c:ext xmlns:c15="http://schemas.microsoft.com/office/drawing/2012/chart" uri="{CE6537A1-D6FC-4f65-9D91-7224C49458BB}">
                  <c15:layout>
                    <c:manualLayout>
                      <c:w val="3.9157271534240042E-2"/>
                      <c:h val="5.6259280566361147E-2"/>
                    </c:manualLayout>
                  </c15:layout>
                </c:ext>
                <c:ext xmlns:c16="http://schemas.microsoft.com/office/drawing/2014/chart" uri="{C3380CC4-5D6E-409C-BE32-E72D297353CC}">
                  <c16:uniqueId val="{00000013-19D8-4E32-A1DA-7752C24072B2}"/>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19D8-4E32-A1DA-7752C24072B2}"/>
                </c:ext>
              </c:extLst>
            </c:dLbl>
            <c:dLbl>
              <c:idx val="9"/>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5-19D8-4E32-A1DA-7752C24072B2}"/>
                </c:ext>
              </c:extLst>
            </c:dLbl>
            <c:dLbl>
              <c:idx val="10"/>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19D8-4E32-A1DA-7752C24072B2}"/>
                </c:ext>
              </c:extLst>
            </c:dLbl>
            <c:dLbl>
              <c:idx val="1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19D8-4E32-A1DA-7752C24072B2}"/>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Nepriklausomų statybos ekspertų</c:v>
                </c:pt>
                <c:pt idx="1">
                  <c:v>Institucijų, atsakingų už renovaciją atstovų</c:v>
                </c:pt>
                <c:pt idx="2">
                  <c:v>Renovacijos ekspertų, organizuojančių
renovaciją nacionaliniu mastu</c:v>
                </c:pt>
                <c:pt idx="3">
                  <c:v>Šiuo metu renovaciją įgyvendinančių namų
atstovų (gyventojų, pirmininkų)</c:v>
                </c:pt>
                <c:pt idx="4">
                  <c:v>Nepriklausomų ekonomistų</c:v>
                </c:pt>
                <c:pt idx="5">
                  <c:v>Savivaldybės ekspertų dirbančių su
renovacijos projektais</c:v>
                </c:pt>
                <c:pt idx="6">
                  <c:v>Namų ūkio finansų ekspertų</c:v>
                </c:pt>
                <c:pt idx="7">
                  <c:v>Savo banko atstovų</c:v>
                </c:pt>
                <c:pt idx="8">
                  <c:v>Opozicijoje esančių politikų</c:v>
                </c:pt>
                <c:pt idx="9">
                  <c:v>Politikų, partijos, kurios politinę liniją
dažniausiai palaikau, atstovų</c:v>
                </c:pt>
                <c:pt idx="10">
                  <c:v>Kita</c:v>
                </c:pt>
                <c:pt idx="11">
                  <c:v>Nedomina jokia informacija</c:v>
                </c:pt>
              </c:strCache>
            </c:strRef>
          </c:cat>
          <c:val>
            <c:numRef>
              <c:f>Sheet1!$H$2:$H$13</c:f>
              <c:numCache>
                <c:formatCode>General</c:formatCode>
                <c:ptCount val="12"/>
                <c:pt idx="0">
                  <c:v>53</c:v>
                </c:pt>
                <c:pt idx="1">
                  <c:v>42</c:v>
                </c:pt>
                <c:pt idx="2">
                  <c:v>40</c:v>
                </c:pt>
                <c:pt idx="3">
                  <c:v>39</c:v>
                </c:pt>
                <c:pt idx="4">
                  <c:v>27</c:v>
                </c:pt>
                <c:pt idx="5">
                  <c:v>29</c:v>
                </c:pt>
                <c:pt idx="6">
                  <c:v>15</c:v>
                </c:pt>
                <c:pt idx="7">
                  <c:v>7</c:v>
                </c:pt>
                <c:pt idx="8">
                  <c:v>2</c:v>
                </c:pt>
                <c:pt idx="9">
                  <c:v>3</c:v>
                </c:pt>
                <c:pt idx="10">
                  <c:v>2</c:v>
                </c:pt>
                <c:pt idx="11">
                  <c:v>3</c:v>
                </c:pt>
              </c:numCache>
            </c:numRef>
          </c:val>
          <c:extLst>
            <c:ext xmlns:c16="http://schemas.microsoft.com/office/drawing/2014/chart" uri="{C3380CC4-5D6E-409C-BE32-E72D297353CC}">
              <c16:uniqueId val="{0000000F-62AD-4D92-8B12-DEDE82F119B0}"/>
            </c:ext>
          </c:extLst>
        </c:ser>
        <c:dLbls>
          <c:showLegendKey val="0"/>
          <c:showVal val="0"/>
          <c:showCatName val="0"/>
          <c:showSerName val="0"/>
          <c:showPercent val="0"/>
          <c:showBubbleSize val="0"/>
        </c:dLbls>
        <c:gapWidth val="31"/>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0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270"/>
          <c:min val="0"/>
        </c:scaling>
        <c:delete val="1"/>
        <c:axPos val="t"/>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494698336"/>
        <c:crosses val="autoZero"/>
        <c:crossBetween val="between"/>
        <c:majorUnit val="7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774346566054244"/>
          <c:y val="9.9233844854157496E-2"/>
          <c:w val="0.79225653433945753"/>
          <c:h val="0.87118008299975769"/>
        </c:manualLayout>
      </c:layout>
      <c:barChart>
        <c:barDir val="bar"/>
        <c:grouping val="stacked"/>
        <c:varyColors val="0"/>
        <c:ser>
          <c:idx val="0"/>
          <c:order val="0"/>
          <c:tx>
            <c:strRef>
              <c:f>Sheet1!$B$1</c:f>
              <c:strCache>
                <c:ptCount val="1"/>
                <c:pt idx="0">
                  <c:v>Labai svarbus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2023 m.</c:v>
                </c:pt>
                <c:pt idx="1">
                  <c:v>2022 m.</c:v>
                </c:pt>
                <c:pt idx="2">
                  <c:v>2018 m.</c:v>
                </c:pt>
                <c:pt idx="3">
                  <c:v>2023 m.</c:v>
                </c:pt>
                <c:pt idx="4">
                  <c:v>2022 m.</c:v>
                </c:pt>
                <c:pt idx="5">
                  <c:v>2018 m.</c:v>
                </c:pt>
              </c:strCache>
            </c:strRef>
          </c:cat>
          <c:val>
            <c:numRef>
              <c:f>Sheet1!$B$2:$B$7</c:f>
              <c:numCache>
                <c:formatCode>General</c:formatCode>
                <c:ptCount val="6"/>
                <c:pt idx="0">
                  <c:v>42</c:v>
                </c:pt>
                <c:pt idx="1">
                  <c:v>45</c:v>
                </c:pt>
                <c:pt idx="2">
                  <c:v>41</c:v>
                </c:pt>
                <c:pt idx="3">
                  <c:v>38</c:v>
                </c:pt>
                <c:pt idx="4">
                  <c:v>41</c:v>
                </c:pt>
                <c:pt idx="5">
                  <c:v>40</c:v>
                </c:pt>
              </c:numCache>
            </c:numRef>
          </c:val>
          <c:extLst>
            <c:ext xmlns:c16="http://schemas.microsoft.com/office/drawing/2014/chart" uri="{C3380CC4-5D6E-409C-BE32-E72D297353CC}">
              <c16:uniqueId val="{00000000-1187-459B-847C-C5E9A20E6F1A}"/>
            </c:ext>
          </c:extLst>
        </c:ser>
        <c:ser>
          <c:idx val="1"/>
          <c:order val="1"/>
          <c:tx>
            <c:strRef>
              <c:f>Sheet1!$C$1</c:f>
              <c:strCache>
                <c:ptCount val="1"/>
                <c:pt idx="0">
                  <c:v>Greičiau svarbus</c:v>
                </c:pt>
              </c:strCache>
            </c:strRef>
          </c:tx>
          <c:spPr>
            <a:solidFill>
              <a:schemeClr val="accent2"/>
            </a:solidFill>
            <a:ln>
              <a:noFill/>
            </a:ln>
            <a:effectLst/>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187-459B-847C-C5E9A20E6F1A}"/>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187-459B-847C-C5E9A20E6F1A}"/>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87-459B-847C-C5E9A20E6F1A}"/>
                </c:ext>
              </c:extLst>
            </c:dLbl>
            <c:dLbl>
              <c:idx val="3"/>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1187-459B-847C-C5E9A20E6F1A}"/>
                </c:ext>
              </c:extLst>
            </c:dLbl>
            <c:dLbl>
              <c:idx val="4"/>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447-43B9-807A-FAB2396BC904}"/>
                </c:ext>
              </c:extLst>
            </c:dLbl>
            <c:dLbl>
              <c:idx val="5"/>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4447-43B9-807A-FAB2396BC904}"/>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2023 m.</c:v>
                </c:pt>
                <c:pt idx="1">
                  <c:v>2022 m.</c:v>
                </c:pt>
                <c:pt idx="2">
                  <c:v>2018 m.</c:v>
                </c:pt>
                <c:pt idx="3">
                  <c:v>2023 m.</c:v>
                </c:pt>
                <c:pt idx="4">
                  <c:v>2022 m.</c:v>
                </c:pt>
                <c:pt idx="5">
                  <c:v>2018 m.</c:v>
                </c:pt>
              </c:strCache>
            </c:strRef>
          </c:cat>
          <c:val>
            <c:numRef>
              <c:f>Sheet1!$C$2:$C$7</c:f>
              <c:numCache>
                <c:formatCode>General</c:formatCode>
                <c:ptCount val="6"/>
                <c:pt idx="0">
                  <c:v>44</c:v>
                </c:pt>
                <c:pt idx="1">
                  <c:v>42</c:v>
                </c:pt>
                <c:pt idx="2">
                  <c:v>42</c:v>
                </c:pt>
                <c:pt idx="3">
                  <c:v>48</c:v>
                </c:pt>
                <c:pt idx="4">
                  <c:v>44</c:v>
                </c:pt>
                <c:pt idx="5">
                  <c:v>42</c:v>
                </c:pt>
              </c:numCache>
            </c:numRef>
          </c:val>
          <c:extLst>
            <c:ext xmlns:c16="http://schemas.microsoft.com/office/drawing/2014/chart" uri="{C3380CC4-5D6E-409C-BE32-E72D297353CC}">
              <c16:uniqueId val="{00000005-1187-459B-847C-C5E9A20E6F1A}"/>
            </c:ext>
          </c:extLst>
        </c:ser>
        <c:ser>
          <c:idx val="2"/>
          <c:order val="2"/>
          <c:tx>
            <c:strRef>
              <c:f>Sheet1!$D$1</c:f>
              <c:strCache>
                <c:ptCount val="1"/>
                <c:pt idx="0">
                  <c:v>Greičiau nesvarbus</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2023 m.</c:v>
                </c:pt>
                <c:pt idx="1">
                  <c:v>2022 m.</c:v>
                </c:pt>
                <c:pt idx="2">
                  <c:v>2018 m.</c:v>
                </c:pt>
                <c:pt idx="3">
                  <c:v>2023 m.</c:v>
                </c:pt>
                <c:pt idx="4">
                  <c:v>2022 m.</c:v>
                </c:pt>
                <c:pt idx="5">
                  <c:v>2018 m.</c:v>
                </c:pt>
              </c:strCache>
            </c:strRef>
          </c:cat>
          <c:val>
            <c:numRef>
              <c:f>Sheet1!$D$2:$D$7</c:f>
              <c:numCache>
                <c:formatCode>General</c:formatCode>
                <c:ptCount val="6"/>
                <c:pt idx="0">
                  <c:v>8</c:v>
                </c:pt>
                <c:pt idx="1">
                  <c:v>9</c:v>
                </c:pt>
                <c:pt idx="2">
                  <c:v>11</c:v>
                </c:pt>
                <c:pt idx="3">
                  <c:v>10</c:v>
                </c:pt>
                <c:pt idx="4">
                  <c:v>10</c:v>
                </c:pt>
                <c:pt idx="5">
                  <c:v>11</c:v>
                </c:pt>
              </c:numCache>
            </c:numRef>
          </c:val>
          <c:extLst>
            <c:ext xmlns:c16="http://schemas.microsoft.com/office/drawing/2014/chart" uri="{C3380CC4-5D6E-409C-BE32-E72D297353CC}">
              <c16:uniqueId val="{00000006-1187-459B-847C-C5E9A20E6F1A}"/>
            </c:ext>
          </c:extLst>
        </c:ser>
        <c:ser>
          <c:idx val="3"/>
          <c:order val="3"/>
          <c:tx>
            <c:strRef>
              <c:f>Sheet1!$E$1</c:f>
              <c:strCache>
                <c:ptCount val="1"/>
                <c:pt idx="0">
                  <c:v>Visiškai nesvarbus</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2023 m.</c:v>
                </c:pt>
                <c:pt idx="1">
                  <c:v>2022 m.</c:v>
                </c:pt>
                <c:pt idx="2">
                  <c:v>2018 m.</c:v>
                </c:pt>
                <c:pt idx="3">
                  <c:v>2023 m.</c:v>
                </c:pt>
                <c:pt idx="4">
                  <c:v>2022 m.</c:v>
                </c:pt>
                <c:pt idx="5">
                  <c:v>2018 m.</c:v>
                </c:pt>
              </c:strCache>
            </c:strRef>
          </c:cat>
          <c:val>
            <c:numRef>
              <c:f>Sheet1!$E$2:$E$7</c:f>
              <c:numCache>
                <c:formatCode>General</c:formatCode>
                <c:ptCount val="6"/>
                <c:pt idx="0">
                  <c:v>6</c:v>
                </c:pt>
                <c:pt idx="1">
                  <c:v>4</c:v>
                </c:pt>
                <c:pt idx="2">
                  <c:v>6</c:v>
                </c:pt>
                <c:pt idx="3">
                  <c:v>4</c:v>
                </c:pt>
                <c:pt idx="4">
                  <c:v>5</c:v>
                </c:pt>
                <c:pt idx="5">
                  <c:v>7</c:v>
                </c:pt>
              </c:numCache>
            </c:numRef>
          </c:val>
          <c:extLst>
            <c:ext xmlns:c16="http://schemas.microsoft.com/office/drawing/2014/chart" uri="{C3380CC4-5D6E-409C-BE32-E72D297353CC}">
              <c16:uniqueId val="{00000007-1187-459B-847C-C5E9A20E6F1A}"/>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max val="105"/>
          <c:min val="0"/>
        </c:scaling>
        <c:delete val="1"/>
        <c:axPos val="t"/>
        <c:numFmt formatCode="General" sourceLinked="1"/>
        <c:majorTickMark val="out"/>
        <c:minorTickMark val="none"/>
        <c:tickLblPos val="nextTo"/>
        <c:crossAx val="198374784"/>
        <c:crosses val="autoZero"/>
        <c:crossBetween val="between"/>
      </c:valAx>
      <c:spPr>
        <a:noFill/>
        <a:ln>
          <a:noFill/>
        </a:ln>
        <a:effectLst/>
      </c:spPr>
    </c:plotArea>
    <c:legend>
      <c:legendPos val="b"/>
      <c:layout>
        <c:manualLayout>
          <c:xMode val="edge"/>
          <c:yMode val="edge"/>
          <c:x val="0.18746322725284342"/>
          <c:y val="4.5204256713682098E-2"/>
          <c:w val="0.81253674731520875"/>
          <c:h val="7.3176039326353345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774346566054244"/>
          <c:y val="0.18586021061978619"/>
          <c:w val="0.79225653433945753"/>
          <c:h val="0.7845534328495184"/>
        </c:manualLayout>
      </c:layout>
      <c:barChart>
        <c:barDir val="bar"/>
        <c:grouping val="stacked"/>
        <c:varyColors val="0"/>
        <c:ser>
          <c:idx val="0"/>
          <c:order val="0"/>
          <c:tx>
            <c:strRef>
              <c:f>Sheet1!$B$1</c:f>
              <c:strCache>
                <c:ptCount val="1"/>
                <c:pt idx="0">
                  <c:v>Visiškai sutinku</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Lietuvos gyventojai</c:v>
                </c:pt>
                <c:pt idx="1">
                  <c:v>Renovuotinų daugiabučių namų gyventojai</c:v>
                </c:pt>
              </c:strCache>
            </c:strRef>
          </c:cat>
          <c:val>
            <c:numRef>
              <c:f>Sheet1!$B$2:$B$3</c:f>
              <c:numCache>
                <c:formatCode>General</c:formatCode>
                <c:ptCount val="2"/>
                <c:pt idx="0">
                  <c:v>43</c:v>
                </c:pt>
                <c:pt idx="1">
                  <c:v>39</c:v>
                </c:pt>
              </c:numCache>
            </c:numRef>
          </c:val>
          <c:extLst>
            <c:ext xmlns:c16="http://schemas.microsoft.com/office/drawing/2014/chart" uri="{C3380CC4-5D6E-409C-BE32-E72D297353CC}">
              <c16:uniqueId val="{00000000-1187-459B-847C-C5E9A20E6F1A}"/>
            </c:ext>
          </c:extLst>
        </c:ser>
        <c:ser>
          <c:idx val="1"/>
          <c:order val="1"/>
          <c:tx>
            <c:strRef>
              <c:f>Sheet1!$C$1</c:f>
              <c:strCache>
                <c:ptCount val="1"/>
                <c:pt idx="0">
                  <c:v>Greičiau sutinku</c:v>
                </c:pt>
              </c:strCache>
            </c:strRef>
          </c:tx>
          <c:spPr>
            <a:solidFill>
              <a:schemeClr val="accent2"/>
            </a:solidFill>
            <a:ln>
              <a:noFill/>
            </a:ln>
            <a:effectLst/>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187-459B-847C-C5E9A20E6F1A}"/>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187-459B-847C-C5E9A20E6F1A}"/>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87-459B-847C-C5E9A20E6F1A}"/>
                </c:ext>
              </c:extLst>
            </c:dLbl>
            <c:dLbl>
              <c:idx val="4"/>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CE7-4EFA-A310-CF17AC1DA435}"/>
                </c:ext>
              </c:extLst>
            </c:dLbl>
            <c:dLbl>
              <c:idx val="5"/>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CE7-4EFA-A310-CF17AC1DA435}"/>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Lietuvos gyventojai</c:v>
                </c:pt>
                <c:pt idx="1">
                  <c:v>Renovuotinų daugiabučių namų gyventojai</c:v>
                </c:pt>
              </c:strCache>
            </c:strRef>
          </c:cat>
          <c:val>
            <c:numRef>
              <c:f>Sheet1!$C$2:$C$3</c:f>
              <c:numCache>
                <c:formatCode>General</c:formatCode>
                <c:ptCount val="2"/>
                <c:pt idx="0">
                  <c:v>41</c:v>
                </c:pt>
                <c:pt idx="1">
                  <c:v>43</c:v>
                </c:pt>
              </c:numCache>
            </c:numRef>
          </c:val>
          <c:extLst>
            <c:ext xmlns:c16="http://schemas.microsoft.com/office/drawing/2014/chart" uri="{C3380CC4-5D6E-409C-BE32-E72D297353CC}">
              <c16:uniqueId val="{00000005-1187-459B-847C-C5E9A20E6F1A}"/>
            </c:ext>
          </c:extLst>
        </c:ser>
        <c:ser>
          <c:idx val="2"/>
          <c:order val="2"/>
          <c:tx>
            <c:strRef>
              <c:f>Sheet1!$D$1</c:f>
              <c:strCache>
                <c:ptCount val="1"/>
                <c:pt idx="0">
                  <c:v>Greičiau nesutinku</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Lietuvos gyventojai</c:v>
                </c:pt>
                <c:pt idx="1">
                  <c:v>Renovuotinų daugiabučių namų gyventojai</c:v>
                </c:pt>
              </c:strCache>
            </c:strRef>
          </c:cat>
          <c:val>
            <c:numRef>
              <c:f>Sheet1!$D$2:$D$3</c:f>
              <c:numCache>
                <c:formatCode>General</c:formatCode>
                <c:ptCount val="2"/>
                <c:pt idx="0">
                  <c:v>11</c:v>
                </c:pt>
                <c:pt idx="1">
                  <c:v>12</c:v>
                </c:pt>
              </c:numCache>
            </c:numRef>
          </c:val>
          <c:extLst>
            <c:ext xmlns:c16="http://schemas.microsoft.com/office/drawing/2014/chart" uri="{C3380CC4-5D6E-409C-BE32-E72D297353CC}">
              <c16:uniqueId val="{00000006-1187-459B-847C-C5E9A20E6F1A}"/>
            </c:ext>
          </c:extLst>
        </c:ser>
        <c:ser>
          <c:idx val="3"/>
          <c:order val="3"/>
          <c:tx>
            <c:strRef>
              <c:f>Sheet1!$E$1</c:f>
              <c:strCache>
                <c:ptCount val="1"/>
                <c:pt idx="0">
                  <c:v>Visiškai nesutinku</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Lietuvos gyventojai</c:v>
                </c:pt>
                <c:pt idx="1">
                  <c:v>Renovuotinų daugiabučių namų gyventojai</c:v>
                </c:pt>
              </c:strCache>
            </c:strRef>
          </c:cat>
          <c:val>
            <c:numRef>
              <c:f>Sheet1!$E$2:$E$3</c:f>
              <c:numCache>
                <c:formatCode>General</c:formatCode>
                <c:ptCount val="2"/>
                <c:pt idx="0">
                  <c:v>5</c:v>
                </c:pt>
                <c:pt idx="1">
                  <c:v>6</c:v>
                </c:pt>
              </c:numCache>
            </c:numRef>
          </c:val>
          <c:extLst>
            <c:ext xmlns:c16="http://schemas.microsoft.com/office/drawing/2014/chart" uri="{C3380CC4-5D6E-409C-BE32-E72D297353CC}">
              <c16:uniqueId val="{00000007-1187-459B-847C-C5E9A20E6F1A}"/>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max val="105"/>
          <c:min val="0"/>
        </c:scaling>
        <c:delete val="1"/>
        <c:axPos val="t"/>
        <c:numFmt formatCode="General" sourceLinked="1"/>
        <c:majorTickMark val="out"/>
        <c:minorTickMark val="none"/>
        <c:tickLblPos val="nextTo"/>
        <c:crossAx val="198374784"/>
        <c:crosses val="autoZero"/>
        <c:crossBetween val="between"/>
      </c:valAx>
      <c:spPr>
        <a:noFill/>
        <a:ln>
          <a:noFill/>
        </a:ln>
        <a:effectLst/>
      </c:spPr>
    </c:plotArea>
    <c:legend>
      <c:legendPos val="b"/>
      <c:layout>
        <c:manualLayout>
          <c:xMode val="edge"/>
          <c:yMode val="edge"/>
          <c:x val="0.15124321140903949"/>
          <c:y val="3.7329420978514508E-2"/>
          <c:w val="0.81253674731520875"/>
          <c:h val="0.159506433333695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774346566054244"/>
          <c:y val="0.18586021061978619"/>
          <c:w val="0.79225653433945753"/>
          <c:h val="0.7845534328495184"/>
        </c:manualLayout>
      </c:layout>
      <c:barChart>
        <c:barDir val="bar"/>
        <c:grouping val="stacked"/>
        <c:varyColors val="0"/>
        <c:ser>
          <c:idx val="0"/>
          <c:order val="0"/>
          <c:tx>
            <c:strRef>
              <c:f>Sheet1!$B$1</c:f>
              <c:strCache>
                <c:ptCount val="1"/>
                <c:pt idx="0">
                  <c:v>Visiškai sutinku</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Lietuvos gyventojai</c:v>
                </c:pt>
                <c:pt idx="1">
                  <c:v>Renovuotinų daugiabučių namų gyventojai</c:v>
                </c:pt>
              </c:strCache>
            </c:strRef>
          </c:cat>
          <c:val>
            <c:numRef>
              <c:f>Sheet1!$B$2:$B$3</c:f>
              <c:numCache>
                <c:formatCode>General</c:formatCode>
                <c:ptCount val="2"/>
                <c:pt idx="0">
                  <c:v>33</c:v>
                </c:pt>
                <c:pt idx="1">
                  <c:v>28</c:v>
                </c:pt>
              </c:numCache>
            </c:numRef>
          </c:val>
          <c:extLst>
            <c:ext xmlns:c16="http://schemas.microsoft.com/office/drawing/2014/chart" uri="{C3380CC4-5D6E-409C-BE32-E72D297353CC}">
              <c16:uniqueId val="{00000000-C5CE-40F7-8C80-C27CE4FBC10B}"/>
            </c:ext>
          </c:extLst>
        </c:ser>
        <c:ser>
          <c:idx val="1"/>
          <c:order val="1"/>
          <c:tx>
            <c:strRef>
              <c:f>Sheet1!$C$1</c:f>
              <c:strCache>
                <c:ptCount val="1"/>
                <c:pt idx="0">
                  <c:v>Greičiau sutinku</c:v>
                </c:pt>
              </c:strCache>
            </c:strRef>
          </c:tx>
          <c:spPr>
            <a:solidFill>
              <a:schemeClr val="accent2"/>
            </a:solidFill>
            <a:ln>
              <a:noFill/>
            </a:ln>
            <a:effectLst/>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C5CE-40F7-8C80-C27CE4FBC10B}"/>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C5CE-40F7-8C80-C27CE4FBC10B}"/>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C5CE-40F7-8C80-C27CE4FBC10B}"/>
                </c:ext>
              </c:extLst>
            </c:dLbl>
            <c:dLbl>
              <c:idx val="4"/>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C5CE-40F7-8C80-C27CE4FBC10B}"/>
                </c:ext>
              </c:extLst>
            </c:dLbl>
            <c:dLbl>
              <c:idx val="5"/>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5CE-40F7-8C80-C27CE4FBC10B}"/>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Lietuvos gyventojai</c:v>
                </c:pt>
                <c:pt idx="1">
                  <c:v>Renovuotinų daugiabučių namų gyventojai</c:v>
                </c:pt>
              </c:strCache>
            </c:strRef>
          </c:cat>
          <c:val>
            <c:numRef>
              <c:f>Sheet1!$C$2:$C$3</c:f>
              <c:numCache>
                <c:formatCode>General</c:formatCode>
                <c:ptCount val="2"/>
                <c:pt idx="0">
                  <c:v>48</c:v>
                </c:pt>
                <c:pt idx="1">
                  <c:v>49</c:v>
                </c:pt>
              </c:numCache>
            </c:numRef>
          </c:val>
          <c:extLst>
            <c:ext xmlns:c16="http://schemas.microsoft.com/office/drawing/2014/chart" uri="{C3380CC4-5D6E-409C-BE32-E72D297353CC}">
              <c16:uniqueId val="{00000006-C5CE-40F7-8C80-C27CE4FBC10B}"/>
            </c:ext>
          </c:extLst>
        </c:ser>
        <c:ser>
          <c:idx val="2"/>
          <c:order val="2"/>
          <c:tx>
            <c:strRef>
              <c:f>Sheet1!$D$1</c:f>
              <c:strCache>
                <c:ptCount val="1"/>
                <c:pt idx="0">
                  <c:v>Greičiau nesutinku</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Lietuvos gyventojai</c:v>
                </c:pt>
                <c:pt idx="1">
                  <c:v>Renovuotinų daugiabučių namų gyventojai</c:v>
                </c:pt>
              </c:strCache>
            </c:strRef>
          </c:cat>
          <c:val>
            <c:numRef>
              <c:f>Sheet1!$D$2:$D$3</c:f>
              <c:numCache>
                <c:formatCode>General</c:formatCode>
                <c:ptCount val="2"/>
                <c:pt idx="0">
                  <c:v>12</c:v>
                </c:pt>
                <c:pt idx="1">
                  <c:v>14</c:v>
                </c:pt>
              </c:numCache>
            </c:numRef>
          </c:val>
          <c:extLst>
            <c:ext xmlns:c16="http://schemas.microsoft.com/office/drawing/2014/chart" uri="{C3380CC4-5D6E-409C-BE32-E72D297353CC}">
              <c16:uniqueId val="{00000007-C5CE-40F7-8C80-C27CE4FBC10B}"/>
            </c:ext>
          </c:extLst>
        </c:ser>
        <c:ser>
          <c:idx val="3"/>
          <c:order val="3"/>
          <c:tx>
            <c:strRef>
              <c:f>Sheet1!$E$1</c:f>
              <c:strCache>
                <c:ptCount val="1"/>
                <c:pt idx="0">
                  <c:v>Visiškai nesutinku</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Lietuvos gyventojai</c:v>
                </c:pt>
                <c:pt idx="1">
                  <c:v>Renovuotinų daugiabučių namų gyventojai</c:v>
                </c:pt>
              </c:strCache>
            </c:strRef>
          </c:cat>
          <c:val>
            <c:numRef>
              <c:f>Sheet1!$E$2:$E$3</c:f>
              <c:numCache>
                <c:formatCode>General</c:formatCode>
                <c:ptCount val="2"/>
                <c:pt idx="0">
                  <c:v>7</c:v>
                </c:pt>
                <c:pt idx="1">
                  <c:v>9</c:v>
                </c:pt>
              </c:numCache>
            </c:numRef>
          </c:val>
          <c:extLst>
            <c:ext xmlns:c16="http://schemas.microsoft.com/office/drawing/2014/chart" uri="{C3380CC4-5D6E-409C-BE32-E72D297353CC}">
              <c16:uniqueId val="{00000008-C5CE-40F7-8C80-C27CE4FBC10B}"/>
            </c:ext>
          </c:extLst>
        </c:ser>
        <c:dLbls>
          <c:showLegendKey val="0"/>
          <c:showVal val="0"/>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max val="105"/>
          <c:min val="0"/>
        </c:scaling>
        <c:delete val="1"/>
        <c:axPos val="t"/>
        <c:numFmt formatCode="General" sourceLinked="1"/>
        <c:majorTickMark val="out"/>
        <c:minorTickMark val="none"/>
        <c:tickLblPos val="nextTo"/>
        <c:crossAx val="198374784"/>
        <c:crosses val="autoZero"/>
        <c:crossBetween val="between"/>
      </c:valAx>
      <c:spPr>
        <a:noFill/>
        <a:ln>
          <a:noFill/>
        </a:ln>
        <a:effectLst/>
      </c:spPr>
    </c:plotArea>
    <c:legend>
      <c:legendPos val="b"/>
      <c:layout>
        <c:manualLayout>
          <c:xMode val="edge"/>
          <c:yMode val="edge"/>
          <c:x val="0.15124321140903949"/>
          <c:y val="3.7329420978514508E-2"/>
          <c:w val="0.81253674731520875"/>
          <c:h val="0.159506433333695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4731742276530373"/>
          <c:y val="0"/>
          <c:w val="0.55268257723469627"/>
          <c:h val="1"/>
        </c:manualLayout>
      </c:layout>
      <c:barChart>
        <c:barDir val="bar"/>
        <c:grouping val="stacked"/>
        <c:varyColors val="0"/>
        <c:ser>
          <c:idx val="0"/>
          <c:order val="0"/>
          <c:tx>
            <c:strRef>
              <c:f>Sheet1!$B$1</c:f>
              <c:strCache>
                <c:ptCount val="1"/>
                <c:pt idx="0">
                  <c:v>2022</c:v>
                </c:pt>
              </c:strCache>
            </c:strRef>
          </c:tx>
          <c:spPr>
            <a:solidFill>
              <a:srgbClr val="1AB1AF"/>
            </a:solidFill>
            <a:ln>
              <a:noFill/>
            </a:ln>
            <a:effectLst/>
          </c:spPr>
          <c:invertIfNegative val="0"/>
          <c:dPt>
            <c:idx val="4"/>
            <c:invertIfNegative val="0"/>
            <c:bubble3D val="0"/>
            <c:spPr>
              <a:solidFill>
                <a:srgbClr val="CCCCCC"/>
              </a:solidFill>
              <a:ln>
                <a:noFill/>
              </a:ln>
              <a:effectLst/>
            </c:spPr>
            <c:extLst>
              <c:ext xmlns:c16="http://schemas.microsoft.com/office/drawing/2014/chart" uri="{C3380CC4-5D6E-409C-BE32-E72D297353CC}">
                <c16:uniqueId val="{00000000-A543-46DD-8E71-B006C6D2F49B}"/>
              </c:ext>
            </c:extLst>
          </c:dPt>
          <c:dLbls>
            <c:dLbl>
              <c:idx val="4"/>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543-46DD-8E71-B006C6D2F49B}"/>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Taip, labai  motyvuotų</c:v>
                </c:pt>
                <c:pt idx="1">
                  <c:v>Taip, greičiau motyvuotų</c:v>
                </c:pt>
                <c:pt idx="2">
                  <c:v>Ne, greičiau nemotyvuotų</c:v>
                </c:pt>
                <c:pt idx="3">
                  <c:v>Ne, tikrai nemotyvuotų</c:v>
                </c:pt>
                <c:pt idx="4">
                  <c:v>Neaktualu (neturiu balkono) </c:v>
                </c:pt>
              </c:strCache>
            </c:strRef>
          </c:cat>
          <c:val>
            <c:numRef>
              <c:f>Sheet1!$B$2:$B$6</c:f>
              <c:numCache>
                <c:formatCode>General</c:formatCode>
                <c:ptCount val="5"/>
                <c:pt idx="0">
                  <c:v>25</c:v>
                </c:pt>
                <c:pt idx="1">
                  <c:v>37</c:v>
                </c:pt>
                <c:pt idx="2">
                  <c:v>18</c:v>
                </c:pt>
                <c:pt idx="3">
                  <c:v>15</c:v>
                </c:pt>
                <c:pt idx="4">
                  <c:v>5</c:v>
                </c:pt>
              </c:numCache>
            </c:numRef>
          </c:val>
          <c:extLst>
            <c:ext xmlns:c16="http://schemas.microsoft.com/office/drawing/2014/chart" uri="{C3380CC4-5D6E-409C-BE32-E72D297353CC}">
              <c16:uniqueId val="{00000001-A543-46DD-8E71-B006C6D2F49B}"/>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2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in val="0"/>
        </c:scaling>
        <c:delete val="1"/>
        <c:axPos val="t"/>
        <c:numFmt formatCode="General" sourceLinked="1"/>
        <c:majorTickMark val="out"/>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4731742276530373"/>
          <c:y val="0"/>
          <c:w val="0.55268257723469627"/>
          <c:h val="1"/>
        </c:manualLayout>
      </c:layout>
      <c:barChart>
        <c:barDir val="bar"/>
        <c:grouping val="stacked"/>
        <c:varyColors val="0"/>
        <c:ser>
          <c:idx val="0"/>
          <c:order val="0"/>
          <c:tx>
            <c:strRef>
              <c:f>Sheet1!$B$1</c:f>
              <c:strCache>
                <c:ptCount val="1"/>
                <c:pt idx="0">
                  <c:v>2022</c:v>
                </c:pt>
              </c:strCache>
            </c:strRef>
          </c:tx>
          <c:spPr>
            <a:solidFill>
              <a:srgbClr val="1AB1A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Taip, labai  motyvuotų</c:v>
                </c:pt>
                <c:pt idx="1">
                  <c:v>Taip, greičiau motyvuotų</c:v>
                </c:pt>
                <c:pt idx="2">
                  <c:v>Ne, greičiau nemotyvuotų</c:v>
                </c:pt>
                <c:pt idx="3">
                  <c:v>Ne, tikrai nemotyvuotų</c:v>
                </c:pt>
              </c:strCache>
            </c:strRef>
          </c:cat>
          <c:val>
            <c:numRef>
              <c:f>Sheet1!$B$2:$B$5</c:f>
              <c:numCache>
                <c:formatCode>General</c:formatCode>
                <c:ptCount val="4"/>
                <c:pt idx="0">
                  <c:v>25</c:v>
                </c:pt>
                <c:pt idx="1">
                  <c:v>38</c:v>
                </c:pt>
                <c:pt idx="2">
                  <c:v>28</c:v>
                </c:pt>
                <c:pt idx="3">
                  <c:v>9</c:v>
                </c:pt>
              </c:numCache>
            </c:numRef>
          </c:val>
          <c:extLst>
            <c:ext xmlns:c16="http://schemas.microsoft.com/office/drawing/2014/chart" uri="{C3380CC4-5D6E-409C-BE32-E72D297353CC}">
              <c16:uniqueId val="{00000001-A543-46DD-8E71-B006C6D2F49B}"/>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2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in val="0"/>
        </c:scaling>
        <c:delete val="1"/>
        <c:axPos val="t"/>
        <c:numFmt formatCode="General" sourceLinked="1"/>
        <c:majorTickMark val="out"/>
        <c:minorTickMark val="none"/>
        <c:tickLblPos val="nextTo"/>
        <c:crossAx val="494698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600735454943131"/>
          <c:y val="0.20588886864997116"/>
          <c:w val="0.79225653433945753"/>
          <c:h val="0.76815080998947949"/>
        </c:manualLayout>
      </c:layout>
      <c:barChart>
        <c:barDir val="bar"/>
        <c:grouping val="stacked"/>
        <c:varyColors val="0"/>
        <c:ser>
          <c:idx val="0"/>
          <c:order val="0"/>
          <c:tx>
            <c:strRef>
              <c:f>Sheet1!$B$1</c:f>
              <c:strCache>
                <c:ptCount val="1"/>
                <c:pt idx="0">
                  <c:v>Taip</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2023 m.</c:v>
                </c:pt>
                <c:pt idx="1">
                  <c:v>2022 m.</c:v>
                </c:pt>
                <c:pt idx="2">
                  <c:v>2021 m.</c:v>
                </c:pt>
                <c:pt idx="3">
                  <c:v>2020 m.</c:v>
                </c:pt>
              </c:strCache>
            </c:strRef>
          </c:cat>
          <c:val>
            <c:numRef>
              <c:f>Sheet1!$B$2:$B$5</c:f>
              <c:numCache>
                <c:formatCode>General</c:formatCode>
                <c:ptCount val="4"/>
                <c:pt idx="0">
                  <c:v>29</c:v>
                </c:pt>
                <c:pt idx="1">
                  <c:v>38</c:v>
                </c:pt>
                <c:pt idx="2">
                  <c:v>40</c:v>
                </c:pt>
                <c:pt idx="3">
                  <c:v>40</c:v>
                </c:pt>
              </c:numCache>
            </c:numRef>
          </c:val>
          <c:extLst>
            <c:ext xmlns:c16="http://schemas.microsoft.com/office/drawing/2014/chart" uri="{C3380CC4-5D6E-409C-BE32-E72D297353CC}">
              <c16:uniqueId val="{00000000-1A1F-4590-8C09-8549F8B64623}"/>
            </c:ext>
          </c:extLst>
        </c:ser>
        <c:ser>
          <c:idx val="1"/>
          <c:order val="1"/>
          <c:tx>
            <c:strRef>
              <c:f>Sheet1!$C$1</c:f>
              <c:strCache>
                <c:ptCount val="1"/>
                <c:pt idx="0">
                  <c:v>Greičiau taip</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2023 m.</c:v>
                </c:pt>
                <c:pt idx="1">
                  <c:v>2022 m.</c:v>
                </c:pt>
                <c:pt idx="2">
                  <c:v>2021 m.</c:v>
                </c:pt>
                <c:pt idx="3">
                  <c:v>2020 m.</c:v>
                </c:pt>
              </c:strCache>
            </c:strRef>
          </c:cat>
          <c:val>
            <c:numRef>
              <c:f>Sheet1!$C$2:$C$5</c:f>
              <c:numCache>
                <c:formatCode>General</c:formatCode>
                <c:ptCount val="4"/>
                <c:pt idx="0">
                  <c:v>53</c:v>
                </c:pt>
                <c:pt idx="1">
                  <c:v>43</c:v>
                </c:pt>
                <c:pt idx="2">
                  <c:v>43</c:v>
                </c:pt>
                <c:pt idx="3">
                  <c:v>39</c:v>
                </c:pt>
              </c:numCache>
            </c:numRef>
          </c:val>
          <c:extLst>
            <c:ext xmlns:c16="http://schemas.microsoft.com/office/drawing/2014/chart" uri="{C3380CC4-5D6E-409C-BE32-E72D297353CC}">
              <c16:uniqueId val="{00000001-1A1F-4590-8C09-8549F8B64623}"/>
            </c:ext>
          </c:extLst>
        </c:ser>
        <c:ser>
          <c:idx val="2"/>
          <c:order val="2"/>
          <c:tx>
            <c:strRef>
              <c:f>Sheet1!$D$1</c:f>
              <c:strCache>
                <c:ptCount val="1"/>
                <c:pt idx="0">
                  <c:v>Greičiau ne</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2023 m.</c:v>
                </c:pt>
                <c:pt idx="1">
                  <c:v>2022 m.</c:v>
                </c:pt>
                <c:pt idx="2">
                  <c:v>2021 m.</c:v>
                </c:pt>
                <c:pt idx="3">
                  <c:v>2020 m.</c:v>
                </c:pt>
              </c:strCache>
            </c:strRef>
          </c:cat>
          <c:val>
            <c:numRef>
              <c:f>Sheet1!$D$2:$D$5</c:f>
              <c:numCache>
                <c:formatCode>General</c:formatCode>
                <c:ptCount val="4"/>
                <c:pt idx="0">
                  <c:v>10</c:v>
                </c:pt>
                <c:pt idx="1">
                  <c:v>13</c:v>
                </c:pt>
                <c:pt idx="2">
                  <c:v>10</c:v>
                </c:pt>
                <c:pt idx="3">
                  <c:v>15</c:v>
                </c:pt>
              </c:numCache>
            </c:numRef>
          </c:val>
          <c:extLst>
            <c:ext xmlns:c16="http://schemas.microsoft.com/office/drawing/2014/chart" uri="{C3380CC4-5D6E-409C-BE32-E72D297353CC}">
              <c16:uniqueId val="{00000002-1A1F-4590-8C09-8549F8B64623}"/>
            </c:ext>
          </c:extLst>
        </c:ser>
        <c:ser>
          <c:idx val="3"/>
          <c:order val="3"/>
          <c:tx>
            <c:strRef>
              <c:f>Sheet1!$E$1</c:f>
              <c:strCache>
                <c:ptCount val="1"/>
                <c:pt idx="0">
                  <c:v>Ne</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2023 m.</c:v>
                </c:pt>
                <c:pt idx="1">
                  <c:v>2022 m.</c:v>
                </c:pt>
                <c:pt idx="2">
                  <c:v>2021 m.</c:v>
                </c:pt>
                <c:pt idx="3">
                  <c:v>2020 m.</c:v>
                </c:pt>
              </c:strCache>
            </c:strRef>
          </c:cat>
          <c:val>
            <c:numRef>
              <c:f>Sheet1!$E$2:$E$5</c:f>
              <c:numCache>
                <c:formatCode>General</c:formatCode>
                <c:ptCount val="4"/>
                <c:pt idx="0">
                  <c:v>8</c:v>
                </c:pt>
                <c:pt idx="1">
                  <c:v>6</c:v>
                </c:pt>
                <c:pt idx="2">
                  <c:v>7</c:v>
                </c:pt>
                <c:pt idx="3">
                  <c:v>6</c:v>
                </c:pt>
              </c:numCache>
            </c:numRef>
          </c:val>
          <c:extLst>
            <c:ext xmlns:c16="http://schemas.microsoft.com/office/drawing/2014/chart" uri="{C3380CC4-5D6E-409C-BE32-E72D297353CC}">
              <c16:uniqueId val="{00000003-1A1F-4590-8C09-8549F8B64623}"/>
            </c:ext>
          </c:extLst>
        </c:ser>
        <c:dLbls>
          <c:dLblPos val="ctr"/>
          <c:showLegendKey val="0"/>
          <c:showVal val="1"/>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max val="100"/>
        </c:scaling>
        <c:delete val="1"/>
        <c:axPos val="t"/>
        <c:numFmt formatCode="General" sourceLinked="1"/>
        <c:majorTickMark val="out"/>
        <c:minorTickMark val="none"/>
        <c:tickLblPos val="nextTo"/>
        <c:crossAx val="198374784"/>
        <c:crosses val="autoZero"/>
        <c:crossBetween val="between"/>
      </c:valAx>
      <c:spPr>
        <a:noFill/>
        <a:ln>
          <a:noFill/>
        </a:ln>
        <a:effectLst/>
      </c:spPr>
    </c:plotArea>
    <c:legend>
      <c:legendPos val="b"/>
      <c:layout>
        <c:manualLayout>
          <c:xMode val="edge"/>
          <c:yMode val="edge"/>
          <c:x val="0.22739378280839892"/>
          <c:y val="5.2559761357097619E-2"/>
          <c:w val="0.70148950131233601"/>
          <c:h val="7.9266348564936862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3696627371588744"/>
          <c:y val="0"/>
          <c:w val="0.74456319052845887"/>
          <c:h val="1"/>
        </c:manualLayout>
      </c:layout>
      <c:barChart>
        <c:barDir val="bar"/>
        <c:grouping val="stacked"/>
        <c:varyColors val="0"/>
        <c:ser>
          <c:idx val="0"/>
          <c:order val="0"/>
          <c:tx>
            <c:strRef>
              <c:f>Sheet1!$B$1</c:f>
              <c:strCache>
                <c:ptCount val="1"/>
                <c:pt idx="0">
                  <c:v>2023</c:v>
                </c:pt>
              </c:strCache>
            </c:strRef>
          </c:tx>
          <c:spPr>
            <a:solidFill>
              <a:schemeClr val="accent1"/>
            </a:solidFill>
            <a:ln>
              <a:noFill/>
            </a:ln>
            <a:effectLst/>
          </c:spPr>
          <c:invertIfNegative val="0"/>
          <c:dLbls>
            <c:dLbl>
              <c:idx val="4"/>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3856-4464-8316-BDA6BDD54011}"/>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Mažėsiančios kainos už šildymą</c:v>
                </c:pt>
                <c:pt idx="1">
                  <c:v>Komfortiška oro temperatūra bute</c:v>
                </c:pt>
                <c:pt idx="2">
                  <c:v>Pasikeisianti gyvenimo kokybė</c:v>
                </c:pt>
                <c:pt idx="3">
                  <c:v>Išaugsianti NT vertė</c:v>
                </c:pt>
                <c:pt idx="4">
                  <c:v>Kita</c:v>
                </c:pt>
              </c:strCache>
            </c:strRef>
          </c:cat>
          <c:val>
            <c:numRef>
              <c:f>Sheet1!$B$2:$B$6</c:f>
              <c:numCache>
                <c:formatCode>General</c:formatCode>
                <c:ptCount val="5"/>
                <c:pt idx="0">
                  <c:v>83</c:v>
                </c:pt>
                <c:pt idx="1">
                  <c:v>69</c:v>
                </c:pt>
                <c:pt idx="2">
                  <c:v>67</c:v>
                </c:pt>
                <c:pt idx="3">
                  <c:v>37</c:v>
                </c:pt>
                <c:pt idx="4">
                  <c:v>3</c:v>
                </c:pt>
              </c:numCache>
            </c:numRef>
          </c:val>
          <c:extLst>
            <c:ext xmlns:c16="http://schemas.microsoft.com/office/drawing/2014/chart" uri="{C3380CC4-5D6E-409C-BE32-E72D297353CC}">
              <c16:uniqueId val="{00000001-3856-4464-8316-BDA6BDD54011}"/>
            </c:ext>
          </c:extLst>
        </c:ser>
        <c:ser>
          <c:idx val="1"/>
          <c:order val="1"/>
          <c:tx>
            <c:strRef>
              <c:f>Sheet1!$C$1</c:f>
              <c:strCache>
                <c:ptCount val="1"/>
                <c:pt idx="0">
                  <c:v>tarpas</c:v>
                </c:pt>
              </c:strCache>
            </c:strRef>
          </c:tx>
          <c:spPr>
            <a:noFill/>
            <a:ln>
              <a:noFill/>
            </a:ln>
            <a:effectLst/>
          </c:spPr>
          <c:invertIfNegative val="0"/>
          <c:cat>
            <c:strRef>
              <c:f>Sheet1!$A$2:$A$6</c:f>
              <c:strCache>
                <c:ptCount val="5"/>
                <c:pt idx="0">
                  <c:v>Mažėsiančios kainos už šildymą</c:v>
                </c:pt>
                <c:pt idx="1">
                  <c:v>Komfortiška oro temperatūra bute</c:v>
                </c:pt>
                <c:pt idx="2">
                  <c:v>Pasikeisianti gyvenimo kokybė</c:v>
                </c:pt>
                <c:pt idx="3">
                  <c:v>Išaugsianti NT vertė</c:v>
                </c:pt>
                <c:pt idx="4">
                  <c:v>Kita</c:v>
                </c:pt>
              </c:strCache>
            </c:strRef>
          </c:cat>
          <c:val>
            <c:numRef>
              <c:f>Sheet1!$C$2:$C$6</c:f>
              <c:numCache>
                <c:formatCode>General</c:formatCode>
                <c:ptCount val="5"/>
                <c:pt idx="0">
                  <c:v>17</c:v>
                </c:pt>
                <c:pt idx="1">
                  <c:v>31</c:v>
                </c:pt>
                <c:pt idx="2">
                  <c:v>33</c:v>
                </c:pt>
                <c:pt idx="3">
                  <c:v>63</c:v>
                </c:pt>
                <c:pt idx="4">
                  <c:v>97</c:v>
                </c:pt>
              </c:numCache>
            </c:numRef>
          </c:val>
          <c:extLst>
            <c:ext xmlns:c16="http://schemas.microsoft.com/office/drawing/2014/chart" uri="{C3380CC4-5D6E-409C-BE32-E72D297353CC}">
              <c16:uniqueId val="{00000002-3856-4464-8316-BDA6BDD54011}"/>
            </c:ext>
          </c:extLst>
        </c:ser>
        <c:ser>
          <c:idx val="2"/>
          <c:order val="2"/>
          <c:tx>
            <c:strRef>
              <c:f>Sheet1!$D$1</c:f>
              <c:strCache>
                <c:ptCount val="1"/>
                <c:pt idx="0">
                  <c:v>2022</c:v>
                </c:pt>
              </c:strCache>
            </c:strRef>
          </c:tx>
          <c:spPr>
            <a:solidFill>
              <a:srgbClr val="1AB1AF"/>
            </a:solidFill>
            <a:ln>
              <a:noFill/>
            </a:ln>
            <a:effectLst/>
          </c:spPr>
          <c:invertIfNegative val="0"/>
          <c:dLbls>
            <c:dLbl>
              <c:idx val="4"/>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3856-4464-8316-BDA6BDD54011}"/>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Mažėsiančios kainos už šildymą</c:v>
                </c:pt>
                <c:pt idx="1">
                  <c:v>Komfortiška oro temperatūra bute</c:v>
                </c:pt>
                <c:pt idx="2">
                  <c:v>Pasikeisianti gyvenimo kokybė</c:v>
                </c:pt>
                <c:pt idx="3">
                  <c:v>Išaugsianti NT vertė</c:v>
                </c:pt>
                <c:pt idx="4">
                  <c:v>Kita</c:v>
                </c:pt>
              </c:strCache>
            </c:strRef>
          </c:cat>
          <c:val>
            <c:numRef>
              <c:f>Sheet1!$D$2:$D$6</c:f>
              <c:numCache>
                <c:formatCode>General</c:formatCode>
                <c:ptCount val="5"/>
                <c:pt idx="0">
                  <c:v>92</c:v>
                </c:pt>
                <c:pt idx="1">
                  <c:v>72</c:v>
                </c:pt>
                <c:pt idx="2">
                  <c:v>74</c:v>
                </c:pt>
                <c:pt idx="3">
                  <c:v>36</c:v>
                </c:pt>
                <c:pt idx="4">
                  <c:v>1</c:v>
                </c:pt>
              </c:numCache>
            </c:numRef>
          </c:val>
          <c:extLst>
            <c:ext xmlns:c16="http://schemas.microsoft.com/office/drawing/2014/chart" uri="{C3380CC4-5D6E-409C-BE32-E72D297353CC}">
              <c16:uniqueId val="{00000005-3856-4464-8316-BDA6BDD54011}"/>
            </c:ext>
          </c:extLst>
        </c:ser>
        <c:ser>
          <c:idx val="3"/>
          <c:order val="3"/>
          <c:tx>
            <c:strRef>
              <c:f>Sheet1!$E$1</c:f>
              <c:strCache>
                <c:ptCount val="1"/>
                <c:pt idx="0">
                  <c:v>tarpas4</c:v>
                </c:pt>
              </c:strCache>
            </c:strRef>
          </c:tx>
          <c:spPr>
            <a:noFill/>
            <a:ln>
              <a:noFill/>
            </a:ln>
            <a:effectLst/>
          </c:spPr>
          <c:invertIfNegative val="0"/>
          <c:cat>
            <c:strRef>
              <c:f>Sheet1!$A$2:$A$6</c:f>
              <c:strCache>
                <c:ptCount val="5"/>
                <c:pt idx="0">
                  <c:v>Mažėsiančios kainos už šildymą</c:v>
                </c:pt>
                <c:pt idx="1">
                  <c:v>Komfortiška oro temperatūra bute</c:v>
                </c:pt>
                <c:pt idx="2">
                  <c:v>Pasikeisianti gyvenimo kokybė</c:v>
                </c:pt>
                <c:pt idx="3">
                  <c:v>Išaugsianti NT vertė</c:v>
                </c:pt>
                <c:pt idx="4">
                  <c:v>Kita</c:v>
                </c:pt>
              </c:strCache>
            </c:strRef>
          </c:cat>
          <c:val>
            <c:numRef>
              <c:f>Sheet1!$E$2:$E$6</c:f>
              <c:numCache>
                <c:formatCode>General</c:formatCode>
                <c:ptCount val="5"/>
                <c:pt idx="0">
                  <c:v>8</c:v>
                </c:pt>
                <c:pt idx="1">
                  <c:v>28</c:v>
                </c:pt>
                <c:pt idx="2">
                  <c:v>26</c:v>
                </c:pt>
                <c:pt idx="3">
                  <c:v>64</c:v>
                </c:pt>
                <c:pt idx="4">
                  <c:v>99</c:v>
                </c:pt>
              </c:numCache>
            </c:numRef>
          </c:val>
          <c:extLst>
            <c:ext xmlns:c16="http://schemas.microsoft.com/office/drawing/2014/chart" uri="{C3380CC4-5D6E-409C-BE32-E72D297353CC}">
              <c16:uniqueId val="{00000006-3856-4464-8316-BDA6BDD54011}"/>
            </c:ext>
          </c:extLst>
        </c:ser>
        <c:ser>
          <c:idx val="4"/>
          <c:order val="4"/>
          <c:tx>
            <c:strRef>
              <c:f>Sheet1!$F$1</c:f>
              <c:strCache>
                <c:ptCount val="1"/>
                <c:pt idx="0">
                  <c:v>2018</c:v>
                </c:pt>
              </c:strCache>
            </c:strRef>
          </c:tx>
          <c:spPr>
            <a:solidFill>
              <a:srgbClr val="1AB1AF"/>
            </a:solidFill>
            <a:ln>
              <a:noFill/>
            </a:ln>
            <a:effectLst/>
          </c:spPr>
          <c:invertIfNegative val="0"/>
          <c:dLbls>
            <c:dLbl>
              <c:idx val="4"/>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44A-4825-8A6C-192399778259}"/>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Mažėsiančios kainos už šildymą</c:v>
                </c:pt>
                <c:pt idx="1">
                  <c:v>Komfortiška oro temperatūra bute</c:v>
                </c:pt>
                <c:pt idx="2">
                  <c:v>Pasikeisianti gyvenimo kokybė</c:v>
                </c:pt>
                <c:pt idx="3">
                  <c:v>Išaugsianti NT vertė</c:v>
                </c:pt>
                <c:pt idx="4">
                  <c:v>Kita</c:v>
                </c:pt>
              </c:strCache>
            </c:strRef>
          </c:cat>
          <c:val>
            <c:numRef>
              <c:f>Sheet1!$F$2:$F$6</c:f>
              <c:numCache>
                <c:formatCode>General</c:formatCode>
                <c:ptCount val="5"/>
                <c:pt idx="0">
                  <c:v>86</c:v>
                </c:pt>
                <c:pt idx="1">
                  <c:v>80</c:v>
                </c:pt>
                <c:pt idx="2">
                  <c:v>85</c:v>
                </c:pt>
                <c:pt idx="3">
                  <c:v>50</c:v>
                </c:pt>
                <c:pt idx="4">
                  <c:v>1</c:v>
                </c:pt>
              </c:numCache>
            </c:numRef>
          </c:val>
          <c:extLst>
            <c:ext xmlns:c16="http://schemas.microsoft.com/office/drawing/2014/chart" uri="{C3380CC4-5D6E-409C-BE32-E72D297353CC}">
              <c16:uniqueId val="{0000000A-3856-4464-8316-BDA6BDD54011}"/>
            </c:ext>
          </c:extLst>
        </c:ser>
        <c:ser>
          <c:idx val="5"/>
          <c:order val="5"/>
          <c:tx>
            <c:strRef>
              <c:f>Sheet1!$G$1</c:f>
              <c:strCache>
                <c:ptCount val="1"/>
                <c:pt idx="0">
                  <c:v>tarpas3</c:v>
                </c:pt>
              </c:strCache>
            </c:strRef>
          </c:tx>
          <c:spPr>
            <a:noFill/>
            <a:ln>
              <a:noFill/>
            </a:ln>
            <a:effectLst/>
          </c:spPr>
          <c:invertIfNegative val="0"/>
          <c:cat>
            <c:strRef>
              <c:f>Sheet1!$A$2:$A$6</c:f>
              <c:strCache>
                <c:ptCount val="5"/>
                <c:pt idx="0">
                  <c:v>Mažėsiančios kainos už šildymą</c:v>
                </c:pt>
                <c:pt idx="1">
                  <c:v>Komfortiška oro temperatūra bute</c:v>
                </c:pt>
                <c:pt idx="2">
                  <c:v>Pasikeisianti gyvenimo kokybė</c:v>
                </c:pt>
                <c:pt idx="3">
                  <c:v>Išaugsianti NT vertė</c:v>
                </c:pt>
                <c:pt idx="4">
                  <c:v>Kita</c:v>
                </c:pt>
              </c:strCache>
            </c:strRef>
          </c:cat>
          <c:val>
            <c:numRef>
              <c:f>Sheet1!$G$2:$G$6</c:f>
              <c:numCache>
                <c:formatCode>General</c:formatCode>
                <c:ptCount val="5"/>
                <c:pt idx="0">
                  <c:v>14</c:v>
                </c:pt>
                <c:pt idx="1">
                  <c:v>20</c:v>
                </c:pt>
                <c:pt idx="2">
                  <c:v>15</c:v>
                </c:pt>
                <c:pt idx="3">
                  <c:v>50</c:v>
                </c:pt>
                <c:pt idx="4">
                  <c:v>99</c:v>
                </c:pt>
              </c:numCache>
            </c:numRef>
          </c:val>
          <c:extLst>
            <c:ext xmlns:c16="http://schemas.microsoft.com/office/drawing/2014/chart" uri="{C3380CC4-5D6E-409C-BE32-E72D297353CC}">
              <c16:uniqueId val="{0000000B-3856-4464-8316-BDA6BDD54011}"/>
            </c:ext>
          </c:extLst>
        </c:ser>
        <c:ser>
          <c:idx val="6"/>
          <c:order val="6"/>
          <c:tx>
            <c:strRef>
              <c:f>Sheet1!$H$1</c:f>
              <c:strCache>
                <c:ptCount val="1"/>
                <c:pt idx="0">
                  <c:v>2017</c:v>
                </c:pt>
              </c:strCache>
            </c:strRef>
          </c:tx>
          <c:spPr>
            <a:solidFill>
              <a:srgbClr val="1AB1A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65000"/>
                        <a:lumOff val="3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Mažėsiančios kainos už šildymą</c:v>
                </c:pt>
                <c:pt idx="1">
                  <c:v>Komfortiška oro temperatūra bute</c:v>
                </c:pt>
                <c:pt idx="2">
                  <c:v>Pasikeisianti gyvenimo kokybė</c:v>
                </c:pt>
                <c:pt idx="3">
                  <c:v>Išaugsianti NT vertė</c:v>
                </c:pt>
                <c:pt idx="4">
                  <c:v>Kita</c:v>
                </c:pt>
              </c:strCache>
            </c:strRef>
          </c:cat>
          <c:val>
            <c:numRef>
              <c:f>Sheet1!$H$2:$H$6</c:f>
              <c:numCache>
                <c:formatCode>General</c:formatCode>
                <c:ptCount val="5"/>
                <c:pt idx="0">
                  <c:v>94</c:v>
                </c:pt>
                <c:pt idx="1">
                  <c:v>86</c:v>
                </c:pt>
                <c:pt idx="2">
                  <c:v>84</c:v>
                </c:pt>
                <c:pt idx="3">
                  <c:v>56</c:v>
                </c:pt>
              </c:numCache>
            </c:numRef>
          </c:val>
          <c:extLst>
            <c:ext xmlns:c16="http://schemas.microsoft.com/office/drawing/2014/chart" uri="{C3380CC4-5D6E-409C-BE32-E72D297353CC}">
              <c16:uniqueId val="{0000000F-3856-4464-8316-BDA6BDD54011}"/>
            </c:ext>
          </c:extLst>
        </c:ser>
        <c:ser>
          <c:idx val="7"/>
          <c:order val="7"/>
          <c:tx>
            <c:strRef>
              <c:f>Sheet1!$I$1</c:f>
              <c:strCache>
                <c:ptCount val="1"/>
                <c:pt idx="0">
                  <c:v>tarpas2</c:v>
                </c:pt>
              </c:strCache>
            </c:strRef>
          </c:tx>
          <c:spPr>
            <a:noFill/>
            <a:ln>
              <a:noFill/>
            </a:ln>
            <a:effectLst/>
          </c:spPr>
          <c:invertIfNegative val="0"/>
          <c:cat>
            <c:strRef>
              <c:f>Sheet1!$A$2:$A$6</c:f>
              <c:strCache>
                <c:ptCount val="5"/>
                <c:pt idx="0">
                  <c:v>Mažėsiančios kainos už šildymą</c:v>
                </c:pt>
                <c:pt idx="1">
                  <c:v>Komfortiška oro temperatūra bute</c:v>
                </c:pt>
                <c:pt idx="2">
                  <c:v>Pasikeisianti gyvenimo kokybė</c:v>
                </c:pt>
                <c:pt idx="3">
                  <c:v>Išaugsianti NT vertė</c:v>
                </c:pt>
                <c:pt idx="4">
                  <c:v>Kita</c:v>
                </c:pt>
              </c:strCache>
            </c:strRef>
          </c:cat>
          <c:val>
            <c:numRef>
              <c:f>Sheet1!$I$2:$I$6</c:f>
              <c:numCache>
                <c:formatCode>General</c:formatCode>
                <c:ptCount val="5"/>
                <c:pt idx="0">
                  <c:v>6</c:v>
                </c:pt>
                <c:pt idx="1">
                  <c:v>14</c:v>
                </c:pt>
                <c:pt idx="2">
                  <c:v>16</c:v>
                </c:pt>
                <c:pt idx="3">
                  <c:v>44</c:v>
                </c:pt>
                <c:pt idx="4">
                  <c:v>100</c:v>
                </c:pt>
              </c:numCache>
            </c:numRef>
          </c:val>
          <c:extLst>
            <c:ext xmlns:c16="http://schemas.microsoft.com/office/drawing/2014/chart" uri="{C3380CC4-5D6E-409C-BE32-E72D297353CC}">
              <c16:uniqueId val="{00000000-4361-4A0F-ADCB-893ACB6187DC}"/>
            </c:ext>
          </c:extLst>
        </c:ser>
        <c:ser>
          <c:idx val="8"/>
          <c:order val="8"/>
          <c:tx>
            <c:strRef>
              <c:f>Sheet1!$J$1</c:f>
              <c:strCache>
                <c:ptCount val="1"/>
                <c:pt idx="0">
                  <c:v>2016</c:v>
                </c:pt>
              </c:strCache>
            </c:strRef>
          </c:tx>
          <c:spPr>
            <a:solidFill>
              <a:srgbClr val="1AB1A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Mažėsiančios kainos už šildymą</c:v>
                </c:pt>
                <c:pt idx="1">
                  <c:v>Komfortiška oro temperatūra bute</c:v>
                </c:pt>
                <c:pt idx="2">
                  <c:v>Pasikeisianti gyvenimo kokybė</c:v>
                </c:pt>
                <c:pt idx="3">
                  <c:v>Išaugsianti NT vertė</c:v>
                </c:pt>
                <c:pt idx="4">
                  <c:v>Kita</c:v>
                </c:pt>
              </c:strCache>
            </c:strRef>
          </c:cat>
          <c:val>
            <c:numRef>
              <c:f>Sheet1!$J$2:$J$6</c:f>
              <c:numCache>
                <c:formatCode>General</c:formatCode>
                <c:ptCount val="5"/>
                <c:pt idx="0">
                  <c:v>83</c:v>
                </c:pt>
                <c:pt idx="1">
                  <c:v>61</c:v>
                </c:pt>
                <c:pt idx="2">
                  <c:v>76</c:v>
                </c:pt>
                <c:pt idx="3">
                  <c:v>57</c:v>
                </c:pt>
              </c:numCache>
            </c:numRef>
          </c:val>
          <c:extLst>
            <c:ext xmlns:c16="http://schemas.microsoft.com/office/drawing/2014/chart" uri="{C3380CC4-5D6E-409C-BE32-E72D297353CC}">
              <c16:uniqueId val="{00000001-4361-4A0F-ADCB-893ACB6187DC}"/>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2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490"/>
          <c:min val="0"/>
        </c:scaling>
        <c:delete val="1"/>
        <c:axPos val="t"/>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494698336"/>
        <c:crosses val="autoZero"/>
        <c:crossBetween val="between"/>
        <c:majorUnit val="10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3485305302492161"/>
          <c:y val="6.705693056130343E-3"/>
          <c:w val="0.56514694697507839"/>
          <c:h val="0.98182622667245933"/>
        </c:manualLayout>
      </c:layout>
      <c:barChart>
        <c:barDir val="bar"/>
        <c:grouping val="stacked"/>
        <c:varyColors val="0"/>
        <c:ser>
          <c:idx val="0"/>
          <c:order val="0"/>
          <c:tx>
            <c:strRef>
              <c:f>Sheet1!$B$1</c:f>
              <c:strCache>
                <c:ptCount val="1"/>
                <c:pt idx="0">
                  <c:v>2023</c:v>
                </c:pt>
              </c:strCache>
            </c:strRef>
          </c:tx>
          <c:spPr>
            <a:solidFill>
              <a:schemeClr val="accent1"/>
            </a:solidFill>
            <a:ln>
              <a:noFill/>
            </a:ln>
            <a:effectLst/>
          </c:spPr>
          <c:invertIfNegative val="0"/>
          <c:dPt>
            <c:idx val="14"/>
            <c:invertIfNegative val="0"/>
            <c:bubble3D val="0"/>
            <c:spPr>
              <a:solidFill>
                <a:srgbClr val="00D0D3"/>
              </a:solidFill>
              <a:ln>
                <a:noFill/>
              </a:ln>
              <a:effectLst/>
            </c:spPr>
            <c:extLst>
              <c:ext xmlns:c16="http://schemas.microsoft.com/office/drawing/2014/chart" uri="{C3380CC4-5D6E-409C-BE32-E72D297353CC}">
                <c16:uniqueId val="{0000001B-4E9F-4F7B-A208-274CD938887C}"/>
              </c:ext>
            </c:extLst>
          </c:dPt>
          <c:dPt>
            <c:idx val="15"/>
            <c:invertIfNegative val="0"/>
            <c:bubble3D val="0"/>
            <c:spPr>
              <a:solidFill>
                <a:srgbClr val="CCCCCC"/>
              </a:solidFill>
              <a:ln>
                <a:noFill/>
              </a:ln>
              <a:effectLst/>
            </c:spPr>
            <c:extLst>
              <c:ext xmlns:c16="http://schemas.microsoft.com/office/drawing/2014/chart" uri="{C3380CC4-5D6E-409C-BE32-E72D297353CC}">
                <c16:uniqueId val="{0000001C-4E9F-4F7B-A208-274CD938887C}"/>
              </c:ext>
            </c:extLst>
          </c:dPt>
          <c:dLbls>
            <c:dLbl>
              <c:idx val="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F-4E9F-4F7B-A208-274CD938887C}"/>
                </c:ext>
              </c:extLst>
            </c:dLbl>
            <c:dLbl>
              <c:idx val="1"/>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10-4E9F-4F7B-A208-274CD938887C}"/>
                </c:ext>
              </c:extLst>
            </c:dLbl>
            <c:dLbl>
              <c:idx val="2"/>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11-4E9F-4F7B-A208-274CD938887C}"/>
                </c:ext>
              </c:extLst>
            </c:dLbl>
            <c:dLbl>
              <c:idx val="3"/>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12-4E9F-4F7B-A208-274CD938887C}"/>
                </c:ext>
              </c:extLst>
            </c:dLbl>
            <c:dLbl>
              <c:idx val="4"/>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16-4E9F-4F7B-A208-274CD938887C}"/>
                </c:ext>
              </c:extLst>
            </c:dLbl>
            <c:dLbl>
              <c:idx val="5"/>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17-4E9F-4F7B-A208-274CD938887C}"/>
                </c:ext>
              </c:extLst>
            </c:dLbl>
            <c:dLbl>
              <c:idx val="6"/>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3.4618409981757976E-2"/>
                      <c:h val="7.2276983261158501E-2"/>
                    </c:manualLayout>
                  </c15:layout>
                </c:ext>
                <c:ext xmlns:c16="http://schemas.microsoft.com/office/drawing/2014/chart" uri="{C3380CC4-5D6E-409C-BE32-E72D297353CC}">
                  <c16:uniqueId val="{00000018-4E9F-4F7B-A208-274CD938887C}"/>
                </c:ext>
              </c:extLst>
            </c:dLbl>
            <c:dLbl>
              <c:idx val="7"/>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3.3168727821717862E-2"/>
                      <c:h val="6.5922962754683026E-2"/>
                    </c:manualLayout>
                  </c15:layout>
                </c:ext>
                <c:ext xmlns:c16="http://schemas.microsoft.com/office/drawing/2014/chart" uri="{C3380CC4-5D6E-409C-BE32-E72D297353CC}">
                  <c16:uniqueId val="{00000019-4E9F-4F7B-A208-274CD938887C}"/>
                </c:ext>
              </c:extLst>
            </c:dLbl>
            <c:dLbl>
              <c:idx val="8"/>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8522553572890075E-2"/>
                      <c:h val="6.5922962754683026E-2"/>
                    </c:manualLayout>
                  </c15:layout>
                </c:ext>
                <c:ext xmlns:c16="http://schemas.microsoft.com/office/drawing/2014/chart" uri="{C3380CC4-5D6E-409C-BE32-E72D297353CC}">
                  <c16:uniqueId val="{00000003-9F3F-4373-9E1A-67518B250BCF}"/>
                </c:ext>
              </c:extLst>
            </c:dLbl>
            <c:dLbl>
              <c:idx val="9"/>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7072871412849957E-2"/>
                      <c:h val="5.3214921741732084E-2"/>
                    </c:manualLayout>
                  </c15:layout>
                </c:ext>
                <c:ext xmlns:c16="http://schemas.microsoft.com/office/drawing/2014/chart" uri="{C3380CC4-5D6E-409C-BE32-E72D297353CC}">
                  <c16:uniqueId val="{00000004-9F3F-4373-9E1A-67518B250BCF}"/>
                </c:ext>
              </c:extLst>
            </c:dLbl>
            <c:dLbl>
              <c:idx val="10"/>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9972235732930192E-2"/>
                      <c:h val="6.9099973007920756E-2"/>
                    </c:manualLayout>
                  </c15:layout>
                </c:ext>
                <c:ext xmlns:c16="http://schemas.microsoft.com/office/drawing/2014/chart" uri="{C3380CC4-5D6E-409C-BE32-E72D297353CC}">
                  <c16:uniqueId val="{00000005-9F3F-4373-9E1A-67518B250BCF}"/>
                </c:ext>
              </c:extLst>
            </c:dLbl>
            <c:dLbl>
              <c:idx val="11"/>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9F3F-4373-9E1A-67518B250BCF}"/>
                </c:ext>
              </c:extLst>
            </c:dLbl>
            <c:dLbl>
              <c:idx val="12"/>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77A6-4009-A5F2-3DB6E633699C}"/>
                </c:ext>
              </c:extLst>
            </c:dLbl>
            <c:dLbl>
              <c:idx val="13"/>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4E9F-4F7B-A208-274CD938887C}"/>
                </c:ext>
              </c:extLst>
            </c:dLbl>
            <c:dLbl>
              <c:idx val="14"/>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2.1274142772689492E-2"/>
                      <c:h val="6.2745952501445296E-2"/>
                    </c:manualLayout>
                  </c15:layout>
                </c:ext>
                <c:ext xmlns:c16="http://schemas.microsoft.com/office/drawing/2014/chart" uri="{C3380CC4-5D6E-409C-BE32-E72D297353CC}">
                  <c16:uniqueId val="{0000001B-4E9F-4F7B-A208-274CD938887C}"/>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Žemesnė renovacijos kaina, valdžios parama</c:v>
                </c:pt>
                <c:pt idx="1">
                  <c:v>Aiškumas, aiškios sąmatos ir išsimokėjimo terminai</c:v>
                </c:pt>
                <c:pt idx="2">
                  <c:v>Sumažėję mokesčiai</c:v>
                </c:pt>
                <c:pt idx="3">
                  <c:v>Kokybiškas darbų atlikimas</c:v>
                </c:pt>
                <c:pt idx="4">
                  <c:v>Pagerėjusi namo išvaizda</c:v>
                </c:pt>
                <c:pt idx="5">
                  <c:v>Gyventojų, kaimynų požiūris</c:v>
                </c:pt>
                <c:pt idx="6">
                  <c:v>Atsinaujinančių šaltinių diegimas</c:v>
                </c:pt>
                <c:pt idx="7">
                  <c:v>Darbų garantijos / atsakomybė už darbus</c:v>
                </c:pt>
                <c:pt idx="8">
                  <c:v>Bendrai geresnė namo būklė</c:v>
                </c:pt>
                <c:pt idx="9">
                  <c:v>Šiltesnis būstas</c:v>
                </c:pt>
                <c:pt idx="10">
                  <c:v>Būsto išplėtimas / balkono įrengimas</c:v>
                </c:pt>
                <c:pt idx="11">
                  <c:v>Administratoriaus iniciatyva, atsakingas požiūris į renovaciją</c:v>
                </c:pt>
                <c:pt idx="12">
                  <c:v>Padidėjusi būsto vertė</c:v>
                </c:pt>
                <c:pt idx="13">
                  <c:v>Patikima kompanija</c:v>
                </c:pt>
                <c:pt idx="14">
                  <c:v>Kita</c:v>
                </c:pt>
                <c:pt idx="15">
                  <c:v>Nežino / neatsakė</c:v>
                </c:pt>
              </c:strCache>
            </c:strRef>
          </c:cat>
          <c:val>
            <c:numRef>
              <c:f>Sheet1!$B$2:$B$17</c:f>
              <c:numCache>
                <c:formatCode>General</c:formatCode>
                <c:ptCount val="16"/>
                <c:pt idx="0">
                  <c:v>30</c:v>
                </c:pt>
                <c:pt idx="1">
                  <c:v>13</c:v>
                </c:pt>
                <c:pt idx="2">
                  <c:v>11</c:v>
                </c:pt>
                <c:pt idx="3">
                  <c:v>9</c:v>
                </c:pt>
                <c:pt idx="4">
                  <c:v>6</c:v>
                </c:pt>
                <c:pt idx="5">
                  <c:v>6</c:v>
                </c:pt>
                <c:pt idx="6">
                  <c:v>4</c:v>
                </c:pt>
                <c:pt idx="7">
                  <c:v>4</c:v>
                </c:pt>
                <c:pt idx="8">
                  <c:v>3</c:v>
                </c:pt>
                <c:pt idx="9">
                  <c:v>3</c:v>
                </c:pt>
                <c:pt idx="10">
                  <c:v>3</c:v>
                </c:pt>
                <c:pt idx="11">
                  <c:v>2</c:v>
                </c:pt>
                <c:pt idx="12">
                  <c:v>2</c:v>
                </c:pt>
                <c:pt idx="13">
                  <c:v>1</c:v>
                </c:pt>
                <c:pt idx="14">
                  <c:v>3</c:v>
                </c:pt>
                <c:pt idx="15">
                  <c:v>16</c:v>
                </c:pt>
              </c:numCache>
            </c:numRef>
          </c:val>
          <c:extLst>
            <c:ext xmlns:c16="http://schemas.microsoft.com/office/drawing/2014/chart" uri="{C3380CC4-5D6E-409C-BE32-E72D297353CC}">
              <c16:uniqueId val="{00000002-AED1-4E2D-A301-BDE8A494BC04}"/>
            </c:ext>
          </c:extLst>
        </c:ser>
        <c:ser>
          <c:idx val="1"/>
          <c:order val="1"/>
          <c:tx>
            <c:strRef>
              <c:f>Sheet1!$C$1</c:f>
              <c:strCache>
                <c:ptCount val="1"/>
                <c:pt idx="0">
                  <c:v>tarpas</c:v>
                </c:pt>
              </c:strCache>
            </c:strRef>
          </c:tx>
          <c:spPr>
            <a:noFill/>
            <a:ln>
              <a:noFill/>
            </a:ln>
            <a:effectLst/>
          </c:spPr>
          <c:invertIfNegative val="0"/>
          <c:cat>
            <c:strRef>
              <c:f>Sheet1!$A$2:$A$17</c:f>
              <c:strCache>
                <c:ptCount val="16"/>
                <c:pt idx="0">
                  <c:v>Žemesnė renovacijos kaina, valdžios parama</c:v>
                </c:pt>
                <c:pt idx="1">
                  <c:v>Aiškumas, aiškios sąmatos ir išsimokėjimo terminai</c:v>
                </c:pt>
                <c:pt idx="2">
                  <c:v>Sumažėję mokesčiai</c:v>
                </c:pt>
                <c:pt idx="3">
                  <c:v>Kokybiškas darbų atlikimas</c:v>
                </c:pt>
                <c:pt idx="4">
                  <c:v>Pagerėjusi namo išvaizda</c:v>
                </c:pt>
                <c:pt idx="5">
                  <c:v>Gyventojų, kaimynų požiūris</c:v>
                </c:pt>
                <c:pt idx="6">
                  <c:v>Atsinaujinančių šaltinių diegimas</c:v>
                </c:pt>
                <c:pt idx="7">
                  <c:v>Darbų garantijos / atsakomybė už darbus</c:v>
                </c:pt>
                <c:pt idx="8">
                  <c:v>Bendrai geresnė namo būklė</c:v>
                </c:pt>
                <c:pt idx="9">
                  <c:v>Šiltesnis būstas</c:v>
                </c:pt>
                <c:pt idx="10">
                  <c:v>Būsto išplėtimas / balkono įrengimas</c:v>
                </c:pt>
                <c:pt idx="11">
                  <c:v>Administratoriaus iniciatyva, atsakingas požiūris į renovaciją</c:v>
                </c:pt>
                <c:pt idx="12">
                  <c:v>Padidėjusi būsto vertė</c:v>
                </c:pt>
                <c:pt idx="13">
                  <c:v>Patikima kompanija</c:v>
                </c:pt>
                <c:pt idx="14">
                  <c:v>Kita</c:v>
                </c:pt>
                <c:pt idx="15">
                  <c:v>Nežino / neatsakė</c:v>
                </c:pt>
              </c:strCache>
            </c:strRef>
          </c:cat>
          <c:val>
            <c:numRef>
              <c:f>Sheet1!$C$2:$C$17</c:f>
              <c:numCache>
                <c:formatCode>General</c:formatCode>
                <c:ptCount val="16"/>
                <c:pt idx="0">
                  <c:v>40</c:v>
                </c:pt>
                <c:pt idx="1">
                  <c:v>57</c:v>
                </c:pt>
                <c:pt idx="2">
                  <c:v>59</c:v>
                </c:pt>
                <c:pt idx="3">
                  <c:v>61</c:v>
                </c:pt>
                <c:pt idx="4">
                  <c:v>64</c:v>
                </c:pt>
                <c:pt idx="5">
                  <c:v>64</c:v>
                </c:pt>
                <c:pt idx="6">
                  <c:v>66</c:v>
                </c:pt>
                <c:pt idx="7">
                  <c:v>66</c:v>
                </c:pt>
                <c:pt idx="8">
                  <c:v>67</c:v>
                </c:pt>
                <c:pt idx="9">
                  <c:v>67</c:v>
                </c:pt>
                <c:pt idx="10">
                  <c:v>67</c:v>
                </c:pt>
                <c:pt idx="11">
                  <c:v>68</c:v>
                </c:pt>
                <c:pt idx="12">
                  <c:v>68</c:v>
                </c:pt>
                <c:pt idx="13">
                  <c:v>69</c:v>
                </c:pt>
                <c:pt idx="14">
                  <c:v>67</c:v>
                </c:pt>
                <c:pt idx="15">
                  <c:v>54</c:v>
                </c:pt>
              </c:numCache>
            </c:numRef>
          </c:val>
          <c:extLst>
            <c:ext xmlns:c16="http://schemas.microsoft.com/office/drawing/2014/chart" uri="{C3380CC4-5D6E-409C-BE32-E72D297353CC}">
              <c16:uniqueId val="{00000006-77A6-4009-A5F2-3DB6E633699C}"/>
            </c:ext>
          </c:extLst>
        </c:ser>
        <c:ser>
          <c:idx val="2"/>
          <c:order val="2"/>
          <c:tx>
            <c:strRef>
              <c:f>Sheet1!$D$1</c:f>
              <c:strCache>
                <c:ptCount val="1"/>
                <c:pt idx="0">
                  <c:v>2022</c:v>
                </c:pt>
              </c:strCache>
            </c:strRef>
          </c:tx>
          <c:spPr>
            <a:solidFill>
              <a:srgbClr val="1AB1AF"/>
            </a:solidFill>
            <a:ln>
              <a:noFill/>
            </a:ln>
            <a:effectLst/>
          </c:spPr>
          <c:invertIfNegative val="0"/>
          <c:dPt>
            <c:idx val="14"/>
            <c:invertIfNegative val="0"/>
            <c:bubble3D val="0"/>
            <c:spPr>
              <a:solidFill>
                <a:srgbClr val="00D0D3"/>
              </a:solidFill>
              <a:ln>
                <a:noFill/>
              </a:ln>
              <a:effectLst/>
            </c:spPr>
            <c:extLst>
              <c:ext xmlns:c16="http://schemas.microsoft.com/office/drawing/2014/chart" uri="{C3380CC4-5D6E-409C-BE32-E72D297353CC}">
                <c16:uniqueId val="{00000005-5D4B-4987-9EDF-1331B60AAD17}"/>
              </c:ext>
            </c:extLst>
          </c:dPt>
          <c:dPt>
            <c:idx val="15"/>
            <c:invertIfNegative val="0"/>
            <c:bubble3D val="0"/>
            <c:spPr>
              <a:solidFill>
                <a:srgbClr val="CCCCCC"/>
              </a:solidFill>
              <a:ln>
                <a:noFill/>
              </a:ln>
              <a:effectLst/>
            </c:spPr>
            <c:extLst>
              <c:ext xmlns:c16="http://schemas.microsoft.com/office/drawing/2014/chart" uri="{C3380CC4-5D6E-409C-BE32-E72D297353CC}">
                <c16:uniqueId val="{00000007-5D4B-4987-9EDF-1331B60AAD17}"/>
              </c:ext>
            </c:extLst>
          </c:dPt>
          <c:dLbls>
            <c:dLbl>
              <c:idx val="2"/>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5D4B-4987-9EDF-1331B60AAD17}"/>
                </c:ext>
              </c:extLst>
            </c:dLbl>
            <c:dLbl>
              <c:idx val="8"/>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5D4B-4987-9EDF-1331B60AAD17}"/>
                </c:ext>
              </c:extLst>
            </c:dLbl>
            <c:dLbl>
              <c:idx val="11"/>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3.0269363501637628E-2"/>
                      <c:h val="7.2276983261158501E-2"/>
                    </c:manualLayout>
                  </c15:layout>
                </c:ext>
                <c:ext xmlns:c16="http://schemas.microsoft.com/office/drawing/2014/chart" uri="{C3380CC4-5D6E-409C-BE32-E72D297353CC}">
                  <c16:uniqueId val="{0000000A-77A6-4009-A5F2-3DB6E633699C}"/>
                </c:ext>
              </c:extLst>
            </c:dLbl>
            <c:dLbl>
              <c:idx val="14"/>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5D4B-4987-9EDF-1331B60AAD1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Žemesnė renovacijos kaina, valdžios parama</c:v>
                </c:pt>
                <c:pt idx="1">
                  <c:v>Aiškumas, aiškios sąmatos ir išsimokėjimo terminai</c:v>
                </c:pt>
                <c:pt idx="2">
                  <c:v>Sumažėję mokesčiai</c:v>
                </c:pt>
                <c:pt idx="3">
                  <c:v>Kokybiškas darbų atlikimas</c:v>
                </c:pt>
                <c:pt idx="4">
                  <c:v>Pagerėjusi namo išvaizda</c:v>
                </c:pt>
                <c:pt idx="5">
                  <c:v>Gyventojų, kaimynų požiūris</c:v>
                </c:pt>
                <c:pt idx="6">
                  <c:v>Atsinaujinančių šaltinių diegimas</c:v>
                </c:pt>
                <c:pt idx="7">
                  <c:v>Darbų garantijos / atsakomybė už darbus</c:v>
                </c:pt>
                <c:pt idx="8">
                  <c:v>Bendrai geresnė namo būklė</c:v>
                </c:pt>
                <c:pt idx="9">
                  <c:v>Šiltesnis būstas</c:v>
                </c:pt>
                <c:pt idx="10">
                  <c:v>Būsto išplėtimas / balkono įrengimas</c:v>
                </c:pt>
                <c:pt idx="11">
                  <c:v>Administratoriaus iniciatyva, atsakingas požiūris į renovaciją</c:v>
                </c:pt>
                <c:pt idx="12">
                  <c:v>Padidėjusi būsto vertė</c:v>
                </c:pt>
                <c:pt idx="13">
                  <c:v>Patikima kompanija</c:v>
                </c:pt>
                <c:pt idx="14">
                  <c:v>Kita</c:v>
                </c:pt>
                <c:pt idx="15">
                  <c:v>Nežino / neatsakė</c:v>
                </c:pt>
              </c:strCache>
            </c:strRef>
          </c:cat>
          <c:val>
            <c:numRef>
              <c:f>Sheet1!$D$2:$D$17</c:f>
              <c:numCache>
                <c:formatCode>General</c:formatCode>
                <c:ptCount val="16"/>
                <c:pt idx="0">
                  <c:v>32</c:v>
                </c:pt>
                <c:pt idx="1">
                  <c:v>15</c:v>
                </c:pt>
                <c:pt idx="2">
                  <c:v>1</c:v>
                </c:pt>
                <c:pt idx="3">
                  <c:v>10</c:v>
                </c:pt>
                <c:pt idx="4">
                  <c:v>5</c:v>
                </c:pt>
                <c:pt idx="5">
                  <c:v>5</c:v>
                </c:pt>
                <c:pt idx="6">
                  <c:v>6</c:v>
                </c:pt>
                <c:pt idx="8">
                  <c:v>2</c:v>
                </c:pt>
                <c:pt idx="9">
                  <c:v>6</c:v>
                </c:pt>
                <c:pt idx="11">
                  <c:v>4</c:v>
                </c:pt>
                <c:pt idx="14">
                  <c:v>2</c:v>
                </c:pt>
                <c:pt idx="15">
                  <c:v>12</c:v>
                </c:pt>
              </c:numCache>
            </c:numRef>
          </c:val>
          <c:extLst>
            <c:ext xmlns:c16="http://schemas.microsoft.com/office/drawing/2014/chart" uri="{C3380CC4-5D6E-409C-BE32-E72D297353CC}">
              <c16:uniqueId val="{00000007-77A6-4009-A5F2-3DB6E633699C}"/>
            </c:ext>
          </c:extLst>
        </c:ser>
        <c:ser>
          <c:idx val="3"/>
          <c:order val="3"/>
          <c:tx>
            <c:strRef>
              <c:f>Sheet1!$E$1</c:f>
              <c:strCache>
                <c:ptCount val="1"/>
                <c:pt idx="0">
                  <c:v>tarpas2</c:v>
                </c:pt>
              </c:strCache>
            </c:strRef>
          </c:tx>
          <c:spPr>
            <a:noFill/>
            <a:ln>
              <a:noFill/>
            </a:ln>
            <a:effectLst/>
          </c:spPr>
          <c:invertIfNegative val="0"/>
          <c:cat>
            <c:strRef>
              <c:f>Sheet1!$A$2:$A$17</c:f>
              <c:strCache>
                <c:ptCount val="16"/>
                <c:pt idx="0">
                  <c:v>Žemesnė renovacijos kaina, valdžios parama</c:v>
                </c:pt>
                <c:pt idx="1">
                  <c:v>Aiškumas, aiškios sąmatos ir išsimokėjimo terminai</c:v>
                </c:pt>
                <c:pt idx="2">
                  <c:v>Sumažėję mokesčiai</c:v>
                </c:pt>
                <c:pt idx="3">
                  <c:v>Kokybiškas darbų atlikimas</c:v>
                </c:pt>
                <c:pt idx="4">
                  <c:v>Pagerėjusi namo išvaizda</c:v>
                </c:pt>
                <c:pt idx="5">
                  <c:v>Gyventojų, kaimynų požiūris</c:v>
                </c:pt>
                <c:pt idx="6">
                  <c:v>Atsinaujinančių šaltinių diegimas</c:v>
                </c:pt>
                <c:pt idx="7">
                  <c:v>Darbų garantijos / atsakomybė už darbus</c:v>
                </c:pt>
                <c:pt idx="8">
                  <c:v>Bendrai geresnė namo būklė</c:v>
                </c:pt>
                <c:pt idx="9">
                  <c:v>Šiltesnis būstas</c:v>
                </c:pt>
                <c:pt idx="10">
                  <c:v>Būsto išplėtimas / balkono įrengimas</c:v>
                </c:pt>
                <c:pt idx="11">
                  <c:v>Administratoriaus iniciatyva, atsakingas požiūris į renovaciją</c:v>
                </c:pt>
                <c:pt idx="12">
                  <c:v>Padidėjusi būsto vertė</c:v>
                </c:pt>
                <c:pt idx="13">
                  <c:v>Patikima kompanija</c:v>
                </c:pt>
                <c:pt idx="14">
                  <c:v>Kita</c:v>
                </c:pt>
                <c:pt idx="15">
                  <c:v>Nežino / neatsakė</c:v>
                </c:pt>
              </c:strCache>
            </c:strRef>
          </c:cat>
          <c:val>
            <c:numRef>
              <c:f>Sheet1!$E$2:$E$17</c:f>
              <c:numCache>
                <c:formatCode>General</c:formatCode>
                <c:ptCount val="16"/>
                <c:pt idx="0">
                  <c:v>38</c:v>
                </c:pt>
                <c:pt idx="1">
                  <c:v>55</c:v>
                </c:pt>
                <c:pt idx="2">
                  <c:v>69</c:v>
                </c:pt>
                <c:pt idx="3">
                  <c:v>60</c:v>
                </c:pt>
                <c:pt idx="4">
                  <c:v>65</c:v>
                </c:pt>
                <c:pt idx="5">
                  <c:v>65</c:v>
                </c:pt>
                <c:pt idx="6">
                  <c:v>64</c:v>
                </c:pt>
                <c:pt idx="7">
                  <c:v>70</c:v>
                </c:pt>
                <c:pt idx="8">
                  <c:v>68</c:v>
                </c:pt>
                <c:pt idx="9">
                  <c:v>64</c:v>
                </c:pt>
                <c:pt idx="10">
                  <c:v>70</c:v>
                </c:pt>
                <c:pt idx="11">
                  <c:v>66</c:v>
                </c:pt>
                <c:pt idx="12">
                  <c:v>70</c:v>
                </c:pt>
                <c:pt idx="13">
                  <c:v>70</c:v>
                </c:pt>
                <c:pt idx="14">
                  <c:v>68</c:v>
                </c:pt>
                <c:pt idx="15">
                  <c:v>58</c:v>
                </c:pt>
              </c:numCache>
            </c:numRef>
          </c:val>
          <c:extLst>
            <c:ext xmlns:c16="http://schemas.microsoft.com/office/drawing/2014/chart" uri="{C3380CC4-5D6E-409C-BE32-E72D297353CC}">
              <c16:uniqueId val="{0000000A-4E9F-4F7B-A208-274CD938887C}"/>
            </c:ext>
          </c:extLst>
        </c:ser>
        <c:ser>
          <c:idx val="4"/>
          <c:order val="4"/>
          <c:tx>
            <c:strRef>
              <c:f>Sheet1!$F$1</c:f>
              <c:strCache>
                <c:ptCount val="1"/>
                <c:pt idx="0">
                  <c:v>2021</c:v>
                </c:pt>
              </c:strCache>
            </c:strRef>
          </c:tx>
          <c:spPr>
            <a:solidFill>
              <a:srgbClr val="1AB1AF"/>
            </a:solidFill>
            <a:ln>
              <a:noFill/>
            </a:ln>
            <a:effectLst/>
          </c:spPr>
          <c:invertIfNegative val="0"/>
          <c:dPt>
            <c:idx val="2"/>
            <c:invertIfNegative val="0"/>
            <c:bubble3D val="0"/>
            <c:spPr>
              <a:solidFill>
                <a:srgbClr val="1AB1AF"/>
              </a:solidFill>
              <a:ln>
                <a:noFill/>
              </a:ln>
              <a:effectLst/>
            </c:spPr>
            <c:extLst>
              <c:ext xmlns:c16="http://schemas.microsoft.com/office/drawing/2014/chart" uri="{C3380CC4-5D6E-409C-BE32-E72D297353CC}">
                <c16:uniqueId val="{0000000B-5D4B-4987-9EDF-1331B60AAD17}"/>
              </c:ext>
            </c:extLst>
          </c:dPt>
          <c:dPt>
            <c:idx val="14"/>
            <c:invertIfNegative val="0"/>
            <c:bubble3D val="0"/>
            <c:spPr>
              <a:solidFill>
                <a:srgbClr val="00D0D3"/>
              </a:solidFill>
              <a:ln>
                <a:noFill/>
              </a:ln>
              <a:effectLst/>
            </c:spPr>
            <c:extLst>
              <c:ext xmlns:c16="http://schemas.microsoft.com/office/drawing/2014/chart" uri="{C3380CC4-5D6E-409C-BE32-E72D297353CC}">
                <c16:uniqueId val="{0000000D-5D4B-4987-9EDF-1331B60AAD17}"/>
              </c:ext>
            </c:extLst>
          </c:dPt>
          <c:dPt>
            <c:idx val="15"/>
            <c:invertIfNegative val="0"/>
            <c:bubble3D val="0"/>
            <c:spPr>
              <a:solidFill>
                <a:srgbClr val="CCCCCC"/>
              </a:solidFill>
              <a:ln>
                <a:noFill/>
              </a:ln>
              <a:effectLst/>
            </c:spPr>
            <c:extLst>
              <c:ext xmlns:c16="http://schemas.microsoft.com/office/drawing/2014/chart" uri="{C3380CC4-5D6E-409C-BE32-E72D297353CC}">
                <c16:uniqueId val="{0000000F-5D4B-4987-9EDF-1331B60AAD17}"/>
              </c:ext>
            </c:extLst>
          </c:dPt>
          <c:dLbls>
            <c:dLbl>
              <c:idx val="4"/>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3.3168727821717862E-2"/>
                      <c:h val="7.2276983261158501E-2"/>
                    </c:manualLayout>
                  </c15:layout>
                </c:ext>
                <c:ext xmlns:c16="http://schemas.microsoft.com/office/drawing/2014/chart" uri="{C3380CC4-5D6E-409C-BE32-E72D297353CC}">
                  <c16:uniqueId val="{00000013-4E9F-4F7B-A208-274CD938887C}"/>
                </c:ext>
              </c:extLst>
            </c:dLbl>
            <c:dLbl>
              <c:idx val="5"/>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3.1719045661677742E-2"/>
                      <c:h val="6.2745952501445296E-2"/>
                    </c:manualLayout>
                  </c15:layout>
                </c:ext>
                <c:ext xmlns:c16="http://schemas.microsoft.com/office/drawing/2014/chart" uri="{C3380CC4-5D6E-409C-BE32-E72D297353CC}">
                  <c16:uniqueId val="{00000014-4E9F-4F7B-A208-274CD938887C}"/>
                </c:ext>
              </c:extLst>
            </c:dLbl>
            <c:dLbl>
              <c:idx val="8"/>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inBase"/>
              <c:showLegendKey val="0"/>
              <c:showVal val="1"/>
              <c:showCatName val="0"/>
              <c:showSerName val="0"/>
              <c:showPercent val="0"/>
              <c:showBubbleSize val="0"/>
              <c:extLst>
                <c:ext xmlns:c15="http://schemas.microsoft.com/office/drawing/2012/chart" uri="{CE6537A1-D6FC-4f65-9D91-7224C49458BB}">
                  <c15:layout>
                    <c:manualLayout>
                      <c:w val="3.1719045661677742E-2"/>
                      <c:h val="6.5922962754683026E-2"/>
                    </c:manualLayout>
                  </c15:layout>
                </c:ext>
                <c:ext xmlns:c16="http://schemas.microsoft.com/office/drawing/2014/chart" uri="{C3380CC4-5D6E-409C-BE32-E72D297353CC}">
                  <c16:uniqueId val="{00000015-4E9F-4F7B-A208-274CD938887C}"/>
                </c:ext>
              </c:extLst>
            </c:dLbl>
            <c:dLbl>
              <c:idx val="9"/>
              <c:dLblPos val="inBase"/>
              <c:showLegendKey val="0"/>
              <c:showVal val="1"/>
              <c:showCatName val="0"/>
              <c:showSerName val="0"/>
              <c:showPercent val="0"/>
              <c:showBubbleSize val="0"/>
              <c:extLst>
                <c:ext xmlns:c15="http://schemas.microsoft.com/office/drawing/2012/chart" uri="{CE6537A1-D6FC-4f65-9D91-7224C49458BB}">
                  <c15:layout>
                    <c:manualLayout>
                      <c:w val="2.4173507092769726E-2"/>
                      <c:h val="5.7645674401737762E-2"/>
                    </c:manualLayout>
                  </c15:layout>
                </c:ext>
                <c:ext xmlns:c16="http://schemas.microsoft.com/office/drawing/2014/chart" uri="{C3380CC4-5D6E-409C-BE32-E72D297353CC}">
                  <c16:uniqueId val="{00000010-5D4B-4987-9EDF-1331B60AAD17}"/>
                </c:ext>
              </c:extLst>
            </c:dLbl>
            <c:dLbl>
              <c:idx val="11"/>
              <c:dLblPos val="inBase"/>
              <c:showLegendKey val="0"/>
              <c:showVal val="1"/>
              <c:showCatName val="0"/>
              <c:showSerName val="0"/>
              <c:showPercent val="0"/>
              <c:showBubbleSize val="0"/>
              <c:extLst>
                <c:ext xmlns:c15="http://schemas.microsoft.com/office/drawing/2012/chart" uri="{CE6537A1-D6FC-4f65-9D91-7224C49458BB}">
                  <c15:layout>
                    <c:manualLayout>
                      <c:w val="2.1883009279906343E-2"/>
                      <c:h val="6.176541859898195E-2"/>
                    </c:manualLayout>
                  </c15:layout>
                </c:ext>
                <c:ext xmlns:c16="http://schemas.microsoft.com/office/drawing/2014/chart" uri="{C3380CC4-5D6E-409C-BE32-E72D297353CC}">
                  <c16:uniqueId val="{00000011-5D4B-4987-9EDF-1331B60AAD1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Žemesnė renovacijos kaina, valdžios parama</c:v>
                </c:pt>
                <c:pt idx="1">
                  <c:v>Aiškumas, aiškios sąmatos ir išsimokėjimo terminai</c:v>
                </c:pt>
                <c:pt idx="2">
                  <c:v>Sumažėję mokesčiai</c:v>
                </c:pt>
                <c:pt idx="3">
                  <c:v>Kokybiškas darbų atlikimas</c:v>
                </c:pt>
                <c:pt idx="4">
                  <c:v>Pagerėjusi namo išvaizda</c:v>
                </c:pt>
                <c:pt idx="5">
                  <c:v>Gyventojų, kaimynų požiūris</c:v>
                </c:pt>
                <c:pt idx="6">
                  <c:v>Atsinaujinančių šaltinių diegimas</c:v>
                </c:pt>
                <c:pt idx="7">
                  <c:v>Darbų garantijos / atsakomybė už darbus</c:v>
                </c:pt>
                <c:pt idx="8">
                  <c:v>Bendrai geresnė namo būklė</c:v>
                </c:pt>
                <c:pt idx="9">
                  <c:v>Šiltesnis būstas</c:v>
                </c:pt>
                <c:pt idx="10">
                  <c:v>Būsto išplėtimas / balkono įrengimas</c:v>
                </c:pt>
                <c:pt idx="11">
                  <c:v>Administratoriaus iniciatyva, atsakingas požiūris į renovaciją</c:v>
                </c:pt>
                <c:pt idx="12">
                  <c:v>Padidėjusi būsto vertė</c:v>
                </c:pt>
                <c:pt idx="13">
                  <c:v>Patikima kompanija</c:v>
                </c:pt>
                <c:pt idx="14">
                  <c:v>Kita</c:v>
                </c:pt>
                <c:pt idx="15">
                  <c:v>Nežino / neatsakė</c:v>
                </c:pt>
              </c:strCache>
            </c:strRef>
          </c:cat>
          <c:val>
            <c:numRef>
              <c:f>Sheet1!$F$2:$F$17</c:f>
              <c:numCache>
                <c:formatCode>General</c:formatCode>
                <c:ptCount val="16"/>
                <c:pt idx="0">
                  <c:v>29</c:v>
                </c:pt>
                <c:pt idx="2">
                  <c:v>6</c:v>
                </c:pt>
                <c:pt idx="3">
                  <c:v>6</c:v>
                </c:pt>
                <c:pt idx="4">
                  <c:v>4</c:v>
                </c:pt>
                <c:pt idx="5">
                  <c:v>4</c:v>
                </c:pt>
                <c:pt idx="8">
                  <c:v>4</c:v>
                </c:pt>
                <c:pt idx="9">
                  <c:v>3</c:v>
                </c:pt>
                <c:pt idx="11">
                  <c:v>1</c:v>
                </c:pt>
                <c:pt idx="14">
                  <c:v>6</c:v>
                </c:pt>
                <c:pt idx="15">
                  <c:v>39</c:v>
                </c:pt>
              </c:numCache>
            </c:numRef>
          </c:val>
          <c:extLst>
            <c:ext xmlns:c16="http://schemas.microsoft.com/office/drawing/2014/chart" uri="{C3380CC4-5D6E-409C-BE32-E72D297353CC}">
              <c16:uniqueId val="{0000000E-4E9F-4F7B-A208-274CD938887C}"/>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2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180"/>
          <c:min val="0"/>
        </c:scaling>
        <c:delete val="1"/>
        <c:axPos val="t"/>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494698336"/>
        <c:crosses val="autoZero"/>
        <c:crossBetween val="between"/>
        <c:majorUnit val="7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9956748953497021"/>
          <c:y val="0"/>
          <c:w val="0.50043251046502968"/>
          <c:h val="1"/>
        </c:manualLayout>
      </c:layout>
      <c:barChart>
        <c:barDir val="bar"/>
        <c:grouping val="stacked"/>
        <c:varyColors val="0"/>
        <c:ser>
          <c:idx val="0"/>
          <c:order val="0"/>
          <c:tx>
            <c:strRef>
              <c:f>Sheet1!$B$1</c:f>
              <c:strCache>
                <c:ptCount val="1"/>
                <c:pt idx="0">
                  <c:v>2023</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Reikia prisiimti finansinius įsipareigojimus</c:v>
                </c:pt>
                <c:pt idx="1">
                  <c:v>Darbų ir statybinių medžiagų kainos sparčiai pakilo ir gali dar kilti, todėl gali tekti mokėti daugiau nei bus suskaičiuota prieš pradedant renovaciją</c:v>
                </c:pt>
                <c:pt idx="2">
                  <c:v>Trūksta aiškios ir suprantamos informacijos, kiek kas kainuotų, kas būtų padaryta ir pan.</c:v>
                </c:pt>
                <c:pt idx="3">
                  <c:v>Renovacijos metu padaroma daug broko, atliekama nekokybiškai</c:v>
                </c:pt>
                <c:pt idx="4">
                  <c:v>Manau, kad pagerinimai, kuriuos suteiks renovacija, neverti tų pinigų, kiek teks už tai sumokėti</c:v>
                </c:pt>
                <c:pt idx="5">
                  <c:v>Dėl infliacijos yra išaugęs neapibrėžtumas, geriau palaukti ramesnių laikų</c:v>
                </c:pt>
                <c:pt idx="6">
                  <c:v>Baimina labai ilgas renovacijos procesas</c:v>
                </c:pt>
                <c:pt idx="7">
                  <c:v>Kiek čia gyvensiu / planuoju gyventi, tenkina ir dabartinės sąlygos </c:v>
                </c:pt>
                <c:pt idx="8">
                  <c:v>Manau namas yra per senas, per prastas, neverta „kišti“ pinigus į renovaciją</c:v>
                </c:pt>
                <c:pt idx="9">
                  <c:v>Nematau poreikio – viskas mūsų name yra gerai</c:v>
                </c:pt>
              </c:strCache>
            </c:strRef>
          </c:cat>
          <c:val>
            <c:numRef>
              <c:f>Sheet1!$B$2:$B$11</c:f>
              <c:numCache>
                <c:formatCode>General</c:formatCode>
                <c:ptCount val="10"/>
                <c:pt idx="0">
                  <c:v>55</c:v>
                </c:pt>
                <c:pt idx="1">
                  <c:v>46</c:v>
                </c:pt>
                <c:pt idx="2">
                  <c:v>45</c:v>
                </c:pt>
                <c:pt idx="3">
                  <c:v>42</c:v>
                </c:pt>
                <c:pt idx="4">
                  <c:v>32</c:v>
                </c:pt>
                <c:pt idx="5">
                  <c:v>25</c:v>
                </c:pt>
                <c:pt idx="6">
                  <c:v>24</c:v>
                </c:pt>
                <c:pt idx="7">
                  <c:v>22</c:v>
                </c:pt>
                <c:pt idx="8">
                  <c:v>18</c:v>
                </c:pt>
                <c:pt idx="9">
                  <c:v>17</c:v>
                </c:pt>
              </c:numCache>
            </c:numRef>
          </c:val>
          <c:extLst>
            <c:ext xmlns:c16="http://schemas.microsoft.com/office/drawing/2014/chart" uri="{C3380CC4-5D6E-409C-BE32-E72D297353CC}">
              <c16:uniqueId val="{00000004-2095-493B-B5FD-C547D17371C1}"/>
            </c:ext>
          </c:extLst>
        </c:ser>
        <c:ser>
          <c:idx val="1"/>
          <c:order val="1"/>
          <c:tx>
            <c:strRef>
              <c:f>Sheet1!$C$1</c:f>
              <c:strCache>
                <c:ptCount val="1"/>
                <c:pt idx="0">
                  <c:v>tarpas</c:v>
                </c:pt>
              </c:strCache>
            </c:strRef>
          </c:tx>
          <c:spPr>
            <a:noFill/>
            <a:ln>
              <a:noFill/>
            </a:ln>
            <a:effectLst/>
          </c:spPr>
          <c:invertIfNegative val="0"/>
          <c:cat>
            <c:strRef>
              <c:f>Sheet1!$A$2:$A$11</c:f>
              <c:strCache>
                <c:ptCount val="10"/>
                <c:pt idx="0">
                  <c:v>Reikia prisiimti finansinius įsipareigojimus</c:v>
                </c:pt>
                <c:pt idx="1">
                  <c:v>Darbų ir statybinių medžiagų kainos sparčiai pakilo ir gali dar kilti, todėl gali tekti mokėti daugiau nei bus suskaičiuota prieš pradedant renovaciją</c:v>
                </c:pt>
                <c:pt idx="2">
                  <c:v>Trūksta aiškios ir suprantamos informacijos, kiek kas kainuotų, kas būtų padaryta ir pan.</c:v>
                </c:pt>
                <c:pt idx="3">
                  <c:v>Renovacijos metu padaroma daug broko, atliekama nekokybiškai</c:v>
                </c:pt>
                <c:pt idx="4">
                  <c:v>Manau, kad pagerinimai, kuriuos suteiks renovacija, neverti tų pinigų, kiek teks už tai sumokėti</c:v>
                </c:pt>
                <c:pt idx="5">
                  <c:v>Dėl infliacijos yra išaugęs neapibrėžtumas, geriau palaukti ramesnių laikų</c:v>
                </c:pt>
                <c:pt idx="6">
                  <c:v>Baimina labai ilgas renovacijos procesas</c:v>
                </c:pt>
                <c:pt idx="7">
                  <c:v>Kiek čia gyvensiu / planuoju gyventi, tenkina ir dabartinės sąlygos </c:v>
                </c:pt>
                <c:pt idx="8">
                  <c:v>Manau namas yra per senas, per prastas, neverta „kišti“ pinigus į renovaciją</c:v>
                </c:pt>
                <c:pt idx="9">
                  <c:v>Nematau poreikio – viskas mūsų name yra gerai</c:v>
                </c:pt>
              </c:strCache>
            </c:strRef>
          </c:cat>
          <c:val>
            <c:numRef>
              <c:f>Sheet1!$C$2:$C$11</c:f>
              <c:numCache>
                <c:formatCode>General</c:formatCode>
                <c:ptCount val="10"/>
                <c:pt idx="0">
                  <c:v>45</c:v>
                </c:pt>
                <c:pt idx="1">
                  <c:v>54</c:v>
                </c:pt>
                <c:pt idx="2">
                  <c:v>55</c:v>
                </c:pt>
                <c:pt idx="3">
                  <c:v>58</c:v>
                </c:pt>
                <c:pt idx="4">
                  <c:v>68</c:v>
                </c:pt>
                <c:pt idx="5">
                  <c:v>75</c:v>
                </c:pt>
                <c:pt idx="6">
                  <c:v>76</c:v>
                </c:pt>
                <c:pt idx="7">
                  <c:v>78</c:v>
                </c:pt>
                <c:pt idx="8">
                  <c:v>82</c:v>
                </c:pt>
                <c:pt idx="9">
                  <c:v>83</c:v>
                </c:pt>
              </c:numCache>
            </c:numRef>
          </c:val>
          <c:extLst>
            <c:ext xmlns:c16="http://schemas.microsoft.com/office/drawing/2014/chart" uri="{C3380CC4-5D6E-409C-BE32-E72D297353CC}">
              <c16:uniqueId val="{00000002-C8F5-4BFB-BA00-D3D5D0FD7A2C}"/>
            </c:ext>
          </c:extLst>
        </c:ser>
        <c:ser>
          <c:idx val="2"/>
          <c:order val="2"/>
          <c:tx>
            <c:strRef>
              <c:f>Sheet1!$D$1</c:f>
              <c:strCache>
                <c:ptCount val="1"/>
                <c:pt idx="0">
                  <c:v>2022</c:v>
                </c:pt>
              </c:strCache>
            </c:strRef>
          </c:tx>
          <c:spPr>
            <a:solidFill>
              <a:srgbClr val="1AB1AF"/>
            </a:solidFill>
            <a:ln>
              <a:noFill/>
            </a:ln>
            <a:effectLst/>
          </c:spPr>
          <c:invertIfNegative val="0"/>
          <c:dLbls>
            <c:spPr>
              <a:noFill/>
              <a:ln>
                <a:noFill/>
              </a:ln>
              <a:effectLst/>
            </c:spPr>
            <c:txPr>
              <a:bodyPr rot="0" spcFirstLastPara="1" vertOverflow="ellipsis" vert="horz" wrap="square" anchor="ctr" anchorCtr="0"/>
              <a:lstStyle/>
              <a:p>
                <a:pPr algn="ctr">
                  <a:defRPr lang="en-US" sz="1200" b="0" i="0" u="none" strike="noStrike" kern="1200" baseline="0">
                    <a:solidFill>
                      <a:schemeClr val="tx1">
                        <a:lumMod val="75000"/>
                        <a:lumOff val="25000"/>
                      </a:schemeClr>
                    </a:solidFill>
                    <a:latin typeface="Microsoft YaHei UI Light (Body)"/>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Reikia prisiimti finansinius įsipareigojimus</c:v>
                </c:pt>
                <c:pt idx="1">
                  <c:v>Darbų ir statybinių medžiagų kainos sparčiai pakilo ir gali dar kilti, todėl gali tekti mokėti daugiau nei bus suskaičiuota prieš pradedant renovaciją</c:v>
                </c:pt>
                <c:pt idx="2">
                  <c:v>Trūksta aiškios ir suprantamos informacijos, kiek kas kainuotų, kas būtų padaryta ir pan.</c:v>
                </c:pt>
                <c:pt idx="3">
                  <c:v>Renovacijos metu padaroma daug broko, atliekama nekokybiškai</c:v>
                </c:pt>
                <c:pt idx="4">
                  <c:v>Manau, kad pagerinimai, kuriuos suteiks renovacija, neverti tų pinigų, kiek teks už tai sumokėti</c:v>
                </c:pt>
                <c:pt idx="5">
                  <c:v>Dėl infliacijos yra išaugęs neapibrėžtumas, geriau palaukti ramesnių laikų</c:v>
                </c:pt>
                <c:pt idx="6">
                  <c:v>Baimina labai ilgas renovacijos procesas</c:v>
                </c:pt>
                <c:pt idx="7">
                  <c:v>Kiek čia gyvensiu / planuoju gyventi, tenkina ir dabartinės sąlygos </c:v>
                </c:pt>
                <c:pt idx="8">
                  <c:v>Manau namas yra per senas, per prastas, neverta „kišti“ pinigus į renovaciją</c:v>
                </c:pt>
                <c:pt idx="9">
                  <c:v>Nematau poreikio – viskas mūsų name yra gerai</c:v>
                </c:pt>
              </c:strCache>
            </c:strRef>
          </c:cat>
          <c:val>
            <c:numRef>
              <c:f>Sheet1!$D$2:$D$11</c:f>
              <c:numCache>
                <c:formatCode>General</c:formatCode>
                <c:ptCount val="10"/>
                <c:pt idx="0">
                  <c:v>56</c:v>
                </c:pt>
                <c:pt idx="1">
                  <c:v>40</c:v>
                </c:pt>
                <c:pt idx="2">
                  <c:v>45</c:v>
                </c:pt>
                <c:pt idx="3">
                  <c:v>43</c:v>
                </c:pt>
                <c:pt idx="4">
                  <c:v>37</c:v>
                </c:pt>
                <c:pt idx="5">
                  <c:v>26</c:v>
                </c:pt>
                <c:pt idx="6">
                  <c:v>19</c:v>
                </c:pt>
                <c:pt idx="7">
                  <c:v>22</c:v>
                </c:pt>
                <c:pt idx="8">
                  <c:v>14</c:v>
                </c:pt>
                <c:pt idx="9">
                  <c:v>15</c:v>
                </c:pt>
              </c:numCache>
            </c:numRef>
          </c:val>
          <c:extLst>
            <c:ext xmlns:c16="http://schemas.microsoft.com/office/drawing/2014/chart" uri="{C3380CC4-5D6E-409C-BE32-E72D297353CC}">
              <c16:uniqueId val="{00000003-C8F5-4BFB-BA00-D3D5D0FD7A2C}"/>
            </c:ext>
          </c:extLst>
        </c:ser>
        <c:ser>
          <c:idx val="3"/>
          <c:order val="3"/>
          <c:tx>
            <c:strRef>
              <c:f>Sheet1!$E$1</c:f>
              <c:strCache>
                <c:ptCount val="1"/>
                <c:pt idx="0">
                  <c:v>Series 2</c:v>
                </c:pt>
              </c:strCache>
            </c:strRef>
          </c:tx>
          <c:spPr>
            <a:noFill/>
            <a:ln>
              <a:noFill/>
            </a:ln>
            <a:effectLst/>
          </c:spPr>
          <c:invertIfNegative val="0"/>
          <c:cat>
            <c:strRef>
              <c:f>Sheet1!$A$2:$A$11</c:f>
              <c:strCache>
                <c:ptCount val="10"/>
                <c:pt idx="0">
                  <c:v>Reikia prisiimti finansinius įsipareigojimus</c:v>
                </c:pt>
                <c:pt idx="1">
                  <c:v>Darbų ir statybinių medžiagų kainos sparčiai pakilo ir gali dar kilti, todėl gali tekti mokėti daugiau nei bus suskaičiuota prieš pradedant renovaciją</c:v>
                </c:pt>
                <c:pt idx="2">
                  <c:v>Trūksta aiškios ir suprantamos informacijos, kiek kas kainuotų, kas būtų padaryta ir pan.</c:v>
                </c:pt>
                <c:pt idx="3">
                  <c:v>Renovacijos metu padaroma daug broko, atliekama nekokybiškai</c:v>
                </c:pt>
                <c:pt idx="4">
                  <c:v>Manau, kad pagerinimai, kuriuos suteiks renovacija, neverti tų pinigų, kiek teks už tai sumokėti</c:v>
                </c:pt>
                <c:pt idx="5">
                  <c:v>Dėl infliacijos yra išaugęs neapibrėžtumas, geriau palaukti ramesnių laikų</c:v>
                </c:pt>
                <c:pt idx="6">
                  <c:v>Baimina labai ilgas renovacijos procesas</c:v>
                </c:pt>
                <c:pt idx="7">
                  <c:v>Kiek čia gyvensiu / planuoju gyventi, tenkina ir dabartinės sąlygos </c:v>
                </c:pt>
                <c:pt idx="8">
                  <c:v>Manau namas yra per senas, per prastas, neverta „kišti“ pinigus į renovaciją</c:v>
                </c:pt>
                <c:pt idx="9">
                  <c:v>Nematau poreikio – viskas mūsų name yra gerai</c:v>
                </c:pt>
              </c:strCache>
            </c:strRef>
          </c:cat>
          <c:val>
            <c:numRef>
              <c:f>Sheet1!$E$2:$E$11</c:f>
              <c:numCache>
                <c:formatCode>General</c:formatCode>
                <c:ptCount val="10"/>
                <c:pt idx="0">
                  <c:v>44</c:v>
                </c:pt>
                <c:pt idx="1">
                  <c:v>60</c:v>
                </c:pt>
                <c:pt idx="2">
                  <c:v>55</c:v>
                </c:pt>
                <c:pt idx="3">
                  <c:v>57</c:v>
                </c:pt>
                <c:pt idx="4">
                  <c:v>63</c:v>
                </c:pt>
                <c:pt idx="6">
                  <c:v>81</c:v>
                </c:pt>
                <c:pt idx="7">
                  <c:v>78</c:v>
                </c:pt>
                <c:pt idx="8">
                  <c:v>86</c:v>
                </c:pt>
                <c:pt idx="9">
                  <c:v>85</c:v>
                </c:pt>
              </c:numCache>
            </c:numRef>
          </c:val>
          <c:extLst>
            <c:ext xmlns:c16="http://schemas.microsoft.com/office/drawing/2014/chart" uri="{C3380CC4-5D6E-409C-BE32-E72D297353CC}">
              <c16:uniqueId val="{00000002-0BB0-44EF-9231-C13601AEAAA1}"/>
            </c:ext>
          </c:extLst>
        </c:ser>
        <c:ser>
          <c:idx val="4"/>
          <c:order val="4"/>
          <c:tx>
            <c:strRef>
              <c:f>Sheet1!$F$1</c:f>
              <c:strCache>
                <c:ptCount val="1"/>
                <c:pt idx="0">
                  <c:v>2021</c:v>
                </c:pt>
              </c:strCache>
            </c:strRef>
          </c:tx>
          <c:spPr>
            <a:solidFill>
              <a:srgbClr val="1AB1AF"/>
            </a:solidFill>
            <a:ln>
              <a:noFill/>
            </a:ln>
            <a:effectLst/>
          </c:spPr>
          <c:invertIfNegative val="0"/>
          <c:dPt>
            <c:idx val="3"/>
            <c:invertIfNegative val="0"/>
            <c:bubble3D val="0"/>
            <c:spPr>
              <a:solidFill>
                <a:srgbClr val="1AB1AF"/>
              </a:solidFill>
              <a:ln>
                <a:noFill/>
              </a:ln>
              <a:effectLst/>
            </c:spPr>
            <c:extLst>
              <c:ext xmlns:c16="http://schemas.microsoft.com/office/drawing/2014/chart" uri="{C3380CC4-5D6E-409C-BE32-E72D297353CC}">
                <c16:uniqueId val="{00000001-0A29-4B65-A50E-BBC9FBFFDBBD}"/>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icrosoft YaHei UI Light (Body)"/>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Reikia prisiimti finansinius įsipareigojimus</c:v>
                </c:pt>
                <c:pt idx="1">
                  <c:v>Darbų ir statybinių medžiagų kainos sparčiai pakilo ir gali dar kilti, todėl gali tekti mokėti daugiau nei bus suskaičiuota prieš pradedant renovaciją</c:v>
                </c:pt>
                <c:pt idx="2">
                  <c:v>Trūksta aiškios ir suprantamos informacijos, kiek kas kainuotų, kas būtų padaryta ir pan.</c:v>
                </c:pt>
                <c:pt idx="3">
                  <c:v>Renovacijos metu padaroma daug broko, atliekama nekokybiškai</c:v>
                </c:pt>
                <c:pt idx="4">
                  <c:v>Manau, kad pagerinimai, kuriuos suteiks renovacija, neverti tų pinigų, kiek teks už tai sumokėti</c:v>
                </c:pt>
                <c:pt idx="5">
                  <c:v>Dėl infliacijos yra išaugęs neapibrėžtumas, geriau palaukti ramesnių laikų</c:v>
                </c:pt>
                <c:pt idx="6">
                  <c:v>Baimina labai ilgas renovacijos procesas</c:v>
                </c:pt>
                <c:pt idx="7">
                  <c:v>Kiek čia gyvensiu / planuoju gyventi, tenkina ir dabartinės sąlygos </c:v>
                </c:pt>
                <c:pt idx="8">
                  <c:v>Manau namas yra per senas, per prastas, neverta „kišti“ pinigus į renovaciją</c:v>
                </c:pt>
                <c:pt idx="9">
                  <c:v>Nematau poreikio – viskas mūsų name yra gerai</c:v>
                </c:pt>
              </c:strCache>
            </c:strRef>
          </c:cat>
          <c:val>
            <c:numRef>
              <c:f>Sheet1!$F$2:$F$11</c:f>
              <c:numCache>
                <c:formatCode>General</c:formatCode>
                <c:ptCount val="10"/>
                <c:pt idx="0">
                  <c:v>58</c:v>
                </c:pt>
                <c:pt idx="1">
                  <c:v>37</c:v>
                </c:pt>
                <c:pt idx="2">
                  <c:v>45</c:v>
                </c:pt>
                <c:pt idx="3">
                  <c:v>34</c:v>
                </c:pt>
                <c:pt idx="4">
                  <c:v>26</c:v>
                </c:pt>
                <c:pt idx="6">
                  <c:v>19</c:v>
                </c:pt>
                <c:pt idx="7">
                  <c:v>27</c:v>
                </c:pt>
                <c:pt idx="8">
                  <c:v>12</c:v>
                </c:pt>
                <c:pt idx="9">
                  <c:v>18</c:v>
                </c:pt>
              </c:numCache>
            </c:numRef>
          </c:val>
          <c:extLst>
            <c:ext xmlns:c16="http://schemas.microsoft.com/office/drawing/2014/chart" uri="{C3380CC4-5D6E-409C-BE32-E72D297353CC}">
              <c16:uniqueId val="{00000003-0BB0-44EF-9231-C13601AEAAA1}"/>
            </c:ext>
          </c:extLst>
        </c:ser>
        <c:dLbls>
          <c:showLegendKey val="0"/>
          <c:showVal val="0"/>
          <c:showCatName val="0"/>
          <c:showSerName val="0"/>
          <c:showPercent val="0"/>
          <c:showBubbleSize val="0"/>
        </c:dLbls>
        <c:gapWidth val="75"/>
        <c:overlap val="100"/>
        <c:axId val="494698336"/>
        <c:axId val="494695840"/>
      </c:barChart>
      <c:catAx>
        <c:axId val="494698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r">
              <a:defRPr lang="en-US" sz="1100" b="0" i="0" u="none" strike="noStrike" kern="1200" baseline="0">
                <a:solidFill>
                  <a:schemeClr val="tx1">
                    <a:lumMod val="65000"/>
                    <a:lumOff val="35000"/>
                  </a:schemeClr>
                </a:solidFill>
                <a:latin typeface="+mj-lt"/>
                <a:ea typeface="+mn-ea"/>
                <a:cs typeface="+mn-cs"/>
              </a:defRPr>
            </a:pPr>
            <a:endParaRPr lang="en-US"/>
          </a:p>
        </c:txPr>
        <c:crossAx val="494695840"/>
        <c:crosses val="autoZero"/>
        <c:auto val="1"/>
        <c:lblAlgn val="ctr"/>
        <c:lblOffset val="100"/>
        <c:noMultiLvlLbl val="0"/>
      </c:catAx>
      <c:valAx>
        <c:axId val="494695840"/>
        <c:scaling>
          <c:orientation val="minMax"/>
          <c:max val="260"/>
          <c:min val="0"/>
        </c:scaling>
        <c:delete val="1"/>
        <c:axPos val="t"/>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494698336"/>
        <c:crosses val="autoZero"/>
        <c:crossBetween val="between"/>
        <c:majorUnit val="10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en-US"/>
    </a:p>
  </c:txPr>
  <c:externalData r:id="rId4">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600735454943131"/>
          <c:y val="0.20588886864997116"/>
          <c:w val="0.79225653433945753"/>
          <c:h val="0.77918407688188873"/>
        </c:manualLayout>
      </c:layout>
      <c:barChart>
        <c:barDir val="bar"/>
        <c:grouping val="stacked"/>
        <c:varyColors val="0"/>
        <c:ser>
          <c:idx val="0"/>
          <c:order val="0"/>
          <c:tx>
            <c:strRef>
              <c:f>Sheet1!$B$1</c:f>
              <c:strCache>
                <c:ptCount val="1"/>
                <c:pt idx="0">
                  <c:v>Taip</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2023 m.</c:v>
                </c:pt>
                <c:pt idx="1">
                  <c:v>2022 m.</c:v>
                </c:pt>
                <c:pt idx="2">
                  <c:v>2021 m.</c:v>
                </c:pt>
                <c:pt idx="3">
                  <c:v>2020 m.</c:v>
                </c:pt>
              </c:strCache>
            </c:strRef>
          </c:cat>
          <c:val>
            <c:numRef>
              <c:f>Sheet1!$B$2:$B$5</c:f>
              <c:numCache>
                <c:formatCode>General</c:formatCode>
                <c:ptCount val="4"/>
                <c:pt idx="0">
                  <c:v>30</c:v>
                </c:pt>
                <c:pt idx="1">
                  <c:v>36</c:v>
                </c:pt>
                <c:pt idx="2">
                  <c:v>45</c:v>
                </c:pt>
                <c:pt idx="3">
                  <c:v>41</c:v>
                </c:pt>
              </c:numCache>
            </c:numRef>
          </c:val>
          <c:extLst>
            <c:ext xmlns:c16="http://schemas.microsoft.com/office/drawing/2014/chart" uri="{C3380CC4-5D6E-409C-BE32-E72D297353CC}">
              <c16:uniqueId val="{00000000-9728-42C9-9FF7-B28191C207B3}"/>
            </c:ext>
          </c:extLst>
        </c:ser>
        <c:ser>
          <c:idx val="1"/>
          <c:order val="1"/>
          <c:tx>
            <c:strRef>
              <c:f>Sheet1!$C$1</c:f>
              <c:strCache>
                <c:ptCount val="1"/>
                <c:pt idx="0">
                  <c:v>Greičiau taip</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2023 m.</c:v>
                </c:pt>
                <c:pt idx="1">
                  <c:v>2022 m.</c:v>
                </c:pt>
                <c:pt idx="2">
                  <c:v>2021 m.</c:v>
                </c:pt>
                <c:pt idx="3">
                  <c:v>2020 m.</c:v>
                </c:pt>
              </c:strCache>
            </c:strRef>
          </c:cat>
          <c:val>
            <c:numRef>
              <c:f>Sheet1!$C$2:$C$5</c:f>
              <c:numCache>
                <c:formatCode>General</c:formatCode>
                <c:ptCount val="4"/>
                <c:pt idx="0">
                  <c:v>50</c:v>
                </c:pt>
                <c:pt idx="1">
                  <c:v>44</c:v>
                </c:pt>
                <c:pt idx="2">
                  <c:v>31</c:v>
                </c:pt>
                <c:pt idx="3">
                  <c:v>41</c:v>
                </c:pt>
              </c:numCache>
            </c:numRef>
          </c:val>
          <c:extLst>
            <c:ext xmlns:c16="http://schemas.microsoft.com/office/drawing/2014/chart" uri="{C3380CC4-5D6E-409C-BE32-E72D297353CC}">
              <c16:uniqueId val="{00000005-9728-42C9-9FF7-B28191C207B3}"/>
            </c:ext>
          </c:extLst>
        </c:ser>
        <c:ser>
          <c:idx val="2"/>
          <c:order val="2"/>
          <c:tx>
            <c:strRef>
              <c:f>Sheet1!$D$1</c:f>
              <c:strCache>
                <c:ptCount val="1"/>
                <c:pt idx="0">
                  <c:v>Greičiau ne</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2023 m.</c:v>
                </c:pt>
                <c:pt idx="1">
                  <c:v>2022 m.</c:v>
                </c:pt>
                <c:pt idx="2">
                  <c:v>2021 m.</c:v>
                </c:pt>
                <c:pt idx="3">
                  <c:v>2020 m.</c:v>
                </c:pt>
              </c:strCache>
            </c:strRef>
          </c:cat>
          <c:val>
            <c:numRef>
              <c:f>Sheet1!$D$2:$D$5</c:f>
              <c:numCache>
                <c:formatCode>General</c:formatCode>
                <c:ptCount val="4"/>
                <c:pt idx="0">
                  <c:v>13</c:v>
                </c:pt>
                <c:pt idx="1">
                  <c:v>11</c:v>
                </c:pt>
                <c:pt idx="2">
                  <c:v>14</c:v>
                </c:pt>
                <c:pt idx="3">
                  <c:v>14</c:v>
                </c:pt>
              </c:numCache>
            </c:numRef>
          </c:val>
          <c:extLst>
            <c:ext xmlns:c16="http://schemas.microsoft.com/office/drawing/2014/chart" uri="{C3380CC4-5D6E-409C-BE32-E72D297353CC}">
              <c16:uniqueId val="{00000006-9728-42C9-9FF7-B28191C207B3}"/>
            </c:ext>
          </c:extLst>
        </c:ser>
        <c:ser>
          <c:idx val="3"/>
          <c:order val="3"/>
          <c:tx>
            <c:strRef>
              <c:f>Sheet1!$E$1</c:f>
              <c:strCache>
                <c:ptCount val="1"/>
                <c:pt idx="0">
                  <c:v>Ne</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Open Sans Light" panose="020B0306030504020204" pitchFamily="34" charset="0"/>
                    <a:cs typeface="Open Sans Light" panose="020B0306030504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2023 m.</c:v>
                </c:pt>
                <c:pt idx="1">
                  <c:v>2022 m.</c:v>
                </c:pt>
                <c:pt idx="2">
                  <c:v>2021 m.</c:v>
                </c:pt>
                <c:pt idx="3">
                  <c:v>2020 m.</c:v>
                </c:pt>
              </c:strCache>
            </c:strRef>
          </c:cat>
          <c:val>
            <c:numRef>
              <c:f>Sheet1!$E$2:$E$5</c:f>
              <c:numCache>
                <c:formatCode>General</c:formatCode>
                <c:ptCount val="4"/>
                <c:pt idx="0">
                  <c:v>7</c:v>
                </c:pt>
                <c:pt idx="1">
                  <c:v>9</c:v>
                </c:pt>
                <c:pt idx="2">
                  <c:v>10</c:v>
                </c:pt>
                <c:pt idx="3">
                  <c:v>4</c:v>
                </c:pt>
              </c:numCache>
            </c:numRef>
          </c:val>
          <c:extLst>
            <c:ext xmlns:c16="http://schemas.microsoft.com/office/drawing/2014/chart" uri="{C3380CC4-5D6E-409C-BE32-E72D297353CC}">
              <c16:uniqueId val="{00000008-9728-42C9-9FF7-B28191C207B3}"/>
            </c:ext>
          </c:extLst>
        </c:ser>
        <c:dLbls>
          <c:dLblPos val="ctr"/>
          <c:showLegendKey val="0"/>
          <c:showVal val="1"/>
          <c:showCatName val="0"/>
          <c:showSerName val="0"/>
          <c:showPercent val="0"/>
          <c:showBubbleSize val="0"/>
        </c:dLbls>
        <c:gapWidth val="96"/>
        <c:overlap val="100"/>
        <c:axId val="198374784"/>
        <c:axId val="198369792"/>
      </c:barChart>
      <c:catAx>
        <c:axId val="19837478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crossAx val="198369792"/>
        <c:crosses val="autoZero"/>
        <c:auto val="1"/>
        <c:lblAlgn val="ctr"/>
        <c:lblOffset val="100"/>
        <c:noMultiLvlLbl val="0"/>
      </c:catAx>
      <c:valAx>
        <c:axId val="198369792"/>
        <c:scaling>
          <c:orientation val="minMax"/>
          <c:max val="100"/>
        </c:scaling>
        <c:delete val="1"/>
        <c:axPos val="t"/>
        <c:numFmt formatCode="General" sourceLinked="1"/>
        <c:majorTickMark val="out"/>
        <c:minorTickMark val="none"/>
        <c:tickLblPos val="nextTo"/>
        <c:crossAx val="198374784"/>
        <c:crosses val="autoZero"/>
        <c:crossBetween val="between"/>
      </c:valAx>
      <c:spPr>
        <a:noFill/>
        <a:ln>
          <a:noFill/>
        </a:ln>
        <a:effectLst/>
      </c:spPr>
    </c:plotArea>
    <c:legend>
      <c:legendPos val="b"/>
      <c:layout>
        <c:manualLayout>
          <c:xMode val="edge"/>
          <c:yMode val="edge"/>
          <c:x val="0.1874632272528434"/>
          <c:y val="8.9337317665129076E-2"/>
          <c:w val="0.7987117235345581"/>
          <c:h val="7.9266348564936862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Open Sans Light" panose="020B0306030504020204" pitchFamily="34" charset="0"/>
              <a:cs typeface="Open Sans Light" panose="020B0306030504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mn-lt"/>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t-L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8793E2-2BCD-4354-B888-B20F10DDFDCC}" type="datetimeFigureOut">
              <a:rPr lang="lt-LT" smtClean="0"/>
              <a:t>2023-07-18</a:t>
            </a:fld>
            <a:endParaRPr lang="lt-L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t-L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t-L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33ACDF-C2B0-458D-BC64-1888BF843437}" type="slidenum">
              <a:rPr lang="lt-LT" smtClean="0"/>
              <a:t>‹#›</a:t>
            </a:fld>
            <a:endParaRPr lang="lt-LT"/>
          </a:p>
        </p:txBody>
      </p:sp>
    </p:spTree>
    <p:extLst>
      <p:ext uri="{BB962C8B-B14F-4D97-AF65-F5344CB8AC3E}">
        <p14:creationId xmlns:p14="http://schemas.microsoft.com/office/powerpoint/2010/main" val="1522118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Tree>
    <p:extLst>
      <p:ext uri="{BB962C8B-B14F-4D97-AF65-F5344CB8AC3E}">
        <p14:creationId xmlns:p14="http://schemas.microsoft.com/office/powerpoint/2010/main" val="2231676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Tree>
    <p:extLst>
      <p:ext uri="{BB962C8B-B14F-4D97-AF65-F5344CB8AC3E}">
        <p14:creationId xmlns:p14="http://schemas.microsoft.com/office/powerpoint/2010/main" val="4446077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Tree>
    <p:extLst>
      <p:ext uri="{BB962C8B-B14F-4D97-AF65-F5344CB8AC3E}">
        <p14:creationId xmlns:p14="http://schemas.microsoft.com/office/powerpoint/2010/main" val="477291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
        <p:nvSpPr>
          <p:cNvPr id="4" name="Slide Number Placeholder 3"/>
          <p:cNvSpPr>
            <a:spLocks noGrp="1"/>
          </p:cNvSpPr>
          <p:nvPr>
            <p:ph type="sldNum" sz="quarter" idx="5"/>
          </p:nvPr>
        </p:nvSpPr>
        <p:spPr/>
        <p:txBody>
          <a:bodyPr/>
          <a:lstStyle/>
          <a:p>
            <a:fld id="{ED33ACDF-C2B0-458D-BC64-1888BF843437}" type="slidenum">
              <a:rPr lang="lt-LT" smtClean="0"/>
              <a:t>11</a:t>
            </a:fld>
            <a:endParaRPr lang="lt-LT"/>
          </a:p>
        </p:txBody>
      </p:sp>
    </p:spTree>
    <p:extLst>
      <p:ext uri="{BB962C8B-B14F-4D97-AF65-F5344CB8AC3E}">
        <p14:creationId xmlns:p14="http://schemas.microsoft.com/office/powerpoint/2010/main" val="2859410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
        <p:nvSpPr>
          <p:cNvPr id="4" name="Slide Number Placeholder 3"/>
          <p:cNvSpPr>
            <a:spLocks noGrp="1"/>
          </p:cNvSpPr>
          <p:nvPr>
            <p:ph type="sldNum" sz="quarter" idx="5"/>
          </p:nvPr>
        </p:nvSpPr>
        <p:spPr/>
        <p:txBody>
          <a:bodyPr/>
          <a:lstStyle/>
          <a:p>
            <a:fld id="{ED33ACDF-C2B0-458D-BC64-1888BF843437}" type="slidenum">
              <a:rPr lang="lt-LT" smtClean="0"/>
              <a:t>28</a:t>
            </a:fld>
            <a:endParaRPr lang="lt-LT"/>
          </a:p>
        </p:txBody>
      </p:sp>
    </p:spTree>
    <p:extLst>
      <p:ext uri="{BB962C8B-B14F-4D97-AF65-F5344CB8AC3E}">
        <p14:creationId xmlns:p14="http://schemas.microsoft.com/office/powerpoint/2010/main" val="1954316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Tree>
    <p:extLst>
      <p:ext uri="{BB962C8B-B14F-4D97-AF65-F5344CB8AC3E}">
        <p14:creationId xmlns:p14="http://schemas.microsoft.com/office/powerpoint/2010/main" val="2752489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Tree>
    <p:extLst>
      <p:ext uri="{BB962C8B-B14F-4D97-AF65-F5344CB8AC3E}">
        <p14:creationId xmlns:p14="http://schemas.microsoft.com/office/powerpoint/2010/main" val="387867015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cid:image001.jpg@01CAE225.00E1DD30" TargetMode="External"/><Relationship Id="rId2" Type="http://schemas.openxmlformats.org/officeDocument/2006/relationships/image" Target="../media/image17.jpeg"/><Relationship Id="rId1" Type="http://schemas.openxmlformats.org/officeDocument/2006/relationships/slideMaster" Target="../slideMasters/slideMaster2.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Master" Target="../slideMasters/slideMaster2.xml"/><Relationship Id="rId5" Type="http://schemas.openxmlformats.org/officeDocument/2006/relationships/image" Target="../media/image7.png"/><Relationship Id="rId4" Type="http://schemas.microsoft.com/office/2007/relationships/hdphoto" Target="../media/hdphoto2.wdp"/></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ulinis lapa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124856" y="2738933"/>
            <a:ext cx="5297919" cy="1569660"/>
          </a:xfrm>
        </p:spPr>
        <p:txBody>
          <a:bodyPr>
            <a:spAutoFit/>
          </a:bodyPr>
          <a:lstStyle>
            <a:lvl1pPr algn="ctr">
              <a:lnSpc>
                <a:spcPct val="100000"/>
              </a:lnSpc>
              <a:defRPr sz="3200">
                <a:solidFill>
                  <a:schemeClr val="tx1">
                    <a:lumMod val="50000"/>
                    <a:lumOff val="50000"/>
                  </a:schemeClr>
                </a:solidFill>
                <a:latin typeface="Microsoft YaHei UI Light" panose="020B0502040204020203" pitchFamily="34" charset="-122"/>
                <a:ea typeface="Microsoft YaHei UI Light" panose="020B0502040204020203" pitchFamily="34" charset="-122"/>
              </a:defRPr>
            </a:lvl1pPr>
          </a:lstStyle>
          <a:p>
            <a:r>
              <a:rPr lang="lt-LT" altLang="lt-LT" sz="3200">
                <a:solidFill>
                  <a:srgbClr val="7F7F7F"/>
                </a:solidFill>
                <a:latin typeface="Microsoft YaHei UI Light" panose="020B0502040204020203" pitchFamily="34" charset="-122"/>
                <a:ea typeface="Microsoft YaHei UI Light" panose="020B0502040204020203" pitchFamily="34" charset="-122"/>
                <a:cs typeface="+mj-cs"/>
              </a:rPr>
              <a:t>ŠALIES GYVENTOJŲ NUOMONĖS TYRIMAS DĖL ...............</a:t>
            </a:r>
            <a:endParaRPr lang="lt-LT" sz="3200" spc="300">
              <a:solidFill>
                <a:schemeClr val="bg1">
                  <a:lumMod val="50000"/>
                </a:schemeClr>
              </a:solidFill>
              <a:latin typeface="Microsoft YaHei UI Light" panose="020B0502040204020203" pitchFamily="34" charset="-122"/>
              <a:ea typeface="Microsoft YaHei UI Light" panose="020B0502040204020203" pitchFamily="34" charset="-122"/>
            </a:endParaRPr>
          </a:p>
        </p:txBody>
      </p:sp>
      <p:sp>
        <p:nvSpPr>
          <p:cNvPr id="7" name="TextBox 6"/>
          <p:cNvSpPr txBox="1"/>
          <p:nvPr userDrawn="1"/>
        </p:nvSpPr>
        <p:spPr>
          <a:xfrm>
            <a:off x="8072807" y="4656387"/>
            <a:ext cx="2123017" cy="307777"/>
          </a:xfrm>
          <a:prstGeom prst="rect">
            <a:avLst/>
          </a:prstGeom>
          <a:noFill/>
        </p:spPr>
        <p:txBody>
          <a:bodyPr wrap="square" rtlCol="0">
            <a:spAutoFit/>
          </a:bodyPr>
          <a:lstStyle/>
          <a:p>
            <a:r>
              <a:rPr lang="lt-LT" sz="1400" b="1">
                <a:solidFill>
                  <a:schemeClr val="tx1">
                    <a:lumMod val="50000"/>
                    <a:lumOff val="50000"/>
                  </a:schemeClr>
                </a:solidFill>
                <a:latin typeface="Microsoft YaHei UI Light" panose="020B0502040204020203" pitchFamily="34" charset="-122"/>
                <a:ea typeface="Microsoft YaHei UI Light" panose="020B0502040204020203" pitchFamily="34" charset="-122"/>
                <a:cs typeface="Open Sans" panose="020B0606030504020204" pitchFamily="34" charset="0"/>
              </a:rPr>
              <a:t>vykdytojas</a:t>
            </a:r>
          </a:p>
        </p:txBody>
      </p:sp>
      <p:sp>
        <p:nvSpPr>
          <p:cNvPr id="8" name="TextBox 7"/>
          <p:cNvSpPr txBox="1"/>
          <p:nvPr userDrawn="1"/>
        </p:nvSpPr>
        <p:spPr>
          <a:xfrm>
            <a:off x="8072808" y="3384973"/>
            <a:ext cx="2123017" cy="307777"/>
          </a:xfrm>
          <a:prstGeom prst="rect">
            <a:avLst/>
          </a:prstGeom>
          <a:noFill/>
        </p:spPr>
        <p:txBody>
          <a:bodyPr wrap="square" rtlCol="0">
            <a:spAutoFit/>
          </a:bodyPr>
          <a:lstStyle/>
          <a:p>
            <a:r>
              <a:rPr lang="lt-LT" sz="1400" b="1">
                <a:solidFill>
                  <a:schemeClr val="tx1">
                    <a:lumMod val="50000"/>
                    <a:lumOff val="50000"/>
                  </a:schemeClr>
                </a:solidFill>
                <a:latin typeface="Microsoft YaHei UI Light" panose="020B0502040204020203" pitchFamily="34" charset="-122"/>
                <a:ea typeface="Microsoft YaHei UI Light" panose="020B0502040204020203" pitchFamily="34" charset="-122"/>
                <a:cs typeface="Open Sans" panose="020B0606030504020204" pitchFamily="34" charset="0"/>
              </a:rPr>
              <a:t>užsakovas</a:t>
            </a:r>
          </a:p>
        </p:txBody>
      </p:sp>
      <p:pic>
        <p:nvPicPr>
          <p:cNvPr id="10" name="Picture 3"/>
          <p:cNvPicPr>
            <a:picLocks noChangeAspect="1" noChangeArrowheads="1"/>
          </p:cNvPicPr>
          <p:nvPr userDrawn="1"/>
        </p:nvPicPr>
        <p:blipFill>
          <a:blip r:embed="rId2">
            <a:grayscl/>
            <a:extLst>
              <a:ext uri="{28A0092B-C50C-407E-A947-70E740481C1C}">
                <a14:useLocalDpi xmlns:a14="http://schemas.microsoft.com/office/drawing/2010/main" val="0"/>
              </a:ext>
            </a:extLst>
          </a:blip>
          <a:srcRect/>
          <a:stretch>
            <a:fillRect/>
          </a:stretch>
        </p:blipFill>
        <p:spPr bwMode="auto">
          <a:xfrm>
            <a:off x="1938110" y="5997487"/>
            <a:ext cx="1771650" cy="571500"/>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Connector 11"/>
          <p:cNvCxnSpPr/>
          <p:nvPr userDrawn="1"/>
        </p:nvCxnSpPr>
        <p:spPr>
          <a:xfrm>
            <a:off x="7579867" y="1655522"/>
            <a:ext cx="0" cy="3513282"/>
          </a:xfrm>
          <a:prstGeom prst="line">
            <a:avLst/>
          </a:prstGeom>
          <a:ln/>
        </p:spPr>
        <p:style>
          <a:lnRef idx="1">
            <a:schemeClr val="accent3"/>
          </a:lnRef>
          <a:fillRef idx="0">
            <a:schemeClr val="accent3"/>
          </a:fillRef>
          <a:effectRef idx="0">
            <a:schemeClr val="accent3"/>
          </a:effectRef>
          <a:fontRef idx="minor">
            <a:schemeClr val="tx1"/>
          </a:fontRef>
        </p:style>
      </p:cxn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79460" y="5047594"/>
            <a:ext cx="2574760" cy="387266"/>
          </a:xfrm>
          <a:prstGeom prst="rect">
            <a:avLst/>
          </a:prstGeom>
        </p:spPr>
      </p:pic>
      <p:pic>
        <p:nvPicPr>
          <p:cNvPr id="3" name="Picture 2">
            <a:extLst>
              <a:ext uri="{FF2B5EF4-FFF2-40B4-BE49-F238E27FC236}">
                <a16:creationId xmlns:a16="http://schemas.microsoft.com/office/drawing/2014/main" id="{88A21E4E-9262-4429-90DB-13AAE45E482C}"/>
              </a:ext>
            </a:extLst>
          </p:cNvPr>
          <p:cNvPicPr>
            <a:picLocks noChangeAspect="1"/>
          </p:cNvPicPr>
          <p:nvPr userDrawn="1"/>
        </p:nvPicPr>
        <p:blipFill>
          <a:blip r:embed="rId4"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510972" y="6121723"/>
            <a:ext cx="1344008" cy="395069"/>
          </a:xfrm>
          <a:prstGeom prst="rect">
            <a:avLst/>
          </a:prstGeom>
        </p:spPr>
      </p:pic>
    </p:spTree>
    <p:extLst>
      <p:ext uri="{BB962C8B-B14F-4D97-AF65-F5344CB8AC3E}">
        <p14:creationId xmlns:p14="http://schemas.microsoft.com/office/powerpoint/2010/main" val="3006192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etodik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315B407A-EA30-4766-84A4-9048485A2A1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69F8092A-0637-481E-AA17-D9713811F305}"/>
              </a:ext>
            </a:extLst>
          </p:cNvPr>
          <p:cNvPicPr>
            <a:picLocks noChangeAspect="1"/>
          </p:cNvPicPr>
          <p:nvPr userDrawn="1"/>
        </p:nvPicPr>
        <p:blipFill>
          <a:blip r:embed="rId4"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5" name="TextBox 4">
            <a:extLst>
              <a:ext uri="{FF2B5EF4-FFF2-40B4-BE49-F238E27FC236}">
                <a16:creationId xmlns:a16="http://schemas.microsoft.com/office/drawing/2014/main" id="{20731D24-37B0-4F36-8C15-424471B92B85}"/>
              </a:ext>
            </a:extLst>
          </p:cNvPr>
          <p:cNvSpPr txBox="1"/>
          <p:nvPr userDrawn="1"/>
        </p:nvSpPr>
        <p:spPr>
          <a:xfrm>
            <a:off x="-1" y="3875308"/>
            <a:ext cx="12192001" cy="1451429"/>
          </a:xfrm>
          <a:prstGeom prst="rect">
            <a:avLst/>
          </a:prstGeom>
          <a:solidFill>
            <a:srgbClr val="FFFFFF">
              <a:alpha val="89804"/>
            </a:srgbClr>
          </a:solidFill>
        </p:spPr>
        <p:txBody>
          <a:bodyPr wrap="square" rtlCol="0" anchor="ctr">
            <a:noAutofit/>
          </a:bodyPr>
          <a:lstStyle/>
          <a:p>
            <a:r>
              <a:rPr lang="lt-LT" sz="2800" b="1">
                <a:solidFill>
                  <a:srgbClr val="1AB1AF"/>
                </a:solidFill>
                <a:ea typeface="Microsoft YaHei UI Light" panose="020B0502040204020203" pitchFamily="34" charset="-122"/>
              </a:rPr>
              <a:t>	METODIKA</a:t>
            </a:r>
          </a:p>
        </p:txBody>
      </p:sp>
    </p:spTree>
    <p:extLst>
      <p:ext uri="{BB962C8B-B14F-4D97-AF65-F5344CB8AC3E}">
        <p14:creationId xmlns:p14="http://schemas.microsoft.com/office/powerpoint/2010/main" val="2366995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ezultatai">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B77DA49-2AE6-41BE-B8F8-DE5C3C94394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F7D4613A-760F-4897-84C6-2669F5601DAE}"/>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5" name="TextBox 4">
            <a:extLst>
              <a:ext uri="{FF2B5EF4-FFF2-40B4-BE49-F238E27FC236}">
                <a16:creationId xmlns:a16="http://schemas.microsoft.com/office/drawing/2014/main" id="{8711DD97-FBF9-41DB-BD38-D1E07C71FC99}"/>
              </a:ext>
            </a:extLst>
          </p:cNvPr>
          <p:cNvSpPr txBox="1"/>
          <p:nvPr userDrawn="1"/>
        </p:nvSpPr>
        <p:spPr>
          <a:xfrm>
            <a:off x="-1" y="3875308"/>
            <a:ext cx="12192001" cy="1451429"/>
          </a:xfrm>
          <a:prstGeom prst="rect">
            <a:avLst/>
          </a:prstGeom>
          <a:solidFill>
            <a:srgbClr val="FFFFFF">
              <a:alpha val="89804"/>
            </a:srgbClr>
          </a:solidFill>
        </p:spPr>
        <p:txBody>
          <a:bodyPr wrap="square" rtlCol="0" anchor="ctr">
            <a:noAutofit/>
          </a:bodyPr>
          <a:lstStyle/>
          <a:p>
            <a:r>
              <a:rPr lang="lt-LT" sz="2800" b="1">
                <a:solidFill>
                  <a:srgbClr val="1AB1AF"/>
                </a:solidFill>
                <a:ea typeface="Microsoft YaHei UI Light" panose="020B0502040204020203" pitchFamily="34" charset="-122"/>
              </a:rPr>
              <a:t>	REZULTATAI</a:t>
            </a:r>
          </a:p>
        </p:txBody>
      </p:sp>
    </p:spTree>
    <p:extLst>
      <p:ext uri="{BB962C8B-B14F-4D97-AF65-F5344CB8AC3E}">
        <p14:creationId xmlns:p14="http://schemas.microsoft.com/office/powerpoint/2010/main" val="2742215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pibendrinima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5D9A84D5-223D-4155-8118-B06C766FF17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99CA7772-2DF4-40E6-95EA-8924F5EFF167}"/>
              </a:ext>
            </a:extLst>
          </p:cNvPr>
          <p:cNvPicPr>
            <a:picLocks noChangeAspect="1"/>
          </p:cNvPicPr>
          <p:nvPr userDrawn="1"/>
        </p:nvPicPr>
        <p:blipFill>
          <a:blip r:embed="rId4"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5" name="TextBox 4">
            <a:extLst>
              <a:ext uri="{FF2B5EF4-FFF2-40B4-BE49-F238E27FC236}">
                <a16:creationId xmlns:a16="http://schemas.microsoft.com/office/drawing/2014/main" id="{58D5A76F-9230-4D2E-A20B-7641AE70559C}"/>
              </a:ext>
            </a:extLst>
          </p:cNvPr>
          <p:cNvSpPr txBox="1"/>
          <p:nvPr userDrawn="1"/>
        </p:nvSpPr>
        <p:spPr>
          <a:xfrm>
            <a:off x="-1" y="3875308"/>
            <a:ext cx="12192001" cy="1451429"/>
          </a:xfrm>
          <a:prstGeom prst="rect">
            <a:avLst/>
          </a:prstGeom>
          <a:solidFill>
            <a:schemeClr val="bg1">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APIBENDRINIMAS</a:t>
            </a:r>
          </a:p>
        </p:txBody>
      </p:sp>
    </p:spTree>
    <p:extLst>
      <p:ext uri="{BB962C8B-B14F-4D97-AF65-F5344CB8AC3E}">
        <p14:creationId xmlns:p14="http://schemas.microsoft.com/office/powerpoint/2010/main" val="534252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švad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1C7D50FC-5B6F-4BFB-8B78-86312974CD16}"/>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93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1C3E9D6D-0228-410A-9F8A-2EDA8BE3E03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5" name="TextBox 4">
            <a:extLst>
              <a:ext uri="{FF2B5EF4-FFF2-40B4-BE49-F238E27FC236}">
                <a16:creationId xmlns:a16="http://schemas.microsoft.com/office/drawing/2014/main" id="{E8B0AACC-85AD-4ADB-AB9D-746424B6FA58}"/>
              </a:ext>
            </a:extLst>
          </p:cNvPr>
          <p:cNvSpPr txBox="1"/>
          <p:nvPr userDrawn="1"/>
        </p:nvSpPr>
        <p:spPr>
          <a:xfrm>
            <a:off x="-1" y="3875308"/>
            <a:ext cx="12192001" cy="1451429"/>
          </a:xfrm>
          <a:prstGeom prst="rect">
            <a:avLst/>
          </a:prstGeom>
          <a:solidFill>
            <a:srgbClr val="FFFFFF">
              <a:alpha val="94902"/>
            </a:srgbClr>
          </a:solidFill>
        </p:spPr>
        <p:txBody>
          <a:bodyPr wrap="square" rtlCol="0" anchor="ctr">
            <a:noAutofit/>
          </a:bodyPr>
          <a:lstStyle/>
          <a:p>
            <a:r>
              <a:rPr lang="lt-LT" sz="2800" b="1">
                <a:solidFill>
                  <a:srgbClr val="1AB1AF"/>
                </a:solidFill>
                <a:ea typeface="Microsoft YaHei UI Light" panose="020B0502040204020203" pitchFamily="34" charset="-122"/>
              </a:rPr>
              <a:t>	IŠVADOS</a:t>
            </a:r>
          </a:p>
        </p:txBody>
      </p:sp>
    </p:spTree>
    <p:extLst>
      <p:ext uri="{BB962C8B-B14F-4D97-AF65-F5344CB8AC3E}">
        <p14:creationId xmlns:p14="http://schemas.microsoft.com/office/powerpoint/2010/main" val="1577618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ekstas">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50912" y="1610465"/>
            <a:ext cx="5412860" cy="4351338"/>
          </a:xfrm>
        </p:spPr>
        <p:txBody>
          <a:bodyPr wrap="square">
            <a:noAutofit/>
          </a:bodyPr>
          <a:lstStyle>
            <a:lvl1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a:p>
            <a:pPr lvl="0"/>
            <a:endParaRPr lang="lt-LT" noProof="0"/>
          </a:p>
          <a:p>
            <a:pPr lvl="0"/>
            <a:r>
              <a:rPr lang="lt-LT" noProof="0"/>
              <a:t>TEKSTAS</a:t>
            </a:r>
          </a:p>
        </p:txBody>
      </p:sp>
      <p:pic>
        <p:nvPicPr>
          <p:cNvPr id="8" name="Picture 7"/>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9" name="TextBox 8"/>
          <p:cNvSpPr txBox="1"/>
          <p:nvPr userDrawn="1"/>
        </p:nvSpPr>
        <p:spPr>
          <a:xfrm>
            <a:off x="9671130" y="6140127"/>
            <a:ext cx="588442" cy="369332"/>
          </a:xfrm>
          <a:prstGeom prst="rect">
            <a:avLst/>
          </a:prstGeom>
          <a:noFill/>
        </p:spPr>
        <p:txBody>
          <a:bodyPr wrap="square" rtlCol="0">
            <a:spAutoFit/>
          </a:bodyPr>
          <a:lstStyle/>
          <a:p>
            <a:fld id="{EA3F95AD-BCAB-4452-93F0-3B043E474EF5}" type="slidenum">
              <a:rPr lang="lt-LT" b="1" noProof="0" smtClean="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rPr>
              <a:t>‹#›</a:t>
            </a:fld>
            <a:endParaRPr lang="lt-LT" b="1" noProof="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endParaRPr>
          </a:p>
        </p:txBody>
      </p:sp>
      <p:sp>
        <p:nvSpPr>
          <p:cNvPr id="14" name="Title 13"/>
          <p:cNvSpPr>
            <a:spLocks noGrp="1"/>
          </p:cNvSpPr>
          <p:nvPr>
            <p:ph type="title" hasCustomPrompt="1"/>
          </p:nvPr>
        </p:nvSpPr>
        <p:spPr>
          <a:xfrm>
            <a:off x="1221178" y="365125"/>
            <a:ext cx="9730107" cy="1151703"/>
          </a:xfrm>
        </p:spPr>
        <p:txBody>
          <a:bodyPr>
            <a:normAutofit/>
          </a:bodyPr>
          <a:lstStyle>
            <a:lvl1pPr>
              <a:defRPr sz="3200">
                <a:solidFill>
                  <a:schemeClr val="accent2"/>
                </a:solidFill>
                <a:latin typeface="Microsoft YaHei UI Light" panose="020B0502040204020203" pitchFamily="34" charset="-122"/>
                <a:ea typeface="Microsoft YaHei UI Light" panose="020B0502040204020203" pitchFamily="34" charset="-122"/>
              </a:defRPr>
            </a:lvl1pPr>
          </a:lstStyle>
          <a:p>
            <a:r>
              <a:rPr lang="lt-LT" noProof="0"/>
              <a:t>TEKSTAS</a:t>
            </a:r>
          </a:p>
        </p:txBody>
      </p:sp>
      <p:sp>
        <p:nvSpPr>
          <p:cNvPr id="18" name="Content Placeholder 2"/>
          <p:cNvSpPr>
            <a:spLocks noGrp="1"/>
          </p:cNvSpPr>
          <p:nvPr>
            <p:ph sz="half" idx="10" hasCustomPrompt="1"/>
          </p:nvPr>
        </p:nvSpPr>
        <p:spPr>
          <a:xfrm>
            <a:off x="6358842" y="1612253"/>
            <a:ext cx="5412860" cy="4347483"/>
          </a:xfrm>
        </p:spPr>
        <p:txBody>
          <a:bodyPr>
            <a:noAutofit/>
          </a:bodyPr>
          <a:lstStyle>
            <a:lvl1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a:p>
            <a:pPr lvl="0"/>
            <a:endParaRPr lang="lt-LT" noProof="0"/>
          </a:p>
          <a:p>
            <a:pPr lvl="0"/>
            <a:r>
              <a:rPr lang="lt-LT" noProof="0"/>
              <a:t>TEKSTAS</a:t>
            </a:r>
          </a:p>
        </p:txBody>
      </p:sp>
    </p:spTree>
    <p:extLst>
      <p:ext uri="{BB962C8B-B14F-4D97-AF65-F5344CB8AC3E}">
        <p14:creationId xmlns:p14="http://schemas.microsoft.com/office/powerpoint/2010/main" val="3566115026"/>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Grafikas">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1225462" y="1513645"/>
            <a:ext cx="9736580" cy="293639"/>
          </a:xfrm>
        </p:spPr>
        <p:txBody>
          <a:bodyPr wrap="square">
            <a:noAutofit/>
          </a:bodyPr>
          <a:lstStyle>
            <a:lvl1pPr marL="0" indent="0" algn="just">
              <a:lnSpc>
                <a:spcPct val="100000"/>
              </a:lnSpc>
              <a:spcBef>
                <a:spcPts val="0"/>
              </a:spcBef>
              <a:buClr>
                <a:schemeClr val="accent2"/>
              </a:buClr>
              <a:buNone/>
              <a:defRPr sz="1200" i="1" baseline="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 &lt;kausimas&gt;</a:t>
            </a:r>
          </a:p>
        </p:txBody>
      </p:sp>
      <p:pic>
        <p:nvPicPr>
          <p:cNvPr id="8" name="Picture 7"/>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9" name="TextBox 8"/>
          <p:cNvSpPr txBox="1"/>
          <p:nvPr userDrawn="1"/>
        </p:nvSpPr>
        <p:spPr>
          <a:xfrm>
            <a:off x="9671130" y="6140127"/>
            <a:ext cx="588442" cy="369332"/>
          </a:xfrm>
          <a:prstGeom prst="rect">
            <a:avLst/>
          </a:prstGeom>
          <a:noFill/>
        </p:spPr>
        <p:txBody>
          <a:bodyPr wrap="square" rtlCol="0">
            <a:spAutoFit/>
          </a:bodyPr>
          <a:lstStyle/>
          <a:p>
            <a:fld id="{EA3F95AD-BCAB-4452-93F0-3B043E474EF5}" type="slidenum">
              <a:rPr lang="lt-LT" b="1" noProof="0" smtClean="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rPr>
              <a:t>‹#›</a:t>
            </a:fld>
            <a:endParaRPr lang="lt-LT" b="1" noProof="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endParaRPr>
          </a:p>
        </p:txBody>
      </p:sp>
      <p:sp>
        <p:nvSpPr>
          <p:cNvPr id="14" name="Title 13"/>
          <p:cNvSpPr>
            <a:spLocks noGrp="1"/>
          </p:cNvSpPr>
          <p:nvPr>
            <p:ph type="title" hasCustomPrompt="1"/>
          </p:nvPr>
        </p:nvSpPr>
        <p:spPr>
          <a:xfrm>
            <a:off x="1221178" y="365125"/>
            <a:ext cx="9730107" cy="1151703"/>
          </a:xfrm>
        </p:spPr>
        <p:txBody>
          <a:bodyPr>
            <a:normAutofit/>
          </a:bodyPr>
          <a:lstStyle>
            <a:lvl1pPr>
              <a:defRPr sz="2600">
                <a:solidFill>
                  <a:schemeClr val="accent2"/>
                </a:solidFill>
                <a:latin typeface="Microsoft YaHei UI Light" panose="020B0502040204020203" pitchFamily="34" charset="-122"/>
                <a:ea typeface="Microsoft YaHei UI Light" panose="020B0502040204020203" pitchFamily="34" charset="-122"/>
              </a:defRPr>
            </a:lvl1pPr>
          </a:lstStyle>
          <a:p>
            <a:r>
              <a:rPr lang="lt-LT" noProof="0"/>
              <a:t>TEKSTAS</a:t>
            </a:r>
          </a:p>
        </p:txBody>
      </p:sp>
      <p:sp>
        <p:nvSpPr>
          <p:cNvPr id="18" name="Content Placeholder 2"/>
          <p:cNvSpPr>
            <a:spLocks noGrp="1"/>
          </p:cNvSpPr>
          <p:nvPr>
            <p:ph sz="half" idx="10" hasCustomPrompt="1"/>
          </p:nvPr>
        </p:nvSpPr>
        <p:spPr>
          <a:xfrm>
            <a:off x="8709862" y="1828800"/>
            <a:ext cx="2819709" cy="4130936"/>
          </a:xfrm>
        </p:spPr>
        <p:txBody>
          <a:bodyPr>
            <a:noAutofit/>
          </a:bodyPr>
          <a:lstStyle>
            <a:lvl1pPr marL="0" indent="0" algn="just">
              <a:lnSpc>
                <a:spcPct val="100000"/>
              </a:lnSpc>
              <a:spcBef>
                <a:spcPts val="0"/>
              </a:spcBef>
              <a:buClr>
                <a:schemeClr val="accent2"/>
              </a:buClr>
              <a:buNone/>
              <a:defRPr sz="11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p:txBody>
      </p:sp>
      <p:sp>
        <p:nvSpPr>
          <p:cNvPr id="7" name="Content Placeholder 2"/>
          <p:cNvSpPr>
            <a:spLocks noGrp="1"/>
          </p:cNvSpPr>
          <p:nvPr>
            <p:ph sz="half" idx="11" hasCustomPrompt="1"/>
          </p:nvPr>
        </p:nvSpPr>
        <p:spPr>
          <a:xfrm>
            <a:off x="1238008" y="1805899"/>
            <a:ext cx="1214736" cy="293639"/>
          </a:xfrm>
        </p:spPr>
        <p:txBody>
          <a:bodyPr wrap="square">
            <a:noAutofit/>
          </a:bodyPr>
          <a:lstStyle>
            <a:lvl1pPr marL="0" indent="0" algn="just">
              <a:lnSpc>
                <a:spcPct val="100000"/>
              </a:lnSpc>
              <a:spcBef>
                <a:spcPts val="0"/>
              </a:spcBef>
              <a:buClr>
                <a:schemeClr val="accent2"/>
              </a:buClr>
              <a:buNone/>
              <a:defRPr sz="1000" b="1" i="0" baseline="0">
                <a:solidFill>
                  <a:schemeClr val="tx1"/>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Imties dydis</a:t>
            </a:r>
          </a:p>
        </p:txBody>
      </p:sp>
    </p:spTree>
    <p:extLst>
      <p:ext uri="{BB962C8B-B14F-4D97-AF65-F5344CB8AC3E}">
        <p14:creationId xmlns:p14="http://schemas.microsoft.com/office/powerpoint/2010/main" val="3627420739"/>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čiū">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659878A9-E1E4-40BE-9D75-9953BE436C80}"/>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0936FAD2-5B47-4028-ADBF-D965A72D8BFD}"/>
              </a:ext>
            </a:extLst>
          </p:cNvPr>
          <p:cNvPicPr>
            <a:picLocks noChangeAspect="1"/>
          </p:cNvPicPr>
          <p:nvPr userDrawn="1"/>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9" name="TextBox 8">
            <a:extLst>
              <a:ext uri="{FF2B5EF4-FFF2-40B4-BE49-F238E27FC236}">
                <a16:creationId xmlns:a16="http://schemas.microsoft.com/office/drawing/2014/main" id="{A581EB25-4118-40EB-920F-CB2A8325CFF9}"/>
              </a:ext>
            </a:extLst>
          </p:cNvPr>
          <p:cNvSpPr txBox="1"/>
          <p:nvPr userDrawn="1"/>
        </p:nvSpPr>
        <p:spPr>
          <a:xfrm>
            <a:off x="1614754" y="3877994"/>
            <a:ext cx="4230914" cy="738664"/>
          </a:xfrm>
          <a:prstGeom prst="rect">
            <a:avLst/>
          </a:prstGeom>
          <a:noFill/>
        </p:spPr>
        <p:txBody>
          <a:bodyPr wrap="square" rtlCol="0">
            <a:spAutoFit/>
          </a:bodyPr>
          <a:lstStyle/>
          <a:p>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UAB Spinter tyrimai </a:t>
            </a:r>
            <a:b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br>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info@spinter.lt</a:t>
            </a:r>
          </a:p>
          <a:p>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tel. 863720595</a:t>
            </a:r>
          </a:p>
        </p:txBody>
      </p:sp>
      <p:sp>
        <p:nvSpPr>
          <p:cNvPr id="11" name="TextBox 10">
            <a:extLst>
              <a:ext uri="{FF2B5EF4-FFF2-40B4-BE49-F238E27FC236}">
                <a16:creationId xmlns:a16="http://schemas.microsoft.com/office/drawing/2014/main" id="{6328F80A-4447-45A2-BB19-93988E714559}"/>
              </a:ext>
            </a:extLst>
          </p:cNvPr>
          <p:cNvSpPr txBox="1"/>
          <p:nvPr userDrawn="1"/>
        </p:nvSpPr>
        <p:spPr>
          <a:xfrm>
            <a:off x="1614754" y="2105561"/>
            <a:ext cx="4453466" cy="1323439"/>
          </a:xfrm>
          <a:prstGeom prst="rect">
            <a:avLst/>
          </a:prstGeom>
          <a:noFill/>
        </p:spPr>
        <p:txBody>
          <a:bodyPr wrap="square" rtlCol="0">
            <a:spAutoFit/>
          </a:bodyPr>
          <a:lstStyle/>
          <a:p>
            <a:r>
              <a:rPr lang="lt-LT" sz="4000">
                <a:solidFill>
                  <a:prstClr val="white"/>
                </a:solidFill>
                <a:ea typeface="Microsoft YaHei UI Light" panose="020B0502040204020203" pitchFamily="34" charset="-122"/>
                <a:cs typeface="Open Sans" panose="020B0606030504020204" pitchFamily="34" charset="0"/>
              </a:rPr>
              <a:t>Kontaktinė informacija</a:t>
            </a:r>
          </a:p>
        </p:txBody>
      </p:sp>
    </p:spTree>
    <p:extLst>
      <p:ext uri="{BB962C8B-B14F-4D97-AF65-F5344CB8AC3E}">
        <p14:creationId xmlns:p14="http://schemas.microsoft.com/office/powerpoint/2010/main" val="4270696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urinys">
    <p:bg>
      <p:bgPr>
        <a:blipFill dpi="0" rotWithShape="1">
          <a:blip r:embed="rId2">
            <a:lum bright="70000" contrast="-70000"/>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pic>
        <p:nvPicPr>
          <p:cNvPr id="3" name="Picture 2">
            <a:extLst>
              <a:ext uri="{FF2B5EF4-FFF2-40B4-BE49-F238E27FC236}">
                <a16:creationId xmlns:a16="http://schemas.microsoft.com/office/drawing/2014/main" id="{F98D392A-3B3C-4B88-9004-91840EB2D72C}"/>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06619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ulinis lapa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124856" y="2738933"/>
            <a:ext cx="5297919" cy="1569660"/>
          </a:xfrm>
        </p:spPr>
        <p:txBody>
          <a:bodyPr>
            <a:spAutoFit/>
          </a:bodyPr>
          <a:lstStyle>
            <a:lvl1pPr algn="ctr">
              <a:lnSpc>
                <a:spcPct val="100000"/>
              </a:lnSpc>
              <a:defRPr sz="3200">
                <a:solidFill>
                  <a:schemeClr val="tx1">
                    <a:lumMod val="50000"/>
                    <a:lumOff val="50000"/>
                  </a:schemeClr>
                </a:solidFill>
                <a:latin typeface="Microsoft YaHei UI Light" panose="020B0502040204020203" pitchFamily="34" charset="-122"/>
                <a:ea typeface="Microsoft YaHei UI Light" panose="020B0502040204020203" pitchFamily="34" charset="-122"/>
              </a:defRPr>
            </a:lvl1pPr>
          </a:lstStyle>
          <a:p>
            <a:r>
              <a:rPr lang="lt-LT" altLang="lt-LT" sz="3200">
                <a:solidFill>
                  <a:srgbClr val="7F7F7F"/>
                </a:solidFill>
                <a:latin typeface="Microsoft YaHei UI Light" panose="020B0502040204020203" pitchFamily="34" charset="-122"/>
                <a:ea typeface="Microsoft YaHei UI Light" panose="020B0502040204020203" pitchFamily="34" charset="-122"/>
                <a:cs typeface="+mj-cs"/>
              </a:rPr>
              <a:t>ŠALIES GYVENTOJŲ NUOMONĖS TYRIMAS DĖL ...............</a:t>
            </a:r>
            <a:endParaRPr lang="lt-LT" sz="3200" spc="300">
              <a:solidFill>
                <a:schemeClr val="bg1">
                  <a:lumMod val="50000"/>
                </a:schemeClr>
              </a:solidFill>
              <a:latin typeface="Microsoft YaHei UI Light" panose="020B0502040204020203" pitchFamily="34" charset="-122"/>
              <a:ea typeface="Microsoft YaHei UI Light" panose="020B0502040204020203" pitchFamily="34" charset="-122"/>
            </a:endParaRPr>
          </a:p>
        </p:txBody>
      </p:sp>
      <p:sp>
        <p:nvSpPr>
          <p:cNvPr id="7" name="TextBox 6"/>
          <p:cNvSpPr txBox="1"/>
          <p:nvPr userDrawn="1"/>
        </p:nvSpPr>
        <p:spPr>
          <a:xfrm>
            <a:off x="8072807" y="4656387"/>
            <a:ext cx="2123017" cy="307777"/>
          </a:xfrm>
          <a:prstGeom prst="rect">
            <a:avLst/>
          </a:prstGeom>
          <a:noFill/>
        </p:spPr>
        <p:txBody>
          <a:bodyPr wrap="square" rtlCol="0">
            <a:spAutoFit/>
          </a:bodyPr>
          <a:lstStyle/>
          <a:p>
            <a:r>
              <a:rPr lang="lt-LT" sz="1400" b="1">
                <a:solidFill>
                  <a:schemeClr val="tx1">
                    <a:lumMod val="50000"/>
                    <a:lumOff val="50000"/>
                  </a:schemeClr>
                </a:solidFill>
                <a:latin typeface="Microsoft YaHei UI Light" panose="020B0502040204020203" pitchFamily="34" charset="-122"/>
                <a:ea typeface="Microsoft YaHei UI Light" panose="020B0502040204020203" pitchFamily="34" charset="-122"/>
                <a:cs typeface="Open Sans" panose="020B0606030504020204" pitchFamily="34" charset="0"/>
              </a:rPr>
              <a:t>vykdytojas</a:t>
            </a:r>
          </a:p>
        </p:txBody>
      </p:sp>
      <p:sp>
        <p:nvSpPr>
          <p:cNvPr id="8" name="TextBox 7"/>
          <p:cNvSpPr txBox="1"/>
          <p:nvPr userDrawn="1"/>
        </p:nvSpPr>
        <p:spPr>
          <a:xfrm>
            <a:off x="8072808" y="3384973"/>
            <a:ext cx="2123017" cy="307777"/>
          </a:xfrm>
          <a:prstGeom prst="rect">
            <a:avLst/>
          </a:prstGeom>
          <a:noFill/>
        </p:spPr>
        <p:txBody>
          <a:bodyPr wrap="square" rtlCol="0">
            <a:spAutoFit/>
          </a:bodyPr>
          <a:lstStyle/>
          <a:p>
            <a:r>
              <a:rPr lang="lt-LT" sz="1400" b="1">
                <a:solidFill>
                  <a:schemeClr val="tx1">
                    <a:lumMod val="50000"/>
                    <a:lumOff val="50000"/>
                  </a:schemeClr>
                </a:solidFill>
                <a:latin typeface="Microsoft YaHei UI Light" panose="020B0502040204020203" pitchFamily="34" charset="-122"/>
                <a:ea typeface="Microsoft YaHei UI Light" panose="020B0502040204020203" pitchFamily="34" charset="-122"/>
                <a:cs typeface="Open Sans" panose="020B0606030504020204" pitchFamily="34" charset="0"/>
              </a:rPr>
              <a:t>užsakovas</a:t>
            </a:r>
          </a:p>
        </p:txBody>
      </p:sp>
      <p:pic>
        <p:nvPicPr>
          <p:cNvPr id="9" name="Picture 8" descr="ESOMAR_Member"/>
          <p:cNvPicPr>
            <a:picLocks noChangeAspect="1" noChangeArrowheads="1"/>
          </p:cNvPicPr>
          <p:nvPr userDrawn="1"/>
        </p:nvPicPr>
        <p:blipFill>
          <a:blip r:embed="rId2" r:link="rId3">
            <a:grayscl/>
            <a:extLst>
              <a:ext uri="{28A0092B-C50C-407E-A947-70E740481C1C}">
                <a14:useLocalDpi xmlns:a14="http://schemas.microsoft.com/office/drawing/2010/main" val="0"/>
              </a:ext>
            </a:extLst>
          </a:blip>
          <a:srcRect/>
          <a:stretch>
            <a:fillRect/>
          </a:stretch>
        </p:blipFill>
        <p:spPr bwMode="auto">
          <a:xfrm>
            <a:off x="1175657" y="5966856"/>
            <a:ext cx="59055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p:cNvPicPr>
            <a:picLocks noChangeAspect="1" noChangeArrowheads="1"/>
          </p:cNvPicPr>
          <p:nvPr userDrawn="1"/>
        </p:nvPicPr>
        <p:blipFill>
          <a:blip r:embed="rId4">
            <a:grayscl/>
            <a:extLst>
              <a:ext uri="{28A0092B-C50C-407E-A947-70E740481C1C}">
                <a14:useLocalDpi xmlns:a14="http://schemas.microsoft.com/office/drawing/2010/main" val="0"/>
              </a:ext>
            </a:extLst>
          </a:blip>
          <a:srcRect/>
          <a:stretch>
            <a:fillRect/>
          </a:stretch>
        </p:blipFill>
        <p:spPr bwMode="auto">
          <a:xfrm>
            <a:off x="1938110" y="5997487"/>
            <a:ext cx="1771650" cy="571500"/>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Connector 11"/>
          <p:cNvCxnSpPr/>
          <p:nvPr userDrawn="1"/>
        </p:nvCxnSpPr>
        <p:spPr>
          <a:xfrm>
            <a:off x="7579867" y="1655522"/>
            <a:ext cx="0" cy="3513282"/>
          </a:xfrm>
          <a:prstGeom prst="line">
            <a:avLst/>
          </a:prstGeom>
          <a:ln/>
        </p:spPr>
        <p:style>
          <a:lnRef idx="1">
            <a:schemeClr val="accent3"/>
          </a:lnRef>
          <a:fillRef idx="0">
            <a:schemeClr val="accent3"/>
          </a:fillRef>
          <a:effectRef idx="0">
            <a:schemeClr val="accent3"/>
          </a:effectRef>
          <a:fontRef idx="minor">
            <a:schemeClr val="tx1"/>
          </a:fontRef>
        </p:style>
      </p:cxnSp>
      <p:pic>
        <p:nvPicPr>
          <p:cNvPr id="13" name="Picture 1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579460" y="5047594"/>
            <a:ext cx="2574760" cy="387266"/>
          </a:xfrm>
          <a:prstGeom prst="rect">
            <a:avLst/>
          </a:prstGeom>
        </p:spPr>
      </p:pic>
    </p:spTree>
    <p:extLst>
      <p:ext uri="{BB962C8B-B14F-4D97-AF65-F5344CB8AC3E}">
        <p14:creationId xmlns:p14="http://schemas.microsoft.com/office/powerpoint/2010/main" val="32600832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etodik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7" name="TextBox 6"/>
          <p:cNvSpPr txBox="1"/>
          <p:nvPr userDrawn="1"/>
        </p:nvSpPr>
        <p:spPr>
          <a:xfrm>
            <a:off x="-1" y="3875308"/>
            <a:ext cx="12192001" cy="1451429"/>
          </a:xfrm>
          <a:prstGeom prst="rect">
            <a:avLst/>
          </a:prstGeom>
          <a:solidFill>
            <a:schemeClr val="bg1">
              <a:lumMod val="75000"/>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METODIKA</a:t>
            </a:r>
          </a:p>
        </p:txBody>
      </p:sp>
    </p:spTree>
    <p:extLst>
      <p:ext uri="{BB962C8B-B14F-4D97-AF65-F5344CB8AC3E}">
        <p14:creationId xmlns:p14="http://schemas.microsoft.com/office/powerpoint/2010/main" val="17440874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Rezultatai">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7" name="TextBox 6"/>
          <p:cNvSpPr txBox="1"/>
          <p:nvPr userDrawn="1"/>
        </p:nvSpPr>
        <p:spPr>
          <a:xfrm>
            <a:off x="-1" y="3875308"/>
            <a:ext cx="12192001" cy="1451429"/>
          </a:xfrm>
          <a:prstGeom prst="rect">
            <a:avLst/>
          </a:prstGeom>
          <a:solidFill>
            <a:schemeClr val="bg1">
              <a:lumMod val="75000"/>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REZULTATAI</a:t>
            </a:r>
          </a:p>
        </p:txBody>
      </p:sp>
    </p:spTree>
    <p:extLst>
      <p:ext uri="{BB962C8B-B14F-4D97-AF65-F5344CB8AC3E}">
        <p14:creationId xmlns:p14="http://schemas.microsoft.com/office/powerpoint/2010/main" val="23257783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pibendrinima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7" name="TextBox 6"/>
          <p:cNvSpPr txBox="1"/>
          <p:nvPr userDrawn="1"/>
        </p:nvSpPr>
        <p:spPr>
          <a:xfrm>
            <a:off x="-1" y="3875308"/>
            <a:ext cx="12192001" cy="1451429"/>
          </a:xfrm>
          <a:prstGeom prst="rect">
            <a:avLst/>
          </a:prstGeom>
          <a:solidFill>
            <a:schemeClr val="bg1">
              <a:lumMod val="75000"/>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APIBENDRINIMAS</a:t>
            </a:r>
          </a:p>
        </p:txBody>
      </p:sp>
    </p:spTree>
    <p:extLst>
      <p:ext uri="{BB962C8B-B14F-4D97-AF65-F5344CB8AC3E}">
        <p14:creationId xmlns:p14="http://schemas.microsoft.com/office/powerpoint/2010/main" val="224742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švad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7" name="TextBox 6"/>
          <p:cNvSpPr txBox="1"/>
          <p:nvPr userDrawn="1"/>
        </p:nvSpPr>
        <p:spPr>
          <a:xfrm>
            <a:off x="-1" y="3875308"/>
            <a:ext cx="12192001" cy="1451429"/>
          </a:xfrm>
          <a:prstGeom prst="rect">
            <a:avLst/>
          </a:prstGeom>
          <a:solidFill>
            <a:schemeClr val="bg1">
              <a:lumMod val="75000"/>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IŠVADOS</a:t>
            </a:r>
          </a:p>
        </p:txBody>
      </p:sp>
    </p:spTree>
    <p:extLst>
      <p:ext uri="{BB962C8B-B14F-4D97-AF65-F5344CB8AC3E}">
        <p14:creationId xmlns:p14="http://schemas.microsoft.com/office/powerpoint/2010/main" val="10287187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ekstas">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50912" y="1610465"/>
            <a:ext cx="5412860" cy="4351338"/>
          </a:xfrm>
        </p:spPr>
        <p:txBody>
          <a:bodyPr wrap="square">
            <a:noAutofit/>
          </a:bodyPr>
          <a:lstStyle>
            <a:lvl1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a:p>
            <a:pPr lvl="0"/>
            <a:endParaRPr lang="lt-LT" noProof="0"/>
          </a:p>
          <a:p>
            <a:pPr lvl="0"/>
            <a:r>
              <a:rPr lang="lt-LT" noProof="0"/>
              <a:t>TEKSTAS</a:t>
            </a:r>
          </a:p>
        </p:txBody>
      </p:sp>
      <p:pic>
        <p:nvPicPr>
          <p:cNvPr id="8" name="Picture 7"/>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9" name="TextBox 8"/>
          <p:cNvSpPr txBox="1"/>
          <p:nvPr userDrawn="1"/>
        </p:nvSpPr>
        <p:spPr>
          <a:xfrm>
            <a:off x="9671130" y="6140127"/>
            <a:ext cx="588442" cy="369332"/>
          </a:xfrm>
          <a:prstGeom prst="rect">
            <a:avLst/>
          </a:prstGeom>
          <a:noFill/>
        </p:spPr>
        <p:txBody>
          <a:bodyPr wrap="square" rtlCol="0">
            <a:spAutoFit/>
          </a:bodyPr>
          <a:lstStyle/>
          <a:p>
            <a:fld id="{EA3F95AD-BCAB-4452-93F0-3B043E474EF5}" type="slidenum">
              <a:rPr lang="lt-LT" b="1" noProof="0" smtClean="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rPr>
              <a:t>‹#›</a:t>
            </a:fld>
            <a:endParaRPr lang="lt-LT" b="1" noProof="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endParaRPr>
          </a:p>
        </p:txBody>
      </p:sp>
      <p:sp>
        <p:nvSpPr>
          <p:cNvPr id="14" name="Title 13"/>
          <p:cNvSpPr>
            <a:spLocks noGrp="1"/>
          </p:cNvSpPr>
          <p:nvPr>
            <p:ph type="title" hasCustomPrompt="1"/>
          </p:nvPr>
        </p:nvSpPr>
        <p:spPr>
          <a:xfrm>
            <a:off x="1221178" y="365125"/>
            <a:ext cx="9730107" cy="1151703"/>
          </a:xfrm>
        </p:spPr>
        <p:txBody>
          <a:bodyPr>
            <a:normAutofit/>
          </a:bodyPr>
          <a:lstStyle>
            <a:lvl1pPr>
              <a:defRPr sz="3200">
                <a:solidFill>
                  <a:schemeClr val="accent2"/>
                </a:solidFill>
                <a:latin typeface="Microsoft YaHei UI Light" panose="020B0502040204020203" pitchFamily="34" charset="-122"/>
                <a:ea typeface="Microsoft YaHei UI Light" panose="020B0502040204020203" pitchFamily="34" charset="-122"/>
              </a:defRPr>
            </a:lvl1pPr>
          </a:lstStyle>
          <a:p>
            <a:r>
              <a:rPr lang="lt-LT" noProof="0"/>
              <a:t>TEKSTAS</a:t>
            </a:r>
          </a:p>
        </p:txBody>
      </p:sp>
      <p:sp>
        <p:nvSpPr>
          <p:cNvPr id="18" name="Content Placeholder 2"/>
          <p:cNvSpPr>
            <a:spLocks noGrp="1"/>
          </p:cNvSpPr>
          <p:nvPr>
            <p:ph sz="half" idx="10" hasCustomPrompt="1"/>
          </p:nvPr>
        </p:nvSpPr>
        <p:spPr>
          <a:xfrm>
            <a:off x="6358842" y="1612253"/>
            <a:ext cx="5412860" cy="4347483"/>
          </a:xfrm>
        </p:spPr>
        <p:txBody>
          <a:bodyPr>
            <a:noAutofit/>
          </a:bodyPr>
          <a:lstStyle>
            <a:lvl1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a:p>
            <a:pPr lvl="0"/>
            <a:endParaRPr lang="lt-LT" noProof="0"/>
          </a:p>
          <a:p>
            <a:pPr lvl="0"/>
            <a:r>
              <a:rPr lang="lt-LT" noProof="0"/>
              <a:t>TEKSTAS</a:t>
            </a:r>
          </a:p>
        </p:txBody>
      </p:sp>
      <p:sp>
        <p:nvSpPr>
          <p:cNvPr id="7" name="Rectangle 6">
            <a:extLst>
              <a:ext uri="{FF2B5EF4-FFF2-40B4-BE49-F238E27FC236}">
                <a16:creationId xmlns:a16="http://schemas.microsoft.com/office/drawing/2014/main" id="{8ED7C250-B34E-4BDA-A6EC-087451A77D62}"/>
              </a:ext>
            </a:extLst>
          </p:cNvPr>
          <p:cNvSpPr/>
          <p:nvPr userDrawn="1"/>
        </p:nvSpPr>
        <p:spPr>
          <a:xfrm flipV="1">
            <a:off x="-1" y="6820824"/>
            <a:ext cx="12192001" cy="45719"/>
          </a:xfrm>
          <a:prstGeom prst="rect">
            <a:avLst/>
          </a:prstGeom>
          <a:gradFill>
            <a:gsLst>
              <a:gs pos="40000">
                <a:srgbClr val="1AB1AF"/>
              </a:gs>
              <a:gs pos="59000">
                <a:srgbClr val="C9F7F7"/>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4100486303"/>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Grafikas">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1225462" y="1513645"/>
            <a:ext cx="9736580" cy="293639"/>
          </a:xfrm>
        </p:spPr>
        <p:txBody>
          <a:bodyPr wrap="square">
            <a:noAutofit/>
          </a:bodyPr>
          <a:lstStyle>
            <a:lvl1pPr marL="0" indent="0" algn="just">
              <a:lnSpc>
                <a:spcPct val="100000"/>
              </a:lnSpc>
              <a:spcBef>
                <a:spcPts val="0"/>
              </a:spcBef>
              <a:buClr>
                <a:schemeClr val="accent2"/>
              </a:buClr>
              <a:buNone/>
              <a:defRPr sz="1200" i="1" baseline="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 &lt;kausimas&gt;</a:t>
            </a:r>
          </a:p>
        </p:txBody>
      </p:sp>
      <p:pic>
        <p:nvPicPr>
          <p:cNvPr id="8" name="Picture 7"/>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9" name="TextBox 8"/>
          <p:cNvSpPr txBox="1"/>
          <p:nvPr userDrawn="1"/>
        </p:nvSpPr>
        <p:spPr>
          <a:xfrm>
            <a:off x="9671130" y="6140127"/>
            <a:ext cx="588442" cy="369332"/>
          </a:xfrm>
          <a:prstGeom prst="rect">
            <a:avLst/>
          </a:prstGeom>
          <a:noFill/>
        </p:spPr>
        <p:txBody>
          <a:bodyPr wrap="square" rtlCol="0">
            <a:spAutoFit/>
          </a:bodyPr>
          <a:lstStyle/>
          <a:p>
            <a:fld id="{EA3F95AD-BCAB-4452-93F0-3B043E474EF5}" type="slidenum">
              <a:rPr lang="lt-LT" b="1" noProof="0" smtClean="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rPr>
              <a:t>‹#›</a:t>
            </a:fld>
            <a:endParaRPr lang="lt-LT" b="1" noProof="0">
              <a:solidFill>
                <a:prstClr val="white">
                  <a:lumMod val="75000"/>
                </a:prstClr>
              </a:solidFill>
              <a:latin typeface="Microsoft YaHei UI Light" panose="020B0502040204020203" pitchFamily="34" charset="-122"/>
              <a:ea typeface="Microsoft YaHei UI Light" panose="020B0502040204020203" pitchFamily="34" charset="-122"/>
              <a:cs typeface="Open Sans" panose="020B0606030504020204" pitchFamily="34" charset="0"/>
            </a:endParaRPr>
          </a:p>
        </p:txBody>
      </p:sp>
      <p:sp>
        <p:nvSpPr>
          <p:cNvPr id="14" name="Title 13"/>
          <p:cNvSpPr>
            <a:spLocks noGrp="1"/>
          </p:cNvSpPr>
          <p:nvPr>
            <p:ph type="title" hasCustomPrompt="1"/>
          </p:nvPr>
        </p:nvSpPr>
        <p:spPr>
          <a:xfrm>
            <a:off x="1221178" y="365125"/>
            <a:ext cx="9730107" cy="1151703"/>
          </a:xfrm>
        </p:spPr>
        <p:txBody>
          <a:bodyPr>
            <a:normAutofit/>
          </a:bodyPr>
          <a:lstStyle>
            <a:lvl1pPr>
              <a:defRPr sz="2600">
                <a:solidFill>
                  <a:schemeClr val="accent2"/>
                </a:solidFill>
                <a:latin typeface="Microsoft YaHei UI Light" panose="020B0502040204020203" pitchFamily="34" charset="-122"/>
                <a:ea typeface="Microsoft YaHei UI Light" panose="020B0502040204020203" pitchFamily="34" charset="-122"/>
              </a:defRPr>
            </a:lvl1pPr>
          </a:lstStyle>
          <a:p>
            <a:r>
              <a:rPr lang="lt-LT" noProof="0"/>
              <a:t>TEKSTAS</a:t>
            </a:r>
          </a:p>
        </p:txBody>
      </p:sp>
      <p:sp>
        <p:nvSpPr>
          <p:cNvPr id="18" name="Content Placeholder 2"/>
          <p:cNvSpPr>
            <a:spLocks noGrp="1"/>
          </p:cNvSpPr>
          <p:nvPr>
            <p:ph sz="half" idx="10" hasCustomPrompt="1"/>
          </p:nvPr>
        </p:nvSpPr>
        <p:spPr>
          <a:xfrm>
            <a:off x="8709862" y="1828800"/>
            <a:ext cx="2819709" cy="4130936"/>
          </a:xfrm>
        </p:spPr>
        <p:txBody>
          <a:bodyPr>
            <a:noAutofit/>
          </a:bodyPr>
          <a:lstStyle>
            <a:lvl1pPr marL="0" indent="0" algn="just">
              <a:lnSpc>
                <a:spcPct val="100000"/>
              </a:lnSpc>
              <a:spcBef>
                <a:spcPts val="0"/>
              </a:spcBef>
              <a:buClr>
                <a:schemeClr val="accent2"/>
              </a:buClr>
              <a:buNone/>
              <a:defRPr sz="11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algn="just">
              <a:lnSpc>
                <a:spcPct val="100000"/>
              </a:lnSpc>
              <a:spcBef>
                <a:spcPts val="0"/>
              </a:spcBef>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Tekstas</a:t>
            </a:r>
          </a:p>
          <a:p>
            <a:pPr lvl="0"/>
            <a:endParaRPr lang="lt-LT" noProof="0"/>
          </a:p>
          <a:p>
            <a:pPr lvl="0"/>
            <a:r>
              <a:rPr lang="lt-LT" noProof="0"/>
              <a:t>Tekstas</a:t>
            </a:r>
          </a:p>
        </p:txBody>
      </p:sp>
      <p:sp>
        <p:nvSpPr>
          <p:cNvPr id="7" name="Content Placeholder 2"/>
          <p:cNvSpPr>
            <a:spLocks noGrp="1"/>
          </p:cNvSpPr>
          <p:nvPr>
            <p:ph sz="half" idx="11" hasCustomPrompt="1"/>
          </p:nvPr>
        </p:nvSpPr>
        <p:spPr>
          <a:xfrm>
            <a:off x="1238008" y="1805899"/>
            <a:ext cx="1214736" cy="293639"/>
          </a:xfrm>
        </p:spPr>
        <p:txBody>
          <a:bodyPr wrap="square">
            <a:noAutofit/>
          </a:bodyPr>
          <a:lstStyle>
            <a:lvl1pPr marL="0" indent="0" algn="just">
              <a:lnSpc>
                <a:spcPct val="100000"/>
              </a:lnSpc>
              <a:spcBef>
                <a:spcPts val="0"/>
              </a:spcBef>
              <a:buClr>
                <a:schemeClr val="accent2"/>
              </a:buClr>
              <a:buNone/>
              <a:defRPr sz="1000" b="1" i="0" baseline="0">
                <a:solidFill>
                  <a:schemeClr val="tx1"/>
                </a:solidFill>
                <a:latin typeface="Microsoft YaHei UI Light" panose="020B0502040204020203" pitchFamily="34" charset="-122"/>
                <a:ea typeface="Microsoft YaHei UI Light" panose="020B0502040204020203" pitchFamily="34" charset="-122"/>
              </a:defRPr>
            </a:lvl1pPr>
            <a:lvl2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a:buClr>
                <a:schemeClr val="accent2"/>
              </a:buCl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marL="1828800" indent="0" algn="just">
              <a:lnSpc>
                <a:spcPct val="100000"/>
              </a:lnSpc>
              <a:spcBef>
                <a:spcPts val="0"/>
              </a:spcBef>
              <a:buClr>
                <a:schemeClr val="accent2"/>
              </a:buClr>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stStyle>
          <a:p>
            <a:pPr lvl="0"/>
            <a:r>
              <a:rPr lang="lt-LT" noProof="0"/>
              <a:t>Imties dydis</a:t>
            </a:r>
          </a:p>
        </p:txBody>
      </p:sp>
      <p:sp>
        <p:nvSpPr>
          <p:cNvPr id="10" name="Rectangle 9">
            <a:extLst>
              <a:ext uri="{FF2B5EF4-FFF2-40B4-BE49-F238E27FC236}">
                <a16:creationId xmlns:a16="http://schemas.microsoft.com/office/drawing/2014/main" id="{D98C16B0-1229-4D98-A205-67C9B5FD736A}"/>
              </a:ext>
            </a:extLst>
          </p:cNvPr>
          <p:cNvSpPr/>
          <p:nvPr userDrawn="1"/>
        </p:nvSpPr>
        <p:spPr>
          <a:xfrm flipV="1">
            <a:off x="-1" y="6820824"/>
            <a:ext cx="12192001" cy="45719"/>
          </a:xfrm>
          <a:prstGeom prst="rect">
            <a:avLst/>
          </a:prstGeom>
          <a:gradFill>
            <a:gsLst>
              <a:gs pos="40000">
                <a:srgbClr val="1AB1AF"/>
              </a:gs>
              <a:gs pos="59000">
                <a:srgbClr val="C9F7F7"/>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233286139"/>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čiū">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1" y="3875308"/>
            <a:ext cx="12192001" cy="1451429"/>
          </a:xfrm>
          <a:prstGeom prst="rect">
            <a:avLst/>
          </a:prstGeom>
          <a:solidFill>
            <a:schemeClr val="bg1">
              <a:lumMod val="75000"/>
              <a:alpha val="95000"/>
            </a:schemeClr>
          </a:solidFill>
          <a:ln>
            <a:noFill/>
          </a:ln>
        </p:spPr>
        <p:txBody>
          <a:bodyPr wrap="square" rtlCol="0" anchor="ctr">
            <a:noAutofit/>
          </a:bodyPr>
          <a:lstStyle/>
          <a:p>
            <a:pPr marL="9682163" indent="0" algn="l" defTabSz="538163">
              <a:tabLst/>
            </a:pPr>
            <a:r>
              <a:rPr lang="lt-LT" sz="2800" b="1">
                <a:solidFill>
                  <a:schemeClr val="accent2"/>
                </a:solidFill>
                <a:latin typeface="Microsoft YaHei UI Light" panose="020B0502040204020203" pitchFamily="34" charset="-122"/>
                <a:ea typeface="Microsoft YaHei UI Light" panose="020B0502040204020203" pitchFamily="34" charset="-122"/>
              </a:rPr>
              <a:t>AČIŪ	</a:t>
            </a:r>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Tree>
    <p:extLst>
      <p:ext uri="{BB962C8B-B14F-4D97-AF65-F5344CB8AC3E}">
        <p14:creationId xmlns:p14="http://schemas.microsoft.com/office/powerpoint/2010/main" val="22921688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urinys">
    <p:bg>
      <p:bgPr>
        <a:blipFill dpi="0" rotWithShape="1">
          <a:blip r:embed="rId2">
            <a:lum bright="70000" contrast="-70000"/>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7" name="TextBox 6"/>
          <p:cNvSpPr txBox="1"/>
          <p:nvPr userDrawn="1"/>
        </p:nvSpPr>
        <p:spPr>
          <a:xfrm>
            <a:off x="-1" y="3875308"/>
            <a:ext cx="12192001" cy="1451429"/>
          </a:xfrm>
          <a:prstGeom prst="rect">
            <a:avLst/>
          </a:prstGeom>
          <a:solidFill>
            <a:schemeClr val="bg1">
              <a:lumMod val="75000"/>
              <a:alpha val="95000"/>
            </a:schemeClr>
          </a:solidFill>
        </p:spPr>
        <p:txBody>
          <a:bodyPr wrap="square" rtlCol="0" anchor="ctr">
            <a:noAutofit/>
          </a:bodyPr>
          <a:lstStyle/>
          <a:p>
            <a:r>
              <a:rPr lang="lt-LT" sz="2800" b="1">
                <a:solidFill>
                  <a:schemeClr val="accent2"/>
                </a:solidFill>
                <a:latin typeface="Microsoft YaHei UI Light" panose="020B0502040204020203" pitchFamily="34" charset="-122"/>
                <a:ea typeface="Microsoft YaHei UI Light" panose="020B0502040204020203" pitchFamily="34" charset="-122"/>
              </a:rPr>
              <a:t>	</a:t>
            </a:r>
          </a:p>
        </p:txBody>
      </p:sp>
      <p:pic>
        <p:nvPicPr>
          <p:cNvPr id="2" name="Picture 2">
            <a:extLst>
              <a:ext uri="{FF2B5EF4-FFF2-40B4-BE49-F238E27FC236}">
                <a16:creationId xmlns:a16="http://schemas.microsoft.com/office/drawing/2014/main" id="{62925522-8DBE-415A-B3BA-99B5AAB319E5}"/>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325526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Ačiū pasiūlyma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userDrawn="1"/>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0110481" y="6222455"/>
            <a:ext cx="1519399" cy="228531"/>
          </a:xfrm>
          <a:prstGeom prst="rect">
            <a:avLst/>
          </a:prstGeom>
        </p:spPr>
      </p:pic>
      <p:sp>
        <p:nvSpPr>
          <p:cNvPr id="5" name="TextBox 4"/>
          <p:cNvSpPr txBox="1"/>
          <p:nvPr userDrawn="1"/>
        </p:nvSpPr>
        <p:spPr>
          <a:xfrm>
            <a:off x="1614754" y="3877994"/>
            <a:ext cx="4230914" cy="738664"/>
          </a:xfrm>
          <a:prstGeom prst="rect">
            <a:avLst/>
          </a:prstGeom>
          <a:noFill/>
        </p:spPr>
        <p:txBody>
          <a:bodyPr wrap="square" rtlCol="0">
            <a:spAutoFit/>
          </a:bodyPr>
          <a:lstStyle/>
          <a:p>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UAB Spinter tyrimai </a:t>
            </a:r>
            <a:b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br>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info@spinter.lt</a:t>
            </a:r>
          </a:p>
          <a:p>
            <a:r>
              <a:rPr lang="lt-LT" sz="1400">
                <a:solidFill>
                  <a:prstClr val="white"/>
                </a:solidFill>
                <a:latin typeface="Yu Gothic UI Semilight" panose="020B0400000000000000" pitchFamily="34" charset="-128"/>
                <a:ea typeface="Yu Gothic UI Semilight" panose="020B0400000000000000" pitchFamily="34" charset="-128"/>
                <a:cs typeface="Open Sans" panose="020B0606030504020204" pitchFamily="34" charset="0"/>
              </a:rPr>
              <a:t>tel. 863720595</a:t>
            </a:r>
          </a:p>
        </p:txBody>
      </p:sp>
      <p:sp>
        <p:nvSpPr>
          <p:cNvPr id="8" name="TextBox 7"/>
          <p:cNvSpPr txBox="1"/>
          <p:nvPr userDrawn="1"/>
        </p:nvSpPr>
        <p:spPr>
          <a:xfrm>
            <a:off x="1614754" y="2105561"/>
            <a:ext cx="4453466" cy="1323439"/>
          </a:xfrm>
          <a:prstGeom prst="rect">
            <a:avLst/>
          </a:prstGeom>
          <a:noFill/>
        </p:spPr>
        <p:txBody>
          <a:bodyPr wrap="square" rtlCol="0">
            <a:spAutoFit/>
          </a:bodyPr>
          <a:lstStyle/>
          <a:p>
            <a:r>
              <a:rPr lang="lt-LT" sz="4000">
                <a:solidFill>
                  <a:prstClr val="white"/>
                </a:solidFill>
                <a:ea typeface="Microsoft YaHei UI Light" panose="020B0502040204020203" pitchFamily="34" charset="-122"/>
                <a:cs typeface="Open Sans" panose="020B0606030504020204" pitchFamily="34" charset="0"/>
              </a:rPr>
              <a:t>Kontaktinė informacija</a:t>
            </a:r>
          </a:p>
        </p:txBody>
      </p:sp>
    </p:spTree>
    <p:extLst>
      <p:ext uri="{BB962C8B-B14F-4D97-AF65-F5344CB8AC3E}">
        <p14:creationId xmlns:p14="http://schemas.microsoft.com/office/powerpoint/2010/main" val="4126582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1.pn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theme" Target="../theme/theme2.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t-LT"/>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9501D-10B5-4C35-9186-57D7E6D2288B}" type="slidenum">
              <a:rPr lang="lt-LT" smtClean="0"/>
              <a:t>‹#›</a:t>
            </a:fld>
            <a:endParaRPr lang="lt-LT"/>
          </a:p>
        </p:txBody>
      </p:sp>
      <p:sp>
        <p:nvSpPr>
          <p:cNvPr id="7" name="Date Placeholder 6"/>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601845-0A76-4BF0-AA31-09C1368F3FF7}" type="datetimeFigureOut">
              <a:rPr lang="lt-LT" smtClean="0"/>
              <a:t>2023-07-18</a:t>
            </a:fld>
            <a:endParaRPr lang="lt-LT"/>
          </a:p>
        </p:txBody>
      </p:sp>
      <p:sp>
        <p:nvSpPr>
          <p:cNvPr id="4" name="Rectangle 3">
            <a:extLst>
              <a:ext uri="{FF2B5EF4-FFF2-40B4-BE49-F238E27FC236}">
                <a16:creationId xmlns:a16="http://schemas.microsoft.com/office/drawing/2014/main" id="{9D13186E-A46B-4D1E-A273-75377E12141D}"/>
              </a:ext>
            </a:extLst>
          </p:cNvPr>
          <p:cNvSpPr/>
          <p:nvPr userDrawn="1"/>
        </p:nvSpPr>
        <p:spPr>
          <a:xfrm>
            <a:off x="0" y="0"/>
            <a:ext cx="12192000" cy="6858000"/>
          </a:xfrm>
          <a:prstGeom prst="rect">
            <a:avLst/>
          </a:prstGeom>
          <a:solidFill>
            <a:srgbClr val="00565B">
              <a:alpha val="1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43970045"/>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t-LT"/>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9501D-10B5-4C35-9186-57D7E6D2288B}" type="slidenum">
              <a:rPr lang="lt-LT" smtClean="0"/>
              <a:t>‹#›</a:t>
            </a:fld>
            <a:endParaRPr lang="lt-LT"/>
          </a:p>
        </p:txBody>
      </p:sp>
      <p:sp>
        <p:nvSpPr>
          <p:cNvPr id="7" name="Date Placeholder 6"/>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601845-0A76-4BF0-AA31-09C1368F3FF7}" type="datetimeFigureOut">
              <a:rPr lang="lt-LT" smtClean="0"/>
              <a:t>2023-07-18</a:t>
            </a:fld>
            <a:endParaRPr lang="lt-LT"/>
          </a:p>
        </p:txBody>
      </p:sp>
    </p:spTree>
    <p:extLst>
      <p:ext uri="{BB962C8B-B14F-4D97-AF65-F5344CB8AC3E}">
        <p14:creationId xmlns:p14="http://schemas.microsoft.com/office/powerpoint/2010/main" val="947891310"/>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chart" Target="../charts/chart2.xml"/></Relationships>
</file>

<file path=ppt/slides/_rels/slide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chart" Target="../charts/chart4.xml"/></Relationships>
</file>

<file path=ppt/slides/_rels/slide5.xml.rels><?xml version="1.0" encoding="UTF-8" standalone="yes"?>
<Relationships xmlns="http://schemas.openxmlformats.org/package/2006/relationships"><Relationship Id="rId8" Type="http://schemas.openxmlformats.org/officeDocument/2006/relationships/image" Target="../media/image27.svg"/><Relationship Id="rId13" Type="http://schemas.openxmlformats.org/officeDocument/2006/relationships/image" Target="../media/image32.png"/><Relationship Id="rId18" Type="http://schemas.openxmlformats.org/officeDocument/2006/relationships/image" Target="../media/image3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17" Type="http://schemas.openxmlformats.org/officeDocument/2006/relationships/image" Target="../media/image36.png"/><Relationship Id="rId2" Type="http://schemas.openxmlformats.org/officeDocument/2006/relationships/notesSlide" Target="../notesSlides/notesSlide3.xml"/><Relationship Id="rId16" Type="http://schemas.openxmlformats.org/officeDocument/2006/relationships/image" Target="../media/image35.svg"/><Relationship Id="rId1" Type="http://schemas.openxmlformats.org/officeDocument/2006/relationships/slideLayout" Target="../slideLayouts/slideLayout15.xml"/><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5" Type="http://schemas.openxmlformats.org/officeDocument/2006/relationships/image" Target="../media/image3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 Id="rId14" Type="http://schemas.openxmlformats.org/officeDocument/2006/relationships/image" Target="../media/image33.sv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chart" Target="../charts/chart23.xml"/><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chart" Target="../charts/chart2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Straight Connector 15"/>
          <p:cNvCxnSpPr/>
          <p:nvPr/>
        </p:nvCxnSpPr>
        <p:spPr>
          <a:xfrm>
            <a:off x="7579867" y="1655522"/>
            <a:ext cx="0" cy="3513282"/>
          </a:xfrm>
          <a:prstGeom prst="line">
            <a:avLst/>
          </a:prstGeom>
          <a:ln/>
        </p:spPr>
        <p:style>
          <a:lnRef idx="1">
            <a:schemeClr val="accent3"/>
          </a:lnRef>
          <a:fillRef idx="0">
            <a:schemeClr val="accent3"/>
          </a:fillRef>
          <a:effectRef idx="0">
            <a:schemeClr val="accent3"/>
          </a:effectRef>
          <a:fontRef idx="minor">
            <a:schemeClr val="tx1"/>
          </a:fontRef>
        </p:style>
      </p:cxnSp>
      <p:sp>
        <p:nvSpPr>
          <p:cNvPr id="8" name="Title 7"/>
          <p:cNvSpPr>
            <a:spLocks noGrp="1"/>
          </p:cNvSpPr>
          <p:nvPr>
            <p:ph type="title"/>
          </p:nvPr>
        </p:nvSpPr>
        <p:spPr>
          <a:xfrm>
            <a:off x="435936" y="1805354"/>
            <a:ext cx="7123320" cy="3200400"/>
          </a:xfrm>
        </p:spPr>
        <p:txBody>
          <a:bodyPr>
            <a:normAutofit/>
          </a:bodyPr>
          <a:lstStyle/>
          <a:p>
            <a:r>
              <a:rPr lang="lt-LT"/>
              <a:t>VISUOMENĖS NUOMONĖS TYRIMAS DĖL DAUGIABUČIŲ NAMŲ ATNAUJINIMO (MODERNIZAVIMO) PROGRAMOS</a:t>
            </a:r>
          </a:p>
        </p:txBody>
      </p:sp>
      <p:sp>
        <p:nvSpPr>
          <p:cNvPr id="17" name="TextBox 16"/>
          <p:cNvSpPr txBox="1"/>
          <p:nvPr/>
        </p:nvSpPr>
        <p:spPr>
          <a:xfrm>
            <a:off x="3927475" y="6227505"/>
            <a:ext cx="2026792"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1400" b="1" i="0" u="none" strike="noStrike" kern="1200" cap="none" spc="0" normalizeH="0" baseline="0" noProof="0" dirty="0">
                <a:ln>
                  <a:noFill/>
                </a:ln>
                <a:solidFill>
                  <a:prstClr val="black">
                    <a:lumMod val="50000"/>
                    <a:lumOff val="50000"/>
                  </a:prstClr>
                </a:solidFill>
                <a:effectLst/>
                <a:uLnTx/>
                <a:uFillTx/>
                <a:latin typeface="Microsoft YaHei UI Light" panose="020B0502040204020203" pitchFamily="34" charset="-122"/>
                <a:ea typeface="Microsoft YaHei UI Light" panose="020B0502040204020203" pitchFamily="34" charset="-122"/>
                <a:cs typeface="Open Sans" panose="020B0606030504020204" pitchFamily="34" charset="0"/>
              </a:rPr>
              <a:t> 2023 birželis</a:t>
            </a:r>
          </a:p>
        </p:txBody>
      </p:sp>
      <p:pic>
        <p:nvPicPr>
          <p:cNvPr id="2" name="Picture 1">
            <a:extLst>
              <a:ext uri="{FF2B5EF4-FFF2-40B4-BE49-F238E27FC236}">
                <a16:creationId xmlns:a16="http://schemas.microsoft.com/office/drawing/2014/main" id="{44D2C365-C118-7EBF-FF8B-F5E38D86AC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07568" y="3885659"/>
            <a:ext cx="3136573" cy="518505"/>
          </a:xfrm>
          <a:prstGeom prst="rect">
            <a:avLst/>
          </a:prstGeom>
        </p:spPr>
      </p:pic>
      <p:pic>
        <p:nvPicPr>
          <p:cNvPr id="4" name="Picture 3">
            <a:extLst>
              <a:ext uri="{FF2B5EF4-FFF2-40B4-BE49-F238E27FC236}">
                <a16:creationId xmlns:a16="http://schemas.microsoft.com/office/drawing/2014/main" id="{D888A211-9761-0594-D579-5BEB297F99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22236" y="230954"/>
            <a:ext cx="3158746" cy="1579373"/>
          </a:xfrm>
          <a:prstGeom prst="rect">
            <a:avLst/>
          </a:prstGeom>
        </p:spPr>
      </p:pic>
    </p:spTree>
    <p:extLst>
      <p:ext uri="{BB962C8B-B14F-4D97-AF65-F5344CB8AC3E}">
        <p14:creationId xmlns:p14="http://schemas.microsoft.com/office/powerpoint/2010/main" val="70219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9572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7F0BC18-17FC-414C-846A-B8F579890216}"/>
              </a:ext>
            </a:extLst>
          </p:cNvPr>
          <p:cNvSpPr/>
          <p:nvPr/>
        </p:nvSpPr>
        <p:spPr>
          <a:xfrm flipV="1">
            <a:off x="-1" y="6820824"/>
            <a:ext cx="12192001" cy="45719"/>
          </a:xfrm>
          <a:prstGeom prst="rect">
            <a:avLst/>
          </a:prstGeom>
          <a:gradFill>
            <a:gsLst>
              <a:gs pos="40000">
                <a:srgbClr val="1AB1AF"/>
              </a:gs>
              <a:gs pos="59000">
                <a:srgbClr val="C9F7F7"/>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8" name="Rectangle: Rounded Corners 47">
            <a:extLst>
              <a:ext uri="{FF2B5EF4-FFF2-40B4-BE49-F238E27FC236}">
                <a16:creationId xmlns:a16="http://schemas.microsoft.com/office/drawing/2014/main" id="{F86D0E5B-1E48-4D78-A5F1-D1D424B8BDD6}"/>
              </a:ext>
            </a:extLst>
          </p:cNvPr>
          <p:cNvSpPr/>
          <p:nvPr/>
        </p:nvSpPr>
        <p:spPr>
          <a:xfrm>
            <a:off x="565675" y="1166072"/>
            <a:ext cx="5399187" cy="4856210"/>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51" name="Rectangle: Rounded Corners 50">
            <a:extLst>
              <a:ext uri="{FF2B5EF4-FFF2-40B4-BE49-F238E27FC236}">
                <a16:creationId xmlns:a16="http://schemas.microsoft.com/office/drawing/2014/main" id="{31EFEF0F-EDCB-43F5-9C8E-4F864947473F}"/>
              </a:ext>
            </a:extLst>
          </p:cNvPr>
          <p:cNvSpPr/>
          <p:nvPr/>
        </p:nvSpPr>
        <p:spPr>
          <a:xfrm>
            <a:off x="6096001" y="1166071"/>
            <a:ext cx="5530324" cy="4856210"/>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10" name="Title 4">
            <a:extLst>
              <a:ext uri="{FF2B5EF4-FFF2-40B4-BE49-F238E27FC236}">
                <a16:creationId xmlns:a16="http://schemas.microsoft.com/office/drawing/2014/main" id="{8AB8FFEC-0EFC-42CE-B9A9-5307B6E12A00}"/>
              </a:ext>
            </a:extLst>
          </p:cNvPr>
          <p:cNvSpPr txBox="1">
            <a:spLocks/>
          </p:cNvSpPr>
          <p:nvPr/>
        </p:nvSpPr>
        <p:spPr>
          <a:xfrm>
            <a:off x="2461893" y="1969758"/>
            <a:ext cx="9730107" cy="11517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accent2"/>
                </a:solidFill>
                <a:latin typeface="Microsoft YaHei UI Light" panose="020B0502040204020203" pitchFamily="34" charset="-122"/>
                <a:ea typeface="Microsoft YaHei UI Light" panose="020B0502040204020203" pitchFamily="34" charset="-122"/>
                <a:cs typeface="+mj-cs"/>
              </a:defRPr>
            </a:lvl1pPr>
          </a:lstStyle>
          <a:p>
            <a:endParaRPr lang="lt-LT">
              <a:solidFill>
                <a:schemeClr val="accent2">
                  <a:lumMod val="75000"/>
                </a:schemeClr>
              </a:solidFill>
            </a:endParaRPr>
          </a:p>
        </p:txBody>
      </p:sp>
      <p:graphicFrame>
        <p:nvGraphicFramePr>
          <p:cNvPr id="12" name="Chart 11">
            <a:extLst>
              <a:ext uri="{FF2B5EF4-FFF2-40B4-BE49-F238E27FC236}">
                <a16:creationId xmlns:a16="http://schemas.microsoft.com/office/drawing/2014/main" id="{A0DB3CBF-1F03-4301-B80B-FB7816A094E2}"/>
              </a:ext>
            </a:extLst>
          </p:cNvPr>
          <p:cNvGraphicFramePr/>
          <p:nvPr>
            <p:extLst>
              <p:ext uri="{D42A27DB-BD31-4B8C-83A1-F6EECF244321}">
                <p14:modId xmlns:p14="http://schemas.microsoft.com/office/powerpoint/2010/main" val="793241365"/>
              </p:ext>
            </p:extLst>
          </p:nvPr>
        </p:nvGraphicFramePr>
        <p:xfrm>
          <a:off x="-929631" y="1166071"/>
          <a:ext cx="8145624" cy="4856210"/>
        </p:xfrm>
        <a:graphic>
          <a:graphicData uri="http://schemas.openxmlformats.org/drawingml/2006/chart">
            <c:chart xmlns:c="http://schemas.openxmlformats.org/drawingml/2006/chart" xmlns:r="http://schemas.openxmlformats.org/officeDocument/2006/relationships" r:id="rId3"/>
          </a:graphicData>
        </a:graphic>
      </p:graphicFrame>
      <p:sp>
        <p:nvSpPr>
          <p:cNvPr id="13" name="Title 4">
            <a:extLst>
              <a:ext uri="{FF2B5EF4-FFF2-40B4-BE49-F238E27FC236}">
                <a16:creationId xmlns:a16="http://schemas.microsoft.com/office/drawing/2014/main" id="{E8EE1966-BECF-4DB3-B993-5613B834D832}"/>
              </a:ext>
            </a:extLst>
          </p:cNvPr>
          <p:cNvSpPr txBox="1">
            <a:spLocks/>
          </p:cNvSpPr>
          <p:nvPr/>
        </p:nvSpPr>
        <p:spPr>
          <a:xfrm>
            <a:off x="1221178" y="159848"/>
            <a:ext cx="9730107" cy="11517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accent2"/>
                </a:solidFill>
                <a:latin typeface="Microsoft YaHei UI Light" panose="020B0502040204020203" pitchFamily="34" charset="-122"/>
                <a:ea typeface="Microsoft YaHei UI Light" panose="020B0502040204020203" pitchFamily="34" charset="-122"/>
                <a:cs typeface="+mj-cs"/>
              </a:defRPr>
            </a:lvl1pPr>
          </a:lstStyle>
          <a:p>
            <a:pPr algn="ctr"/>
            <a:r>
              <a:rPr lang="lt-LT">
                <a:solidFill>
                  <a:schemeClr val="accent2">
                    <a:lumMod val="75000"/>
                  </a:schemeClr>
                </a:solidFill>
              </a:rPr>
              <a:t>SOCIALINĖS-DEMOGRAFINĖS CHARAKTERISTIKOS</a:t>
            </a:r>
            <a:endParaRPr lang="en-US">
              <a:solidFill>
                <a:schemeClr val="accent2">
                  <a:lumMod val="75000"/>
                </a:schemeClr>
              </a:solidFill>
            </a:endParaRPr>
          </a:p>
          <a:p>
            <a:pPr algn="ctr"/>
            <a:r>
              <a:rPr lang="en-US" sz="2400" i="1">
                <a:solidFill>
                  <a:schemeClr val="accent2">
                    <a:lumMod val="75000"/>
                  </a:schemeClr>
                </a:solidFill>
              </a:rPr>
              <a:t>(LIETUVOS GYVENTOJAI)</a:t>
            </a:r>
            <a:endParaRPr lang="lt-LT" sz="2400" i="1">
              <a:solidFill>
                <a:schemeClr val="accent2">
                  <a:lumMod val="75000"/>
                </a:schemeClr>
              </a:solidFill>
            </a:endParaRPr>
          </a:p>
        </p:txBody>
      </p:sp>
      <p:graphicFrame>
        <p:nvGraphicFramePr>
          <p:cNvPr id="16" name="Chart 15">
            <a:extLst>
              <a:ext uri="{FF2B5EF4-FFF2-40B4-BE49-F238E27FC236}">
                <a16:creationId xmlns:a16="http://schemas.microsoft.com/office/drawing/2014/main" id="{666A62A2-F965-416D-A673-9949B692A21A}"/>
              </a:ext>
            </a:extLst>
          </p:cNvPr>
          <p:cNvGraphicFramePr/>
          <p:nvPr>
            <p:extLst>
              <p:ext uri="{D42A27DB-BD31-4B8C-83A1-F6EECF244321}">
                <p14:modId xmlns:p14="http://schemas.microsoft.com/office/powerpoint/2010/main" val="1678445425"/>
              </p:ext>
            </p:extLst>
          </p:nvPr>
        </p:nvGraphicFramePr>
        <p:xfrm>
          <a:off x="5400268" y="1166070"/>
          <a:ext cx="8145624" cy="4817201"/>
        </p:xfrm>
        <a:graphic>
          <a:graphicData uri="http://schemas.openxmlformats.org/drawingml/2006/chart">
            <c:chart xmlns:c="http://schemas.openxmlformats.org/drawingml/2006/chart" xmlns:r="http://schemas.openxmlformats.org/officeDocument/2006/relationships" r:id="rId4"/>
          </a:graphicData>
        </a:graphic>
      </p:graphicFrame>
      <p:sp>
        <p:nvSpPr>
          <p:cNvPr id="2" name="Content Placeholder 4">
            <a:extLst>
              <a:ext uri="{FF2B5EF4-FFF2-40B4-BE49-F238E27FC236}">
                <a16:creationId xmlns:a16="http://schemas.microsoft.com/office/drawing/2014/main" id="{87A0958F-D746-8A1F-8294-72A097C0D618}"/>
              </a:ext>
            </a:extLst>
          </p:cNvPr>
          <p:cNvSpPr txBox="1">
            <a:spLocks/>
          </p:cNvSpPr>
          <p:nvPr/>
        </p:nvSpPr>
        <p:spPr>
          <a:xfrm>
            <a:off x="697416" y="1587986"/>
            <a:ext cx="857275" cy="2502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dirty="0">
                <a:solidFill>
                  <a:srgbClr val="12B2B0"/>
                </a:solidFill>
              </a:rPr>
              <a:t>Lytis</a:t>
            </a:r>
            <a:endParaRPr lang="en-US" sz="1200" b="1" i="1" dirty="0">
              <a:solidFill>
                <a:srgbClr val="12B2B0"/>
              </a:solidFill>
            </a:endParaRPr>
          </a:p>
        </p:txBody>
      </p:sp>
      <p:sp>
        <p:nvSpPr>
          <p:cNvPr id="3" name="Content Placeholder 4">
            <a:extLst>
              <a:ext uri="{FF2B5EF4-FFF2-40B4-BE49-F238E27FC236}">
                <a16:creationId xmlns:a16="http://schemas.microsoft.com/office/drawing/2014/main" id="{62BBBB2E-6382-987F-52CA-CBEEF962433D}"/>
              </a:ext>
            </a:extLst>
          </p:cNvPr>
          <p:cNvSpPr txBox="1">
            <a:spLocks/>
          </p:cNvSpPr>
          <p:nvPr/>
        </p:nvSpPr>
        <p:spPr>
          <a:xfrm>
            <a:off x="679363" y="2698013"/>
            <a:ext cx="857275" cy="2502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a:solidFill>
                  <a:srgbClr val="12B2B0"/>
                </a:solidFill>
              </a:rPr>
              <a:t>Amžius</a:t>
            </a:r>
            <a:endParaRPr lang="en-US" sz="1200" b="1" i="1">
              <a:solidFill>
                <a:srgbClr val="12B2B0"/>
              </a:solidFill>
            </a:endParaRPr>
          </a:p>
        </p:txBody>
      </p:sp>
      <p:sp>
        <p:nvSpPr>
          <p:cNvPr id="4" name="Content Placeholder 4">
            <a:extLst>
              <a:ext uri="{FF2B5EF4-FFF2-40B4-BE49-F238E27FC236}">
                <a16:creationId xmlns:a16="http://schemas.microsoft.com/office/drawing/2014/main" id="{8EC6A639-3AB2-E7E6-AE46-FE1DA9197107}"/>
              </a:ext>
            </a:extLst>
          </p:cNvPr>
          <p:cNvSpPr txBox="1">
            <a:spLocks/>
          </p:cNvSpPr>
          <p:nvPr/>
        </p:nvSpPr>
        <p:spPr>
          <a:xfrm>
            <a:off x="647720" y="3666750"/>
            <a:ext cx="1656346" cy="246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dirty="0">
                <a:solidFill>
                  <a:srgbClr val="12B2B0"/>
                </a:solidFill>
              </a:rPr>
              <a:t>Išsimokslinimas</a:t>
            </a:r>
            <a:endParaRPr lang="en-US" sz="1200" b="1" i="1" dirty="0">
              <a:solidFill>
                <a:srgbClr val="12B2B0"/>
              </a:solidFill>
            </a:endParaRPr>
          </a:p>
        </p:txBody>
      </p:sp>
      <p:sp>
        <p:nvSpPr>
          <p:cNvPr id="5" name="Content Placeholder 4">
            <a:extLst>
              <a:ext uri="{FF2B5EF4-FFF2-40B4-BE49-F238E27FC236}">
                <a16:creationId xmlns:a16="http://schemas.microsoft.com/office/drawing/2014/main" id="{33C6ACDF-EAB6-AA16-6BD9-84D403187913}"/>
              </a:ext>
            </a:extLst>
          </p:cNvPr>
          <p:cNvSpPr txBox="1">
            <a:spLocks/>
          </p:cNvSpPr>
          <p:nvPr/>
        </p:nvSpPr>
        <p:spPr>
          <a:xfrm>
            <a:off x="676965" y="5112149"/>
            <a:ext cx="2155882" cy="5956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a:solidFill>
                  <a:srgbClr val="12B2B0"/>
                </a:solidFill>
              </a:rPr>
              <a:t>Pajamos namų ūkio nariui per mėn.</a:t>
            </a:r>
            <a:endParaRPr lang="en-US" sz="1200" b="1" i="1">
              <a:solidFill>
                <a:srgbClr val="12B2B0"/>
              </a:solidFill>
            </a:endParaRPr>
          </a:p>
        </p:txBody>
      </p:sp>
      <p:sp>
        <p:nvSpPr>
          <p:cNvPr id="6" name="Content Placeholder 4">
            <a:extLst>
              <a:ext uri="{FF2B5EF4-FFF2-40B4-BE49-F238E27FC236}">
                <a16:creationId xmlns:a16="http://schemas.microsoft.com/office/drawing/2014/main" id="{1D449EA7-5174-B45A-7B7B-5A4A072E1FFD}"/>
              </a:ext>
            </a:extLst>
          </p:cNvPr>
          <p:cNvSpPr txBox="1">
            <a:spLocks/>
          </p:cNvSpPr>
          <p:nvPr/>
        </p:nvSpPr>
        <p:spPr>
          <a:xfrm>
            <a:off x="6276487" y="2508618"/>
            <a:ext cx="1820283" cy="3230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a:solidFill>
                  <a:srgbClr val="12B2B0"/>
                </a:solidFill>
              </a:rPr>
              <a:t>Pagrindinis užsiėmimas</a:t>
            </a:r>
            <a:endParaRPr lang="en-US" sz="1200" b="1" i="1">
              <a:solidFill>
                <a:srgbClr val="12B2B0"/>
              </a:solidFill>
            </a:endParaRPr>
          </a:p>
        </p:txBody>
      </p:sp>
      <p:sp>
        <p:nvSpPr>
          <p:cNvPr id="8" name="Content Placeholder 4">
            <a:extLst>
              <a:ext uri="{FF2B5EF4-FFF2-40B4-BE49-F238E27FC236}">
                <a16:creationId xmlns:a16="http://schemas.microsoft.com/office/drawing/2014/main" id="{950ECCE2-8E52-5DE9-9841-7AF514D5F48C}"/>
              </a:ext>
            </a:extLst>
          </p:cNvPr>
          <p:cNvSpPr txBox="1">
            <a:spLocks/>
          </p:cNvSpPr>
          <p:nvPr/>
        </p:nvSpPr>
        <p:spPr>
          <a:xfrm>
            <a:off x="6276488" y="5324353"/>
            <a:ext cx="1460053" cy="3230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a:solidFill>
                  <a:srgbClr val="12B2B0"/>
                </a:solidFill>
              </a:rPr>
              <a:t>Gyvenamoji vieta</a:t>
            </a:r>
            <a:endParaRPr lang="en-US" sz="1200" b="1" i="1">
              <a:solidFill>
                <a:srgbClr val="12B2B0"/>
              </a:solidFill>
            </a:endParaRPr>
          </a:p>
        </p:txBody>
      </p:sp>
      <p:sp>
        <p:nvSpPr>
          <p:cNvPr id="9" name="Content Placeholder 4">
            <a:extLst>
              <a:ext uri="{FF2B5EF4-FFF2-40B4-BE49-F238E27FC236}">
                <a16:creationId xmlns:a16="http://schemas.microsoft.com/office/drawing/2014/main" id="{A67890AE-AEF9-D655-74DB-5D446D8DC272}"/>
              </a:ext>
            </a:extLst>
          </p:cNvPr>
          <p:cNvSpPr txBox="1">
            <a:spLocks/>
          </p:cNvSpPr>
          <p:nvPr/>
        </p:nvSpPr>
        <p:spPr>
          <a:xfrm>
            <a:off x="6276487" y="4048278"/>
            <a:ext cx="1460053" cy="3230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a:solidFill>
                  <a:srgbClr val="12B2B0"/>
                </a:solidFill>
              </a:rPr>
              <a:t>Šeiminė padėtis</a:t>
            </a:r>
            <a:endParaRPr lang="en-US" sz="1200" b="1" i="1">
              <a:solidFill>
                <a:srgbClr val="12B2B0"/>
              </a:solidFill>
            </a:endParaRPr>
          </a:p>
        </p:txBody>
      </p:sp>
    </p:spTree>
    <p:extLst>
      <p:ext uri="{BB962C8B-B14F-4D97-AF65-F5344CB8AC3E}">
        <p14:creationId xmlns:p14="http://schemas.microsoft.com/office/powerpoint/2010/main" val="1858884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7F0BC18-17FC-414C-846A-B8F579890216}"/>
              </a:ext>
            </a:extLst>
          </p:cNvPr>
          <p:cNvSpPr/>
          <p:nvPr/>
        </p:nvSpPr>
        <p:spPr>
          <a:xfrm flipV="1">
            <a:off x="-1" y="6820824"/>
            <a:ext cx="12192001" cy="45719"/>
          </a:xfrm>
          <a:prstGeom prst="rect">
            <a:avLst/>
          </a:prstGeom>
          <a:gradFill>
            <a:gsLst>
              <a:gs pos="40000">
                <a:srgbClr val="1AB1AF"/>
              </a:gs>
              <a:gs pos="59000">
                <a:srgbClr val="C9F7F7"/>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8" name="Rectangle: Rounded Corners 47">
            <a:extLst>
              <a:ext uri="{FF2B5EF4-FFF2-40B4-BE49-F238E27FC236}">
                <a16:creationId xmlns:a16="http://schemas.microsoft.com/office/drawing/2014/main" id="{F86D0E5B-1E48-4D78-A5F1-D1D424B8BDD6}"/>
              </a:ext>
            </a:extLst>
          </p:cNvPr>
          <p:cNvSpPr/>
          <p:nvPr/>
        </p:nvSpPr>
        <p:spPr>
          <a:xfrm>
            <a:off x="565675" y="1166072"/>
            <a:ext cx="5399187" cy="4856210"/>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51" name="Rectangle: Rounded Corners 50">
            <a:extLst>
              <a:ext uri="{FF2B5EF4-FFF2-40B4-BE49-F238E27FC236}">
                <a16:creationId xmlns:a16="http://schemas.microsoft.com/office/drawing/2014/main" id="{31EFEF0F-EDCB-43F5-9C8E-4F864947473F}"/>
              </a:ext>
            </a:extLst>
          </p:cNvPr>
          <p:cNvSpPr/>
          <p:nvPr/>
        </p:nvSpPr>
        <p:spPr>
          <a:xfrm>
            <a:off x="6096001" y="1166071"/>
            <a:ext cx="5530324" cy="4856210"/>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10" name="Title 4">
            <a:extLst>
              <a:ext uri="{FF2B5EF4-FFF2-40B4-BE49-F238E27FC236}">
                <a16:creationId xmlns:a16="http://schemas.microsoft.com/office/drawing/2014/main" id="{8AB8FFEC-0EFC-42CE-B9A9-5307B6E12A00}"/>
              </a:ext>
            </a:extLst>
          </p:cNvPr>
          <p:cNvSpPr txBox="1">
            <a:spLocks/>
          </p:cNvSpPr>
          <p:nvPr/>
        </p:nvSpPr>
        <p:spPr>
          <a:xfrm>
            <a:off x="2461893" y="1969758"/>
            <a:ext cx="9730107" cy="11517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accent2"/>
                </a:solidFill>
                <a:latin typeface="Microsoft YaHei UI Light" panose="020B0502040204020203" pitchFamily="34" charset="-122"/>
                <a:ea typeface="Microsoft YaHei UI Light" panose="020B0502040204020203" pitchFamily="34" charset="-122"/>
                <a:cs typeface="+mj-cs"/>
              </a:defRPr>
            </a:lvl1pPr>
          </a:lstStyle>
          <a:p>
            <a:endParaRPr lang="lt-LT">
              <a:solidFill>
                <a:schemeClr val="accent2">
                  <a:lumMod val="75000"/>
                </a:schemeClr>
              </a:solidFill>
            </a:endParaRPr>
          </a:p>
        </p:txBody>
      </p:sp>
      <p:graphicFrame>
        <p:nvGraphicFramePr>
          <p:cNvPr id="12" name="Chart 11">
            <a:extLst>
              <a:ext uri="{FF2B5EF4-FFF2-40B4-BE49-F238E27FC236}">
                <a16:creationId xmlns:a16="http://schemas.microsoft.com/office/drawing/2014/main" id="{A0DB3CBF-1F03-4301-B80B-FB7816A094E2}"/>
              </a:ext>
            </a:extLst>
          </p:cNvPr>
          <p:cNvGraphicFramePr/>
          <p:nvPr>
            <p:extLst>
              <p:ext uri="{D42A27DB-BD31-4B8C-83A1-F6EECF244321}">
                <p14:modId xmlns:p14="http://schemas.microsoft.com/office/powerpoint/2010/main" val="4124184840"/>
              </p:ext>
            </p:extLst>
          </p:nvPr>
        </p:nvGraphicFramePr>
        <p:xfrm>
          <a:off x="-929631" y="1166071"/>
          <a:ext cx="8145624" cy="4856210"/>
        </p:xfrm>
        <a:graphic>
          <a:graphicData uri="http://schemas.openxmlformats.org/drawingml/2006/chart">
            <c:chart xmlns:c="http://schemas.openxmlformats.org/drawingml/2006/chart" xmlns:r="http://schemas.openxmlformats.org/officeDocument/2006/relationships" r:id="rId3"/>
          </a:graphicData>
        </a:graphic>
      </p:graphicFrame>
      <p:sp>
        <p:nvSpPr>
          <p:cNvPr id="13" name="Title 4">
            <a:extLst>
              <a:ext uri="{FF2B5EF4-FFF2-40B4-BE49-F238E27FC236}">
                <a16:creationId xmlns:a16="http://schemas.microsoft.com/office/drawing/2014/main" id="{E8EE1966-BECF-4DB3-B993-5613B834D832}"/>
              </a:ext>
            </a:extLst>
          </p:cNvPr>
          <p:cNvSpPr txBox="1">
            <a:spLocks/>
          </p:cNvSpPr>
          <p:nvPr/>
        </p:nvSpPr>
        <p:spPr>
          <a:xfrm>
            <a:off x="1221178" y="159848"/>
            <a:ext cx="9730107" cy="11517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accent2"/>
                </a:solidFill>
                <a:latin typeface="Microsoft YaHei UI Light" panose="020B0502040204020203" pitchFamily="34" charset="-122"/>
                <a:ea typeface="Microsoft YaHei UI Light" panose="020B0502040204020203" pitchFamily="34" charset="-122"/>
                <a:cs typeface="+mj-cs"/>
              </a:defRPr>
            </a:lvl1pPr>
          </a:lstStyle>
          <a:p>
            <a:pPr algn="ctr"/>
            <a:r>
              <a:rPr lang="lt-LT">
                <a:solidFill>
                  <a:schemeClr val="accent2">
                    <a:lumMod val="75000"/>
                  </a:schemeClr>
                </a:solidFill>
              </a:rPr>
              <a:t>SOCIALINĖS-DEMOGRAFINĖS CHARAKTERISTIKOS</a:t>
            </a:r>
            <a:endParaRPr lang="en-US">
              <a:solidFill>
                <a:schemeClr val="accent2">
                  <a:lumMod val="75000"/>
                </a:schemeClr>
              </a:solidFill>
            </a:endParaRPr>
          </a:p>
          <a:p>
            <a:pPr algn="ctr"/>
            <a:r>
              <a:rPr lang="en-US" sz="2400" i="1">
                <a:solidFill>
                  <a:schemeClr val="accent2">
                    <a:lumMod val="75000"/>
                  </a:schemeClr>
                </a:solidFill>
              </a:rPr>
              <a:t>(RENOVUOTIN</a:t>
            </a:r>
            <a:r>
              <a:rPr lang="lt-LT" sz="2400" i="1">
                <a:solidFill>
                  <a:schemeClr val="accent2">
                    <a:lumMod val="75000"/>
                  </a:schemeClr>
                </a:solidFill>
              </a:rPr>
              <a:t>Ų DAUGIABUČIŲ NAMŲ</a:t>
            </a:r>
            <a:r>
              <a:rPr lang="en-US" sz="2400" i="1">
                <a:solidFill>
                  <a:schemeClr val="accent2">
                    <a:lumMod val="75000"/>
                  </a:schemeClr>
                </a:solidFill>
              </a:rPr>
              <a:t> GYVENTOJAI)</a:t>
            </a:r>
            <a:endParaRPr lang="lt-LT" sz="2400" i="1">
              <a:solidFill>
                <a:schemeClr val="accent2">
                  <a:lumMod val="75000"/>
                </a:schemeClr>
              </a:solidFill>
            </a:endParaRPr>
          </a:p>
        </p:txBody>
      </p:sp>
      <p:graphicFrame>
        <p:nvGraphicFramePr>
          <p:cNvPr id="16" name="Chart 15">
            <a:extLst>
              <a:ext uri="{FF2B5EF4-FFF2-40B4-BE49-F238E27FC236}">
                <a16:creationId xmlns:a16="http://schemas.microsoft.com/office/drawing/2014/main" id="{666A62A2-F965-416D-A673-9949B692A21A}"/>
              </a:ext>
            </a:extLst>
          </p:cNvPr>
          <p:cNvGraphicFramePr/>
          <p:nvPr>
            <p:extLst>
              <p:ext uri="{D42A27DB-BD31-4B8C-83A1-F6EECF244321}">
                <p14:modId xmlns:p14="http://schemas.microsoft.com/office/powerpoint/2010/main" val="1193965471"/>
              </p:ext>
            </p:extLst>
          </p:nvPr>
        </p:nvGraphicFramePr>
        <p:xfrm>
          <a:off x="5400268" y="1166070"/>
          <a:ext cx="8145624" cy="4817201"/>
        </p:xfrm>
        <a:graphic>
          <a:graphicData uri="http://schemas.openxmlformats.org/drawingml/2006/chart">
            <c:chart xmlns:c="http://schemas.openxmlformats.org/drawingml/2006/chart" xmlns:r="http://schemas.openxmlformats.org/officeDocument/2006/relationships" r:id="rId4"/>
          </a:graphicData>
        </a:graphic>
      </p:graphicFrame>
      <p:sp>
        <p:nvSpPr>
          <p:cNvPr id="2" name="Content Placeholder 4">
            <a:extLst>
              <a:ext uri="{FF2B5EF4-FFF2-40B4-BE49-F238E27FC236}">
                <a16:creationId xmlns:a16="http://schemas.microsoft.com/office/drawing/2014/main" id="{B90A99ED-716D-0AC6-CDAB-AC0273657108}"/>
              </a:ext>
            </a:extLst>
          </p:cNvPr>
          <p:cNvSpPr txBox="1">
            <a:spLocks/>
          </p:cNvSpPr>
          <p:nvPr/>
        </p:nvSpPr>
        <p:spPr>
          <a:xfrm>
            <a:off x="697416" y="1587986"/>
            <a:ext cx="857275" cy="2502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dirty="0">
                <a:solidFill>
                  <a:srgbClr val="12B2B0"/>
                </a:solidFill>
              </a:rPr>
              <a:t>Lytis</a:t>
            </a:r>
            <a:endParaRPr lang="en-US" sz="1200" b="1" i="1" dirty="0">
              <a:solidFill>
                <a:srgbClr val="12B2B0"/>
              </a:solidFill>
            </a:endParaRPr>
          </a:p>
        </p:txBody>
      </p:sp>
      <p:sp>
        <p:nvSpPr>
          <p:cNvPr id="3" name="Content Placeholder 4">
            <a:extLst>
              <a:ext uri="{FF2B5EF4-FFF2-40B4-BE49-F238E27FC236}">
                <a16:creationId xmlns:a16="http://schemas.microsoft.com/office/drawing/2014/main" id="{C16EFAD2-6596-85D6-415D-25F36C491C42}"/>
              </a:ext>
            </a:extLst>
          </p:cNvPr>
          <p:cNvSpPr txBox="1">
            <a:spLocks/>
          </p:cNvSpPr>
          <p:nvPr/>
        </p:nvSpPr>
        <p:spPr>
          <a:xfrm>
            <a:off x="679363" y="2698013"/>
            <a:ext cx="857275" cy="2502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a:solidFill>
                  <a:srgbClr val="12B2B0"/>
                </a:solidFill>
              </a:rPr>
              <a:t>Amžius</a:t>
            </a:r>
            <a:endParaRPr lang="en-US" sz="1200" b="1" i="1">
              <a:solidFill>
                <a:srgbClr val="12B2B0"/>
              </a:solidFill>
            </a:endParaRPr>
          </a:p>
        </p:txBody>
      </p:sp>
      <p:sp>
        <p:nvSpPr>
          <p:cNvPr id="4" name="Content Placeholder 4">
            <a:extLst>
              <a:ext uri="{FF2B5EF4-FFF2-40B4-BE49-F238E27FC236}">
                <a16:creationId xmlns:a16="http://schemas.microsoft.com/office/drawing/2014/main" id="{587A6BA5-526C-0105-2FFF-E51CCB3F29E5}"/>
              </a:ext>
            </a:extLst>
          </p:cNvPr>
          <p:cNvSpPr txBox="1">
            <a:spLocks/>
          </p:cNvSpPr>
          <p:nvPr/>
        </p:nvSpPr>
        <p:spPr>
          <a:xfrm>
            <a:off x="637782" y="3577298"/>
            <a:ext cx="1656346" cy="246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dirty="0">
                <a:solidFill>
                  <a:srgbClr val="12B2B0"/>
                </a:solidFill>
              </a:rPr>
              <a:t>Išsimokslinimas</a:t>
            </a:r>
            <a:endParaRPr lang="en-US" sz="1200" b="1" i="1" dirty="0">
              <a:solidFill>
                <a:srgbClr val="12B2B0"/>
              </a:solidFill>
            </a:endParaRPr>
          </a:p>
        </p:txBody>
      </p:sp>
      <p:sp>
        <p:nvSpPr>
          <p:cNvPr id="5" name="Content Placeholder 4">
            <a:extLst>
              <a:ext uri="{FF2B5EF4-FFF2-40B4-BE49-F238E27FC236}">
                <a16:creationId xmlns:a16="http://schemas.microsoft.com/office/drawing/2014/main" id="{A2E3FA51-0DDB-36CC-F77D-C10885A2BCA4}"/>
              </a:ext>
            </a:extLst>
          </p:cNvPr>
          <p:cNvSpPr txBox="1">
            <a:spLocks/>
          </p:cNvSpPr>
          <p:nvPr/>
        </p:nvSpPr>
        <p:spPr>
          <a:xfrm>
            <a:off x="676965" y="5112149"/>
            <a:ext cx="2155882" cy="5956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a:solidFill>
                  <a:srgbClr val="12B2B0"/>
                </a:solidFill>
              </a:rPr>
              <a:t>Pajamos namų ūkio nariui per mėn.</a:t>
            </a:r>
            <a:endParaRPr lang="en-US" sz="1200" b="1" i="1">
              <a:solidFill>
                <a:srgbClr val="12B2B0"/>
              </a:solidFill>
            </a:endParaRPr>
          </a:p>
        </p:txBody>
      </p:sp>
      <p:sp>
        <p:nvSpPr>
          <p:cNvPr id="6" name="Content Placeholder 4">
            <a:extLst>
              <a:ext uri="{FF2B5EF4-FFF2-40B4-BE49-F238E27FC236}">
                <a16:creationId xmlns:a16="http://schemas.microsoft.com/office/drawing/2014/main" id="{CB3DD9CA-BC2F-1F15-B112-E257C9E747B9}"/>
              </a:ext>
            </a:extLst>
          </p:cNvPr>
          <p:cNvSpPr txBox="1">
            <a:spLocks/>
          </p:cNvSpPr>
          <p:nvPr/>
        </p:nvSpPr>
        <p:spPr>
          <a:xfrm>
            <a:off x="6276487" y="2508618"/>
            <a:ext cx="1820283" cy="3230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a:solidFill>
                  <a:srgbClr val="12B2B0"/>
                </a:solidFill>
              </a:rPr>
              <a:t>Pagrindinis užsiėmimas</a:t>
            </a:r>
            <a:endParaRPr lang="en-US" sz="1200" b="1" i="1">
              <a:solidFill>
                <a:srgbClr val="12B2B0"/>
              </a:solidFill>
            </a:endParaRPr>
          </a:p>
        </p:txBody>
      </p:sp>
      <p:sp>
        <p:nvSpPr>
          <p:cNvPr id="8" name="Content Placeholder 4">
            <a:extLst>
              <a:ext uri="{FF2B5EF4-FFF2-40B4-BE49-F238E27FC236}">
                <a16:creationId xmlns:a16="http://schemas.microsoft.com/office/drawing/2014/main" id="{DB316667-103F-9172-BE18-A315D4FE2F63}"/>
              </a:ext>
            </a:extLst>
          </p:cNvPr>
          <p:cNvSpPr txBox="1">
            <a:spLocks/>
          </p:cNvSpPr>
          <p:nvPr/>
        </p:nvSpPr>
        <p:spPr>
          <a:xfrm>
            <a:off x="6276488" y="5324353"/>
            <a:ext cx="1460053" cy="3230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a:solidFill>
                  <a:srgbClr val="12B2B0"/>
                </a:solidFill>
              </a:rPr>
              <a:t>Gyvenamoji vieta</a:t>
            </a:r>
            <a:endParaRPr lang="en-US" sz="1200" b="1" i="1">
              <a:solidFill>
                <a:srgbClr val="12B2B0"/>
              </a:solidFill>
            </a:endParaRPr>
          </a:p>
        </p:txBody>
      </p:sp>
      <p:sp>
        <p:nvSpPr>
          <p:cNvPr id="9" name="Content Placeholder 4">
            <a:extLst>
              <a:ext uri="{FF2B5EF4-FFF2-40B4-BE49-F238E27FC236}">
                <a16:creationId xmlns:a16="http://schemas.microsoft.com/office/drawing/2014/main" id="{2642CD37-7C89-410F-A8A4-188DF2D96CDA}"/>
              </a:ext>
            </a:extLst>
          </p:cNvPr>
          <p:cNvSpPr txBox="1">
            <a:spLocks/>
          </p:cNvSpPr>
          <p:nvPr/>
        </p:nvSpPr>
        <p:spPr>
          <a:xfrm>
            <a:off x="6276487" y="4048278"/>
            <a:ext cx="1460053" cy="3230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200" b="1" i="1">
                <a:solidFill>
                  <a:srgbClr val="12B2B0"/>
                </a:solidFill>
              </a:rPr>
              <a:t>Šeiminė padėtis</a:t>
            </a:r>
            <a:endParaRPr lang="en-US" sz="1200" b="1" i="1">
              <a:solidFill>
                <a:srgbClr val="12B2B0"/>
              </a:solidFill>
            </a:endParaRPr>
          </a:p>
        </p:txBody>
      </p:sp>
    </p:spTree>
    <p:extLst>
      <p:ext uri="{BB962C8B-B14F-4D97-AF65-F5344CB8AC3E}">
        <p14:creationId xmlns:p14="http://schemas.microsoft.com/office/powerpoint/2010/main" val="285089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ABF7241-77FB-4F72-81AC-E60C72F4DAD4}"/>
              </a:ext>
            </a:extLst>
          </p:cNvPr>
          <p:cNvSpPr>
            <a:spLocks noGrp="1"/>
          </p:cNvSpPr>
          <p:nvPr>
            <p:ph type="title"/>
          </p:nvPr>
        </p:nvSpPr>
        <p:spPr>
          <a:xfrm>
            <a:off x="1230947" y="140860"/>
            <a:ext cx="9730107" cy="1151703"/>
          </a:xfrm>
        </p:spPr>
        <p:txBody>
          <a:bodyPr>
            <a:normAutofit/>
          </a:bodyPr>
          <a:lstStyle/>
          <a:p>
            <a:pPr algn="ctr"/>
            <a:r>
              <a:rPr lang="lt-LT">
                <a:solidFill>
                  <a:schemeClr val="accent2">
                    <a:lumMod val="75000"/>
                  </a:schemeClr>
                </a:solidFill>
              </a:rPr>
              <a:t>TYRIMO METODIKA</a:t>
            </a:r>
          </a:p>
        </p:txBody>
      </p:sp>
      <p:sp>
        <p:nvSpPr>
          <p:cNvPr id="7" name="Rectangle 6">
            <a:extLst>
              <a:ext uri="{FF2B5EF4-FFF2-40B4-BE49-F238E27FC236}">
                <a16:creationId xmlns:a16="http://schemas.microsoft.com/office/drawing/2014/main" id="{07F0BC18-17FC-414C-846A-B8F579890216}"/>
              </a:ext>
            </a:extLst>
          </p:cNvPr>
          <p:cNvSpPr/>
          <p:nvPr/>
        </p:nvSpPr>
        <p:spPr>
          <a:xfrm flipV="1">
            <a:off x="-1" y="6820824"/>
            <a:ext cx="12192001" cy="45719"/>
          </a:xfrm>
          <a:prstGeom prst="rect">
            <a:avLst/>
          </a:prstGeom>
          <a:gradFill>
            <a:gsLst>
              <a:gs pos="40000">
                <a:srgbClr val="1AB1AF"/>
              </a:gs>
              <a:gs pos="59000">
                <a:srgbClr val="C9F7F7"/>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grpSp>
        <p:nvGrpSpPr>
          <p:cNvPr id="14" name="Group 13">
            <a:extLst>
              <a:ext uri="{FF2B5EF4-FFF2-40B4-BE49-F238E27FC236}">
                <a16:creationId xmlns:a16="http://schemas.microsoft.com/office/drawing/2014/main" id="{BD3035DC-E60F-446B-9CBA-29348F039A7C}"/>
              </a:ext>
            </a:extLst>
          </p:cNvPr>
          <p:cNvGrpSpPr/>
          <p:nvPr/>
        </p:nvGrpSpPr>
        <p:grpSpPr>
          <a:xfrm>
            <a:off x="565677" y="1396863"/>
            <a:ext cx="11060645" cy="4510009"/>
            <a:chOff x="565677" y="1376045"/>
            <a:chExt cx="11060645" cy="4510009"/>
          </a:xfrm>
        </p:grpSpPr>
        <p:grpSp>
          <p:nvGrpSpPr>
            <p:cNvPr id="2" name="Group 1">
              <a:extLst>
                <a:ext uri="{FF2B5EF4-FFF2-40B4-BE49-F238E27FC236}">
                  <a16:creationId xmlns:a16="http://schemas.microsoft.com/office/drawing/2014/main" id="{D9DE2CF1-C3F5-46F2-8F57-46D9E4D66616}"/>
                </a:ext>
              </a:extLst>
            </p:cNvPr>
            <p:cNvGrpSpPr/>
            <p:nvPr/>
          </p:nvGrpSpPr>
          <p:grpSpPr>
            <a:xfrm>
              <a:off x="565679" y="1376045"/>
              <a:ext cx="11060643" cy="2136437"/>
              <a:chOff x="496948" y="1461106"/>
              <a:chExt cx="11060643" cy="2136437"/>
            </a:xfrm>
          </p:grpSpPr>
          <p:sp>
            <p:nvSpPr>
              <p:cNvPr id="32" name="Rectangle: Rounded Corners 31">
                <a:extLst>
                  <a:ext uri="{FF2B5EF4-FFF2-40B4-BE49-F238E27FC236}">
                    <a16:creationId xmlns:a16="http://schemas.microsoft.com/office/drawing/2014/main" id="{9BF1CEF7-4B4F-4E58-A769-93FB13BC99C7}"/>
                  </a:ext>
                </a:extLst>
              </p:cNvPr>
              <p:cNvSpPr/>
              <p:nvPr/>
            </p:nvSpPr>
            <p:spPr>
              <a:xfrm>
                <a:off x="496948" y="1461106"/>
                <a:ext cx="2671554" cy="2136437"/>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42" name="Rectangle: Rounded Corners 41">
                <a:extLst>
                  <a:ext uri="{FF2B5EF4-FFF2-40B4-BE49-F238E27FC236}">
                    <a16:creationId xmlns:a16="http://schemas.microsoft.com/office/drawing/2014/main" id="{8F8E52E9-8BC6-4ED2-9961-31DA67F32847}"/>
                  </a:ext>
                </a:extLst>
              </p:cNvPr>
              <p:cNvSpPr/>
              <p:nvPr/>
            </p:nvSpPr>
            <p:spPr>
              <a:xfrm>
                <a:off x="3293311" y="1461106"/>
                <a:ext cx="2671554" cy="2136437"/>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49" name="Rectangle: Rounded Corners 48">
                <a:extLst>
                  <a:ext uri="{FF2B5EF4-FFF2-40B4-BE49-F238E27FC236}">
                    <a16:creationId xmlns:a16="http://schemas.microsoft.com/office/drawing/2014/main" id="{9465D109-EFB6-42F2-BB47-B078D378F11F}"/>
                  </a:ext>
                </a:extLst>
              </p:cNvPr>
              <p:cNvSpPr/>
              <p:nvPr/>
            </p:nvSpPr>
            <p:spPr>
              <a:xfrm>
                <a:off x="6089674" y="1461106"/>
                <a:ext cx="2671554" cy="2136437"/>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50" name="Rectangle: Rounded Corners 49">
                <a:extLst>
                  <a:ext uri="{FF2B5EF4-FFF2-40B4-BE49-F238E27FC236}">
                    <a16:creationId xmlns:a16="http://schemas.microsoft.com/office/drawing/2014/main" id="{D1C03969-32D5-4325-AEAF-9EA53E0336DB}"/>
                  </a:ext>
                </a:extLst>
              </p:cNvPr>
              <p:cNvSpPr/>
              <p:nvPr/>
            </p:nvSpPr>
            <p:spPr>
              <a:xfrm>
                <a:off x="8886037" y="1461106"/>
                <a:ext cx="2671554" cy="2136437"/>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grpSp>
          <p:nvGrpSpPr>
            <p:cNvPr id="52" name="Group 51">
              <a:extLst>
                <a:ext uri="{FF2B5EF4-FFF2-40B4-BE49-F238E27FC236}">
                  <a16:creationId xmlns:a16="http://schemas.microsoft.com/office/drawing/2014/main" id="{BFE3F4EF-6621-46F9-A734-2E778A8EE54E}"/>
                </a:ext>
              </a:extLst>
            </p:cNvPr>
            <p:cNvGrpSpPr/>
            <p:nvPr/>
          </p:nvGrpSpPr>
          <p:grpSpPr>
            <a:xfrm>
              <a:off x="565677" y="3640779"/>
              <a:ext cx="11060643" cy="2245275"/>
              <a:chOff x="496948" y="1461106"/>
              <a:chExt cx="11060643" cy="2245275"/>
            </a:xfrm>
          </p:grpSpPr>
          <p:sp>
            <p:nvSpPr>
              <p:cNvPr id="55" name="Rectangle: Rounded Corners 54">
                <a:extLst>
                  <a:ext uri="{FF2B5EF4-FFF2-40B4-BE49-F238E27FC236}">
                    <a16:creationId xmlns:a16="http://schemas.microsoft.com/office/drawing/2014/main" id="{F4F38E79-2002-4375-94B9-BF34C3A9DC51}"/>
                  </a:ext>
                </a:extLst>
              </p:cNvPr>
              <p:cNvSpPr/>
              <p:nvPr/>
            </p:nvSpPr>
            <p:spPr>
              <a:xfrm>
                <a:off x="496948" y="1461106"/>
                <a:ext cx="2671554" cy="2245275"/>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60" name="Rectangle: Rounded Corners 59">
                <a:extLst>
                  <a:ext uri="{FF2B5EF4-FFF2-40B4-BE49-F238E27FC236}">
                    <a16:creationId xmlns:a16="http://schemas.microsoft.com/office/drawing/2014/main" id="{527EEF7B-F712-47B6-909D-4F78C6E79D5B}"/>
                  </a:ext>
                </a:extLst>
              </p:cNvPr>
              <p:cNvSpPr/>
              <p:nvPr/>
            </p:nvSpPr>
            <p:spPr>
              <a:xfrm>
                <a:off x="3293311" y="1461106"/>
                <a:ext cx="2671554" cy="2245275"/>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62" name="Rectangle: Rounded Corners 61">
                <a:extLst>
                  <a:ext uri="{FF2B5EF4-FFF2-40B4-BE49-F238E27FC236}">
                    <a16:creationId xmlns:a16="http://schemas.microsoft.com/office/drawing/2014/main" id="{83B27076-FA3D-4342-811E-C0793A0C0CB2}"/>
                  </a:ext>
                </a:extLst>
              </p:cNvPr>
              <p:cNvSpPr/>
              <p:nvPr/>
            </p:nvSpPr>
            <p:spPr>
              <a:xfrm>
                <a:off x="6089674" y="1461106"/>
                <a:ext cx="2671554" cy="2245275"/>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64" name="Rectangle: Rounded Corners 63">
                <a:extLst>
                  <a:ext uri="{FF2B5EF4-FFF2-40B4-BE49-F238E27FC236}">
                    <a16:creationId xmlns:a16="http://schemas.microsoft.com/office/drawing/2014/main" id="{E35CAB93-3239-481F-9925-6B22E6EE7C16}"/>
                  </a:ext>
                </a:extLst>
              </p:cNvPr>
              <p:cNvSpPr/>
              <p:nvPr/>
            </p:nvSpPr>
            <p:spPr>
              <a:xfrm>
                <a:off x="8886037" y="1461106"/>
                <a:ext cx="2671554" cy="2245275"/>
              </a:xfrm>
              <a:prstGeom prst="roundRect">
                <a:avLst>
                  <a:gd name="adj" fmla="val 5529"/>
                </a:avLst>
              </a:prstGeom>
              <a:solidFill>
                <a:schemeClr val="bg1"/>
              </a:solidFill>
              <a:ln>
                <a:noFill/>
              </a:ln>
              <a:effectLst>
                <a:outerShdw blurRad="876300" dist="279400" dir="5400000" sx="99000" sy="99000" algn="t" rotWithShape="0">
                  <a:srgbClr val="221B43">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grpSp>
          <p:nvGrpSpPr>
            <p:cNvPr id="70" name="Group 69">
              <a:extLst>
                <a:ext uri="{FF2B5EF4-FFF2-40B4-BE49-F238E27FC236}">
                  <a16:creationId xmlns:a16="http://schemas.microsoft.com/office/drawing/2014/main" id="{08A801D5-CC84-4862-A41D-E01D2E0A2E6D}"/>
                </a:ext>
              </a:extLst>
            </p:cNvPr>
            <p:cNvGrpSpPr/>
            <p:nvPr/>
          </p:nvGrpSpPr>
          <p:grpSpPr>
            <a:xfrm>
              <a:off x="1686721" y="1532386"/>
              <a:ext cx="460247" cy="460247"/>
              <a:chOff x="2107988" y="1326018"/>
              <a:chExt cx="714016" cy="714016"/>
            </a:xfrm>
          </p:grpSpPr>
          <p:pic>
            <p:nvPicPr>
              <p:cNvPr id="76" name="Graphic 75">
                <a:extLst>
                  <a:ext uri="{FF2B5EF4-FFF2-40B4-BE49-F238E27FC236}">
                    <a16:creationId xmlns:a16="http://schemas.microsoft.com/office/drawing/2014/main" id="{654183AE-03C9-4EB2-BA91-5013BA12D31B}"/>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97404" y="1514665"/>
                <a:ext cx="353235" cy="353235"/>
              </a:xfrm>
              <a:prstGeom prst="rect">
                <a:avLst/>
              </a:prstGeom>
            </p:spPr>
          </p:pic>
          <p:sp>
            <p:nvSpPr>
              <p:cNvPr id="77" name="Oval 76">
                <a:extLst>
                  <a:ext uri="{FF2B5EF4-FFF2-40B4-BE49-F238E27FC236}">
                    <a16:creationId xmlns:a16="http://schemas.microsoft.com/office/drawing/2014/main" id="{D499E94E-41A9-49E4-8A71-F88B26945BEB}"/>
                  </a:ext>
                </a:extLst>
              </p:cNvPr>
              <p:cNvSpPr/>
              <p:nvPr/>
            </p:nvSpPr>
            <p:spPr>
              <a:xfrm>
                <a:off x="2107988" y="1326018"/>
                <a:ext cx="714016" cy="714016"/>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grpSp>
        <p:sp>
          <p:nvSpPr>
            <p:cNvPr id="78" name="TextBox 77">
              <a:extLst>
                <a:ext uri="{FF2B5EF4-FFF2-40B4-BE49-F238E27FC236}">
                  <a16:creationId xmlns:a16="http://schemas.microsoft.com/office/drawing/2014/main" id="{DCD6360B-88F3-4BA6-BA6F-0F74D7A831A4}"/>
                </a:ext>
              </a:extLst>
            </p:cNvPr>
            <p:cNvSpPr txBox="1"/>
            <p:nvPr/>
          </p:nvSpPr>
          <p:spPr>
            <a:xfrm>
              <a:off x="744277" y="2054622"/>
              <a:ext cx="2349795" cy="276999"/>
            </a:xfrm>
            <a:prstGeom prst="rect">
              <a:avLst/>
            </a:prstGeom>
            <a:noFill/>
          </p:spPr>
          <p:txBody>
            <a:bodyPr wrap="square">
              <a:spAutoFit/>
            </a:bodyPr>
            <a:lstStyle/>
            <a:p>
              <a:pPr algn="ctr"/>
              <a:r>
                <a:rPr lang="lt-LT" sz="1200">
                  <a:solidFill>
                    <a:srgbClr val="004B50"/>
                  </a:solidFill>
                </a:rPr>
                <a:t>LAIKAS</a:t>
              </a:r>
            </a:p>
          </p:txBody>
        </p:sp>
        <p:sp>
          <p:nvSpPr>
            <p:cNvPr id="79" name="TextBox 78">
              <a:extLst>
                <a:ext uri="{FF2B5EF4-FFF2-40B4-BE49-F238E27FC236}">
                  <a16:creationId xmlns:a16="http://schemas.microsoft.com/office/drawing/2014/main" id="{63A68C0B-3EA4-4BB9-A5EC-186C653D283A}"/>
                </a:ext>
              </a:extLst>
            </p:cNvPr>
            <p:cNvSpPr txBox="1"/>
            <p:nvPr/>
          </p:nvSpPr>
          <p:spPr>
            <a:xfrm>
              <a:off x="744278" y="2321531"/>
              <a:ext cx="2349795" cy="276999"/>
            </a:xfrm>
            <a:prstGeom prst="rect">
              <a:avLst/>
            </a:prstGeom>
            <a:noFill/>
          </p:spPr>
          <p:txBody>
            <a:bodyPr wrap="square">
              <a:spAutoFit/>
            </a:bodyPr>
            <a:lstStyle/>
            <a:p>
              <a:pPr algn="ctr"/>
              <a:r>
                <a:rPr lang="lt-LT" sz="1200" dirty="0"/>
                <a:t>2023 06 15 -07 10</a:t>
              </a:r>
              <a:r>
                <a:rPr lang="lt-LT" sz="1200" strike="sngStrike" dirty="0"/>
                <a:t> </a:t>
              </a:r>
            </a:p>
          </p:txBody>
        </p:sp>
        <p:sp>
          <p:nvSpPr>
            <p:cNvPr id="82" name="Oval 81">
              <a:extLst>
                <a:ext uri="{FF2B5EF4-FFF2-40B4-BE49-F238E27FC236}">
                  <a16:creationId xmlns:a16="http://schemas.microsoft.com/office/drawing/2014/main" id="{89CCE8D7-A3BF-40ED-96BF-0DCA8A497490}"/>
                </a:ext>
              </a:extLst>
            </p:cNvPr>
            <p:cNvSpPr/>
            <p:nvPr/>
          </p:nvSpPr>
          <p:spPr>
            <a:xfrm>
              <a:off x="4467693" y="1526361"/>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83" name="Graphic 82">
              <a:extLst>
                <a:ext uri="{FF2B5EF4-FFF2-40B4-BE49-F238E27FC236}">
                  <a16:creationId xmlns:a16="http://schemas.microsoft.com/office/drawing/2014/main" id="{660EFB3D-6D33-4040-B45A-C9989C94FE0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75648" y="1629526"/>
              <a:ext cx="244336" cy="244336"/>
            </a:xfrm>
            <a:prstGeom prst="rect">
              <a:avLst/>
            </a:prstGeom>
          </p:spPr>
        </p:pic>
        <p:sp>
          <p:nvSpPr>
            <p:cNvPr id="84" name="TextBox 83">
              <a:extLst>
                <a:ext uri="{FF2B5EF4-FFF2-40B4-BE49-F238E27FC236}">
                  <a16:creationId xmlns:a16="http://schemas.microsoft.com/office/drawing/2014/main" id="{FB7192C7-6E95-4825-953E-83EA8F55323F}"/>
                </a:ext>
              </a:extLst>
            </p:cNvPr>
            <p:cNvSpPr txBox="1"/>
            <p:nvPr/>
          </p:nvSpPr>
          <p:spPr>
            <a:xfrm>
              <a:off x="3560132" y="2054621"/>
              <a:ext cx="2275368" cy="276999"/>
            </a:xfrm>
            <a:prstGeom prst="rect">
              <a:avLst/>
            </a:prstGeom>
            <a:noFill/>
          </p:spPr>
          <p:txBody>
            <a:bodyPr wrap="square">
              <a:spAutoFit/>
            </a:bodyPr>
            <a:lstStyle/>
            <a:p>
              <a:pPr algn="ctr"/>
              <a:r>
                <a:rPr lang="lt-LT" sz="1200">
                  <a:solidFill>
                    <a:srgbClr val="004B50"/>
                  </a:solidFill>
                </a:rPr>
                <a:t>TIKSLAS</a:t>
              </a:r>
            </a:p>
          </p:txBody>
        </p:sp>
        <p:sp>
          <p:nvSpPr>
            <p:cNvPr id="85" name="TextBox 84">
              <a:extLst>
                <a:ext uri="{FF2B5EF4-FFF2-40B4-BE49-F238E27FC236}">
                  <a16:creationId xmlns:a16="http://schemas.microsoft.com/office/drawing/2014/main" id="{822ABD5F-7092-48D8-B7DF-E840D8B62A9D}"/>
                </a:ext>
              </a:extLst>
            </p:cNvPr>
            <p:cNvSpPr txBox="1"/>
            <p:nvPr/>
          </p:nvSpPr>
          <p:spPr>
            <a:xfrm>
              <a:off x="3295081" y="2255044"/>
              <a:ext cx="2794397" cy="830997"/>
            </a:xfrm>
            <a:prstGeom prst="rect">
              <a:avLst/>
            </a:prstGeom>
            <a:noFill/>
          </p:spPr>
          <p:txBody>
            <a:bodyPr wrap="square">
              <a:spAutoFit/>
            </a:bodyPr>
            <a:lstStyle>
              <a:defPPr>
                <a:defRPr lang="lt-LT"/>
              </a:defPPr>
              <a:lvl1pPr algn="ctr">
                <a:defRPr sz="1400"/>
              </a:lvl1pPr>
            </a:lstStyle>
            <a:p>
              <a:r>
                <a:rPr lang="lt-LT" sz="1200">
                  <a:solidFill>
                    <a:srgbClr val="727272"/>
                  </a:solidFill>
                </a:rPr>
                <a:t>Nustatyti Lietuvos gyventojų informuotumą apie daugiabučių namų atnaujinimo programą ir ketinimą joje dalyvauti.</a:t>
              </a:r>
            </a:p>
          </p:txBody>
        </p:sp>
        <p:sp>
          <p:nvSpPr>
            <p:cNvPr id="86" name="Oval 85">
              <a:extLst>
                <a:ext uri="{FF2B5EF4-FFF2-40B4-BE49-F238E27FC236}">
                  <a16:creationId xmlns:a16="http://schemas.microsoft.com/office/drawing/2014/main" id="{9B0DD0EE-E695-45F1-B923-9F4A6FBA7E3A}"/>
                </a:ext>
              </a:extLst>
            </p:cNvPr>
            <p:cNvSpPr/>
            <p:nvPr/>
          </p:nvSpPr>
          <p:spPr>
            <a:xfrm>
              <a:off x="7264056" y="1523615"/>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87" name="Oval 86">
              <a:extLst>
                <a:ext uri="{FF2B5EF4-FFF2-40B4-BE49-F238E27FC236}">
                  <a16:creationId xmlns:a16="http://schemas.microsoft.com/office/drawing/2014/main" id="{C46EA566-C965-452C-9614-70402D2AFECF}"/>
                </a:ext>
              </a:extLst>
            </p:cNvPr>
            <p:cNvSpPr/>
            <p:nvPr/>
          </p:nvSpPr>
          <p:spPr>
            <a:xfrm>
              <a:off x="10060419" y="1522539"/>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88" name="Oval 87">
              <a:extLst>
                <a:ext uri="{FF2B5EF4-FFF2-40B4-BE49-F238E27FC236}">
                  <a16:creationId xmlns:a16="http://schemas.microsoft.com/office/drawing/2014/main" id="{F6401D51-3FFB-43E7-A1FD-059A2E09E1D5}"/>
                </a:ext>
              </a:extLst>
            </p:cNvPr>
            <p:cNvSpPr/>
            <p:nvPr/>
          </p:nvSpPr>
          <p:spPr>
            <a:xfrm>
              <a:off x="7264056" y="3740271"/>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89" name="Oval 88">
              <a:extLst>
                <a:ext uri="{FF2B5EF4-FFF2-40B4-BE49-F238E27FC236}">
                  <a16:creationId xmlns:a16="http://schemas.microsoft.com/office/drawing/2014/main" id="{AB696D6B-6F71-4CEB-8F59-B8925CDF5937}"/>
                </a:ext>
              </a:extLst>
            </p:cNvPr>
            <p:cNvSpPr/>
            <p:nvPr/>
          </p:nvSpPr>
          <p:spPr>
            <a:xfrm>
              <a:off x="10060419" y="3740247"/>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0" name="Oval 89">
              <a:extLst>
                <a:ext uri="{FF2B5EF4-FFF2-40B4-BE49-F238E27FC236}">
                  <a16:creationId xmlns:a16="http://schemas.microsoft.com/office/drawing/2014/main" id="{92369592-AC75-42A3-9977-28C260595BC6}"/>
                </a:ext>
              </a:extLst>
            </p:cNvPr>
            <p:cNvSpPr/>
            <p:nvPr/>
          </p:nvSpPr>
          <p:spPr>
            <a:xfrm>
              <a:off x="1671330" y="3739872"/>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1" name="Oval 90">
              <a:extLst>
                <a:ext uri="{FF2B5EF4-FFF2-40B4-BE49-F238E27FC236}">
                  <a16:creationId xmlns:a16="http://schemas.microsoft.com/office/drawing/2014/main" id="{F6DFD68D-8256-47AA-9227-DF27325C4D38}"/>
                </a:ext>
              </a:extLst>
            </p:cNvPr>
            <p:cNvSpPr/>
            <p:nvPr/>
          </p:nvSpPr>
          <p:spPr>
            <a:xfrm>
              <a:off x="4467693" y="3738796"/>
              <a:ext cx="460247" cy="460247"/>
            </a:xfrm>
            <a:prstGeom prst="ellipse">
              <a:avLst/>
            </a:prstGeom>
            <a:noFill/>
            <a:ln>
              <a:solidFill>
                <a:srgbClr val="1AB1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2" name="TextBox 91">
              <a:extLst>
                <a:ext uri="{FF2B5EF4-FFF2-40B4-BE49-F238E27FC236}">
                  <a16:creationId xmlns:a16="http://schemas.microsoft.com/office/drawing/2014/main" id="{E25D576B-5DB0-45DF-8DF6-B44275BC45B9}"/>
                </a:ext>
              </a:extLst>
            </p:cNvPr>
            <p:cNvSpPr txBox="1"/>
            <p:nvPr/>
          </p:nvSpPr>
          <p:spPr>
            <a:xfrm>
              <a:off x="6377760" y="2054621"/>
              <a:ext cx="2232837" cy="276999"/>
            </a:xfrm>
            <a:prstGeom prst="rect">
              <a:avLst/>
            </a:prstGeom>
            <a:noFill/>
          </p:spPr>
          <p:txBody>
            <a:bodyPr wrap="square">
              <a:spAutoFit/>
            </a:bodyPr>
            <a:lstStyle/>
            <a:p>
              <a:pPr algn="ctr"/>
              <a:r>
                <a:rPr lang="lt-LT" sz="1200">
                  <a:solidFill>
                    <a:srgbClr val="004B50"/>
                  </a:solidFill>
                </a:rPr>
                <a:t>TIKSLINĖ GRUPĖ</a:t>
              </a:r>
            </a:p>
          </p:txBody>
        </p:sp>
        <p:pic>
          <p:nvPicPr>
            <p:cNvPr id="93" name="Graphic 92">
              <a:extLst>
                <a:ext uri="{FF2B5EF4-FFF2-40B4-BE49-F238E27FC236}">
                  <a16:creationId xmlns:a16="http://schemas.microsoft.com/office/drawing/2014/main" id="{BF1F5C8E-D5DF-4299-A73F-5AAB62D4B0D3}"/>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375251" y="1645663"/>
              <a:ext cx="236014" cy="236014"/>
            </a:xfrm>
            <a:prstGeom prst="rect">
              <a:avLst/>
            </a:prstGeom>
          </p:spPr>
        </p:pic>
        <p:sp>
          <p:nvSpPr>
            <p:cNvPr id="94" name="TextBox 93">
              <a:extLst>
                <a:ext uri="{FF2B5EF4-FFF2-40B4-BE49-F238E27FC236}">
                  <a16:creationId xmlns:a16="http://schemas.microsoft.com/office/drawing/2014/main" id="{D139BCD5-D2C9-4208-B547-053180E345B5}"/>
                </a:ext>
              </a:extLst>
            </p:cNvPr>
            <p:cNvSpPr txBox="1"/>
            <p:nvPr/>
          </p:nvSpPr>
          <p:spPr>
            <a:xfrm>
              <a:off x="6156437" y="2247641"/>
              <a:ext cx="2673519" cy="1277273"/>
            </a:xfrm>
            <a:prstGeom prst="rect">
              <a:avLst/>
            </a:prstGeom>
            <a:noFill/>
          </p:spPr>
          <p:txBody>
            <a:bodyPr wrap="square">
              <a:spAutoFit/>
            </a:bodyPr>
            <a:lstStyle/>
            <a:p>
              <a:pPr algn="ctr"/>
              <a:r>
                <a:rPr lang="lt-LT" sz="1100">
                  <a:solidFill>
                    <a:srgbClr val="727272"/>
                  </a:solidFill>
                </a:rPr>
                <a:t>Pagrindinė grupė: 18–75 m. amžiaus nuolatiniai Lietuvos gyventojai. Taip pat išskiriama tikslinė grupė: renovuotinų daugiabučių namų gyventojai, būstų savininkai – visi 1993 m. ir senesnės statybos metų daugiabučių namų gyventojai.</a:t>
              </a:r>
            </a:p>
          </p:txBody>
        </p:sp>
        <p:sp>
          <p:nvSpPr>
            <p:cNvPr id="95" name="TextBox 94">
              <a:extLst>
                <a:ext uri="{FF2B5EF4-FFF2-40B4-BE49-F238E27FC236}">
                  <a16:creationId xmlns:a16="http://schemas.microsoft.com/office/drawing/2014/main" id="{E91B7E4B-9975-49A1-8CDE-DB473C8E3EE5}"/>
                </a:ext>
              </a:extLst>
            </p:cNvPr>
            <p:cNvSpPr txBox="1"/>
            <p:nvPr/>
          </p:nvSpPr>
          <p:spPr>
            <a:xfrm>
              <a:off x="9149191" y="2066268"/>
              <a:ext cx="2282702" cy="276999"/>
            </a:xfrm>
            <a:prstGeom prst="rect">
              <a:avLst/>
            </a:prstGeom>
            <a:noFill/>
          </p:spPr>
          <p:txBody>
            <a:bodyPr wrap="square">
              <a:spAutoFit/>
            </a:bodyPr>
            <a:lstStyle/>
            <a:p>
              <a:pPr algn="ctr"/>
              <a:r>
                <a:rPr lang="lt-LT" sz="1200">
                  <a:solidFill>
                    <a:srgbClr val="004B50"/>
                  </a:solidFill>
                </a:rPr>
                <a:t>APKLAUSOS METODAS</a:t>
              </a:r>
            </a:p>
          </p:txBody>
        </p:sp>
        <p:pic>
          <p:nvPicPr>
            <p:cNvPr id="96" name="Graphic 95">
              <a:extLst>
                <a:ext uri="{FF2B5EF4-FFF2-40B4-BE49-F238E27FC236}">
                  <a16:creationId xmlns:a16="http://schemas.microsoft.com/office/drawing/2014/main" id="{0F64D867-F8A9-4849-96AA-228B972C22A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137233" y="1601151"/>
              <a:ext cx="313874" cy="313874"/>
            </a:xfrm>
            <a:prstGeom prst="rect">
              <a:avLst/>
            </a:prstGeom>
          </p:spPr>
        </p:pic>
        <p:sp>
          <p:nvSpPr>
            <p:cNvPr id="97" name="TextBox 96">
              <a:extLst>
                <a:ext uri="{FF2B5EF4-FFF2-40B4-BE49-F238E27FC236}">
                  <a16:creationId xmlns:a16="http://schemas.microsoft.com/office/drawing/2014/main" id="{13B3E82D-DD4F-44F0-9274-A82425D53086}"/>
                </a:ext>
              </a:extLst>
            </p:cNvPr>
            <p:cNvSpPr txBox="1"/>
            <p:nvPr/>
          </p:nvSpPr>
          <p:spPr>
            <a:xfrm>
              <a:off x="1354761" y="4299841"/>
              <a:ext cx="1093384" cy="276999"/>
            </a:xfrm>
            <a:prstGeom prst="rect">
              <a:avLst/>
            </a:prstGeom>
            <a:noFill/>
          </p:spPr>
          <p:txBody>
            <a:bodyPr wrap="square">
              <a:spAutoFit/>
            </a:bodyPr>
            <a:lstStyle/>
            <a:p>
              <a:pPr algn="ctr"/>
              <a:r>
                <a:rPr lang="lt-LT" sz="1200">
                  <a:solidFill>
                    <a:srgbClr val="004B50"/>
                  </a:solidFill>
                </a:rPr>
                <a:t>IMTIS</a:t>
              </a:r>
            </a:p>
          </p:txBody>
        </p:sp>
        <p:sp>
          <p:nvSpPr>
            <p:cNvPr id="98" name="TextBox 97">
              <a:extLst>
                <a:ext uri="{FF2B5EF4-FFF2-40B4-BE49-F238E27FC236}">
                  <a16:creationId xmlns:a16="http://schemas.microsoft.com/office/drawing/2014/main" id="{2FBD97AD-30E3-4EE0-A0CF-02386BCBC782}"/>
                </a:ext>
              </a:extLst>
            </p:cNvPr>
            <p:cNvSpPr txBox="1"/>
            <p:nvPr/>
          </p:nvSpPr>
          <p:spPr>
            <a:xfrm>
              <a:off x="3777516" y="4297060"/>
              <a:ext cx="1840599" cy="276999"/>
            </a:xfrm>
            <a:prstGeom prst="rect">
              <a:avLst/>
            </a:prstGeom>
            <a:noFill/>
          </p:spPr>
          <p:txBody>
            <a:bodyPr wrap="square">
              <a:spAutoFit/>
            </a:bodyPr>
            <a:lstStyle/>
            <a:p>
              <a:pPr algn="ctr"/>
              <a:r>
                <a:rPr lang="lt-LT" sz="1200">
                  <a:solidFill>
                    <a:srgbClr val="004B50"/>
                  </a:solidFill>
                </a:rPr>
                <a:t>ATRANKA</a:t>
              </a:r>
            </a:p>
          </p:txBody>
        </p:sp>
        <p:sp>
          <p:nvSpPr>
            <p:cNvPr id="99" name="TextBox 98">
              <a:extLst>
                <a:ext uri="{FF2B5EF4-FFF2-40B4-BE49-F238E27FC236}">
                  <a16:creationId xmlns:a16="http://schemas.microsoft.com/office/drawing/2014/main" id="{E061B49E-37B5-4298-93BA-7F85B85C0B83}"/>
                </a:ext>
              </a:extLst>
            </p:cNvPr>
            <p:cNvSpPr txBox="1"/>
            <p:nvPr/>
          </p:nvSpPr>
          <p:spPr>
            <a:xfrm>
              <a:off x="6248399" y="4309725"/>
              <a:ext cx="2519153" cy="276999"/>
            </a:xfrm>
            <a:prstGeom prst="rect">
              <a:avLst/>
            </a:prstGeom>
            <a:noFill/>
          </p:spPr>
          <p:txBody>
            <a:bodyPr wrap="square">
              <a:spAutoFit/>
            </a:bodyPr>
            <a:lstStyle/>
            <a:p>
              <a:pPr algn="ctr"/>
              <a:r>
                <a:rPr lang="lt-LT" sz="1200">
                  <a:solidFill>
                    <a:srgbClr val="004B50"/>
                  </a:solidFill>
                </a:rPr>
                <a:t>LOKACIJA</a:t>
              </a:r>
            </a:p>
          </p:txBody>
        </p:sp>
        <p:pic>
          <p:nvPicPr>
            <p:cNvPr id="12" name="Graphic 11">
              <a:extLst>
                <a:ext uri="{FF2B5EF4-FFF2-40B4-BE49-F238E27FC236}">
                  <a16:creationId xmlns:a16="http://schemas.microsoft.com/office/drawing/2014/main" id="{42A2DCDA-670E-48AA-9798-CA12327AD52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575648" y="3821821"/>
              <a:ext cx="294198" cy="294198"/>
            </a:xfrm>
            <a:prstGeom prst="rect">
              <a:avLst/>
            </a:prstGeom>
          </p:spPr>
        </p:pic>
      </p:grpSp>
      <p:pic>
        <p:nvPicPr>
          <p:cNvPr id="16" name="Graphic 15">
            <a:extLst>
              <a:ext uri="{FF2B5EF4-FFF2-40B4-BE49-F238E27FC236}">
                <a16:creationId xmlns:a16="http://schemas.microsoft.com/office/drawing/2014/main" id="{B87C6AF8-CED8-4115-AF55-ECD9F20D6E46}"/>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778895" y="3882395"/>
            <a:ext cx="256940" cy="256940"/>
          </a:xfrm>
          <a:prstGeom prst="rect">
            <a:avLst/>
          </a:prstGeom>
        </p:spPr>
      </p:pic>
      <p:pic>
        <p:nvPicPr>
          <p:cNvPr id="18" name="Graphic 17">
            <a:extLst>
              <a:ext uri="{FF2B5EF4-FFF2-40B4-BE49-F238E27FC236}">
                <a16:creationId xmlns:a16="http://schemas.microsoft.com/office/drawing/2014/main" id="{A1CE720C-48CA-45CC-9555-485662FADA36}"/>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7361197" y="3848001"/>
            <a:ext cx="279885" cy="279885"/>
          </a:xfrm>
          <a:prstGeom prst="rect">
            <a:avLst/>
          </a:prstGeom>
        </p:spPr>
      </p:pic>
      <p:sp>
        <p:nvSpPr>
          <p:cNvPr id="100" name="TextBox 99">
            <a:extLst>
              <a:ext uri="{FF2B5EF4-FFF2-40B4-BE49-F238E27FC236}">
                <a16:creationId xmlns:a16="http://schemas.microsoft.com/office/drawing/2014/main" id="{428F88D8-F9DA-4039-BF5F-EC28EB602AB5}"/>
              </a:ext>
            </a:extLst>
          </p:cNvPr>
          <p:cNvSpPr txBox="1"/>
          <p:nvPr/>
        </p:nvSpPr>
        <p:spPr>
          <a:xfrm>
            <a:off x="9149191" y="4317878"/>
            <a:ext cx="2282702" cy="276999"/>
          </a:xfrm>
          <a:prstGeom prst="rect">
            <a:avLst/>
          </a:prstGeom>
          <a:noFill/>
        </p:spPr>
        <p:txBody>
          <a:bodyPr wrap="square">
            <a:spAutoFit/>
          </a:bodyPr>
          <a:lstStyle/>
          <a:p>
            <a:pPr algn="ctr"/>
            <a:r>
              <a:rPr lang="lt-LT" sz="1200">
                <a:solidFill>
                  <a:srgbClr val="004B50"/>
                </a:solidFill>
              </a:rPr>
              <a:t>DUOMENŲ ANALIZĖ</a:t>
            </a:r>
          </a:p>
        </p:txBody>
      </p:sp>
      <p:sp>
        <p:nvSpPr>
          <p:cNvPr id="101" name="TextBox 100">
            <a:extLst>
              <a:ext uri="{FF2B5EF4-FFF2-40B4-BE49-F238E27FC236}">
                <a16:creationId xmlns:a16="http://schemas.microsoft.com/office/drawing/2014/main" id="{A3EB05B2-D2BE-4614-AD10-65E50C7FD13C}"/>
              </a:ext>
            </a:extLst>
          </p:cNvPr>
          <p:cNvSpPr txBox="1"/>
          <p:nvPr/>
        </p:nvSpPr>
        <p:spPr>
          <a:xfrm>
            <a:off x="726555" y="4610389"/>
            <a:ext cx="2349796" cy="830997"/>
          </a:xfrm>
          <a:prstGeom prst="rect">
            <a:avLst/>
          </a:prstGeom>
          <a:noFill/>
        </p:spPr>
        <p:txBody>
          <a:bodyPr wrap="square">
            <a:spAutoFit/>
          </a:bodyPr>
          <a:lstStyle>
            <a:defPPr>
              <a:defRPr lang="lt-LT"/>
            </a:defPPr>
            <a:lvl1pPr algn="ctr">
              <a:defRPr sz="1400"/>
            </a:lvl1pPr>
          </a:lstStyle>
          <a:p>
            <a:r>
              <a:rPr lang="lt-LT" sz="1200" dirty="0">
                <a:solidFill>
                  <a:srgbClr val="727272"/>
                </a:solidFill>
              </a:rPr>
              <a:t>Tyrimo metu buvo apklausta 1015 respondentų, iš kurių </a:t>
            </a:r>
            <a:r>
              <a:rPr lang="en-US" sz="1200" dirty="0">
                <a:solidFill>
                  <a:srgbClr val="727272"/>
                </a:solidFill>
              </a:rPr>
              <a:t>4</a:t>
            </a:r>
            <a:r>
              <a:rPr lang="lt-LT" sz="1200" dirty="0">
                <a:solidFill>
                  <a:srgbClr val="727272"/>
                </a:solidFill>
              </a:rPr>
              <a:t>14 renovuotinų daugiabučių namų gyventojai.</a:t>
            </a:r>
          </a:p>
        </p:txBody>
      </p:sp>
      <p:sp>
        <p:nvSpPr>
          <p:cNvPr id="102" name="TextBox 101">
            <a:extLst>
              <a:ext uri="{FF2B5EF4-FFF2-40B4-BE49-F238E27FC236}">
                <a16:creationId xmlns:a16="http://schemas.microsoft.com/office/drawing/2014/main" id="{48D747F4-8606-40E8-8C79-A8C2976BAE5F}"/>
              </a:ext>
            </a:extLst>
          </p:cNvPr>
          <p:cNvSpPr txBox="1"/>
          <p:nvPr/>
        </p:nvSpPr>
        <p:spPr>
          <a:xfrm>
            <a:off x="9098867" y="2334507"/>
            <a:ext cx="2378920" cy="830997"/>
          </a:xfrm>
          <a:prstGeom prst="rect">
            <a:avLst/>
          </a:prstGeom>
          <a:noFill/>
        </p:spPr>
        <p:txBody>
          <a:bodyPr wrap="square">
            <a:spAutoFit/>
          </a:bodyPr>
          <a:lstStyle/>
          <a:p>
            <a:pPr algn="ctr"/>
            <a:r>
              <a:rPr lang="lt-LT" sz="1200">
                <a:solidFill>
                  <a:srgbClr val="727272"/>
                </a:solidFill>
              </a:rPr>
              <a:t>Kombinuotas metodas: CAPI (Computer Assisted Personal Interview) ir CAWI (Computer Assisted WEB Interview).</a:t>
            </a:r>
          </a:p>
        </p:txBody>
      </p:sp>
      <p:sp>
        <p:nvSpPr>
          <p:cNvPr id="103" name="TextBox 102">
            <a:extLst>
              <a:ext uri="{FF2B5EF4-FFF2-40B4-BE49-F238E27FC236}">
                <a16:creationId xmlns:a16="http://schemas.microsoft.com/office/drawing/2014/main" id="{03BC3E1C-F7D3-455B-AC55-3047387A7145}"/>
              </a:ext>
            </a:extLst>
          </p:cNvPr>
          <p:cNvSpPr txBox="1"/>
          <p:nvPr/>
        </p:nvSpPr>
        <p:spPr>
          <a:xfrm>
            <a:off x="3366594" y="4599628"/>
            <a:ext cx="2662446" cy="1200329"/>
          </a:xfrm>
          <a:prstGeom prst="rect">
            <a:avLst/>
          </a:prstGeom>
          <a:noFill/>
        </p:spPr>
        <p:txBody>
          <a:bodyPr wrap="square">
            <a:spAutoFit/>
          </a:bodyPr>
          <a:lstStyle/>
          <a:p>
            <a:pPr algn="ctr"/>
            <a:r>
              <a:rPr lang="lt-LT" sz="1200">
                <a:solidFill>
                  <a:srgbClr val="727272"/>
                </a:solidFill>
              </a:rPr>
              <a:t>Bendros populiacijos tyrime taikomi lyties, amžiaus, gyvenamosios vietos ir tautybės kriterijai; tikslinei grupei identifikuoti taikomas papildomas gyvenimo renovuotiname name tikslinis filtras.</a:t>
            </a:r>
          </a:p>
        </p:txBody>
      </p:sp>
      <p:pic>
        <p:nvPicPr>
          <p:cNvPr id="23" name="Graphic 22">
            <a:extLst>
              <a:ext uri="{FF2B5EF4-FFF2-40B4-BE49-F238E27FC236}">
                <a16:creationId xmlns:a16="http://schemas.microsoft.com/office/drawing/2014/main" id="{F1A8B9D3-95DE-425E-AD11-EECFBF5398C4}"/>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10142283" y="3848608"/>
            <a:ext cx="292088" cy="292088"/>
          </a:xfrm>
          <a:prstGeom prst="rect">
            <a:avLst/>
          </a:prstGeom>
        </p:spPr>
      </p:pic>
      <p:sp>
        <p:nvSpPr>
          <p:cNvPr id="104" name="TextBox 103">
            <a:extLst>
              <a:ext uri="{FF2B5EF4-FFF2-40B4-BE49-F238E27FC236}">
                <a16:creationId xmlns:a16="http://schemas.microsoft.com/office/drawing/2014/main" id="{7C45B785-C1FE-4B10-A872-4F665109F593}"/>
              </a:ext>
            </a:extLst>
          </p:cNvPr>
          <p:cNvSpPr txBox="1"/>
          <p:nvPr/>
        </p:nvSpPr>
        <p:spPr>
          <a:xfrm>
            <a:off x="6377761" y="4594231"/>
            <a:ext cx="2232836" cy="276999"/>
          </a:xfrm>
          <a:prstGeom prst="rect">
            <a:avLst/>
          </a:prstGeom>
          <a:noFill/>
        </p:spPr>
        <p:txBody>
          <a:bodyPr wrap="square">
            <a:spAutoFit/>
          </a:bodyPr>
          <a:lstStyle/>
          <a:p>
            <a:pPr algn="ctr"/>
            <a:r>
              <a:rPr lang="lt-LT" sz="1200">
                <a:solidFill>
                  <a:srgbClr val="727272"/>
                </a:solidFill>
              </a:rPr>
              <a:t>Visa šalies teritorija. </a:t>
            </a:r>
          </a:p>
        </p:txBody>
      </p:sp>
      <p:sp>
        <p:nvSpPr>
          <p:cNvPr id="105" name="TextBox 104">
            <a:extLst>
              <a:ext uri="{FF2B5EF4-FFF2-40B4-BE49-F238E27FC236}">
                <a16:creationId xmlns:a16="http://schemas.microsoft.com/office/drawing/2014/main" id="{DF1ABB0A-515D-481D-8016-209EED765A90}"/>
              </a:ext>
            </a:extLst>
          </p:cNvPr>
          <p:cNvSpPr txBox="1"/>
          <p:nvPr/>
        </p:nvSpPr>
        <p:spPr>
          <a:xfrm>
            <a:off x="8896914" y="4609189"/>
            <a:ext cx="2796365" cy="1200329"/>
          </a:xfrm>
          <a:prstGeom prst="rect">
            <a:avLst/>
          </a:prstGeom>
          <a:noFill/>
        </p:spPr>
        <p:txBody>
          <a:bodyPr wrap="square">
            <a:spAutoFit/>
          </a:bodyPr>
          <a:lstStyle/>
          <a:p>
            <a:pPr algn="ctr"/>
            <a:r>
              <a:rPr lang="lt-LT" sz="1200">
                <a:solidFill>
                  <a:srgbClr val="727272"/>
                </a:solidFill>
              </a:rPr>
              <a:t>Analizė atlikta SPSS/PC programine įranga. Ataskaitoje pateikiami bendrieji atsakymų pasiskirstymai (procentai), ir pasiskirstymai pagal socialines-demografines charakteristikas (Žr. Priedus).</a:t>
            </a:r>
          </a:p>
        </p:txBody>
      </p:sp>
    </p:spTree>
    <p:extLst>
      <p:ext uri="{BB962C8B-B14F-4D97-AF65-F5344CB8AC3E}">
        <p14:creationId xmlns:p14="http://schemas.microsoft.com/office/powerpoint/2010/main" val="234430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p:cNvSpPr>
            <a:spLocks noGrp="1"/>
          </p:cNvSpPr>
          <p:nvPr>
            <p:ph sz="half" idx="1"/>
          </p:nvPr>
        </p:nvSpPr>
        <p:spPr>
          <a:xfrm>
            <a:off x="599042" y="1276703"/>
            <a:ext cx="11135759" cy="1393992"/>
          </a:xfrm>
        </p:spPr>
        <p:txBody>
          <a:bodyPr/>
          <a:lstStyle/>
          <a:p>
            <a:pPr marL="0" indent="0">
              <a:buNone/>
            </a:pPr>
            <a:r>
              <a:rPr lang="lt-LT" dirty="0"/>
              <a:t>Atrankiniuose kiekybiniuose tyrimuose visada išlieka statistinės paklaidos tikimybė, į kurią būtina atsižvelgti interpretuojant duomenis.</a:t>
            </a:r>
            <a:r>
              <a:rPr lang="en-US" dirty="0"/>
              <a:t> </a:t>
            </a:r>
            <a:r>
              <a:rPr lang="lt-LT" dirty="0"/>
              <a:t>Pvz.: jeigu apklausus 1015 respondentų gavome, jog 5</a:t>
            </a:r>
            <a:r>
              <a:rPr lang="en-US" dirty="0"/>
              <a:t>0</a:t>
            </a:r>
            <a:r>
              <a:rPr lang="lt-LT" dirty="0"/>
              <a:t>,</a:t>
            </a:r>
            <a:r>
              <a:rPr lang="en-US" dirty="0"/>
              <a:t>9</a:t>
            </a:r>
            <a:r>
              <a:rPr lang="lt-LT" dirty="0"/>
              <a:t> proc. apklaustųjų gyvena senos statybos daugiabutyje – pastatytame iki 1993 m., tai yra 95 proc. tikimybė, kad tikroji reikšmė yra tarp 47,</a:t>
            </a:r>
            <a:r>
              <a:rPr lang="en-US" dirty="0"/>
              <a:t>8</a:t>
            </a:r>
            <a:r>
              <a:rPr lang="lt-LT" dirty="0"/>
              <a:t> proc. ir 54,</a:t>
            </a:r>
            <a:r>
              <a:rPr lang="en-US" dirty="0"/>
              <a:t>0</a:t>
            </a:r>
            <a:r>
              <a:rPr lang="lt-LT" dirty="0"/>
              <a:t> proc.</a:t>
            </a:r>
          </a:p>
          <a:p>
            <a:pPr marL="0" indent="0">
              <a:buNone/>
            </a:pPr>
            <a:endParaRPr lang="lt-LT" dirty="0"/>
          </a:p>
          <a:p>
            <a:pPr marL="0" indent="0">
              <a:buNone/>
            </a:pPr>
            <a:r>
              <a:rPr lang="lt-LT" dirty="0"/>
              <a:t>Įverčio tikslumas mažėja, mažėjant analizuojamų atsakymų skaičiui. Toliau pateikiama lentelė padedanti įvertinti statistinę paklaidą.</a:t>
            </a:r>
          </a:p>
        </p:txBody>
      </p:sp>
      <p:sp>
        <p:nvSpPr>
          <p:cNvPr id="14" name="Title 13"/>
          <p:cNvSpPr>
            <a:spLocks noGrp="1"/>
          </p:cNvSpPr>
          <p:nvPr>
            <p:ph type="title"/>
          </p:nvPr>
        </p:nvSpPr>
        <p:spPr>
          <a:xfrm>
            <a:off x="1221178" y="182245"/>
            <a:ext cx="9730107" cy="1151703"/>
          </a:xfrm>
        </p:spPr>
        <p:txBody>
          <a:bodyPr>
            <a:normAutofit/>
          </a:bodyPr>
          <a:lstStyle/>
          <a:p>
            <a:pPr algn="ctr"/>
            <a:r>
              <a:rPr lang="lt-LT" sz="3600" dirty="0">
                <a:solidFill>
                  <a:schemeClr val="accent2">
                    <a:lumMod val="75000"/>
                  </a:schemeClr>
                </a:solidFill>
              </a:rPr>
              <a:t>STATISTINĖ PAKLAIDA</a:t>
            </a:r>
          </a:p>
        </p:txBody>
      </p:sp>
      <p:graphicFrame>
        <p:nvGraphicFramePr>
          <p:cNvPr id="3" name="Table 2"/>
          <p:cNvGraphicFramePr>
            <a:graphicFrameLocks noGrp="1"/>
          </p:cNvGraphicFramePr>
          <p:nvPr>
            <p:extLst>
              <p:ext uri="{D42A27DB-BD31-4B8C-83A1-F6EECF244321}">
                <p14:modId xmlns:p14="http://schemas.microsoft.com/office/powerpoint/2010/main" val="1102790650"/>
              </p:ext>
            </p:extLst>
          </p:nvPr>
        </p:nvGraphicFramePr>
        <p:xfrm>
          <a:off x="599042" y="2978245"/>
          <a:ext cx="11183260" cy="2926080"/>
        </p:xfrm>
        <a:graphic>
          <a:graphicData uri="http://schemas.openxmlformats.org/drawingml/2006/table">
            <a:tbl>
              <a:tblPr firstRow="1" bandRow="1">
                <a:tableStyleId>{D27102A9-8310-4765-A935-A1911B00CA55}</a:tableStyleId>
              </a:tblPr>
              <a:tblGrid>
                <a:gridCol w="1118326">
                  <a:extLst>
                    <a:ext uri="{9D8B030D-6E8A-4147-A177-3AD203B41FA5}">
                      <a16:colId xmlns:a16="http://schemas.microsoft.com/office/drawing/2014/main" val="20000"/>
                    </a:ext>
                  </a:extLst>
                </a:gridCol>
                <a:gridCol w="1118326">
                  <a:extLst>
                    <a:ext uri="{9D8B030D-6E8A-4147-A177-3AD203B41FA5}">
                      <a16:colId xmlns:a16="http://schemas.microsoft.com/office/drawing/2014/main" val="20001"/>
                    </a:ext>
                  </a:extLst>
                </a:gridCol>
                <a:gridCol w="1118326">
                  <a:extLst>
                    <a:ext uri="{9D8B030D-6E8A-4147-A177-3AD203B41FA5}">
                      <a16:colId xmlns:a16="http://schemas.microsoft.com/office/drawing/2014/main" val="20002"/>
                    </a:ext>
                  </a:extLst>
                </a:gridCol>
                <a:gridCol w="1118326">
                  <a:extLst>
                    <a:ext uri="{9D8B030D-6E8A-4147-A177-3AD203B41FA5}">
                      <a16:colId xmlns:a16="http://schemas.microsoft.com/office/drawing/2014/main" val="20003"/>
                    </a:ext>
                  </a:extLst>
                </a:gridCol>
                <a:gridCol w="1118326">
                  <a:extLst>
                    <a:ext uri="{9D8B030D-6E8A-4147-A177-3AD203B41FA5}">
                      <a16:colId xmlns:a16="http://schemas.microsoft.com/office/drawing/2014/main" val="20004"/>
                    </a:ext>
                  </a:extLst>
                </a:gridCol>
                <a:gridCol w="1118326">
                  <a:extLst>
                    <a:ext uri="{9D8B030D-6E8A-4147-A177-3AD203B41FA5}">
                      <a16:colId xmlns:a16="http://schemas.microsoft.com/office/drawing/2014/main" val="20005"/>
                    </a:ext>
                  </a:extLst>
                </a:gridCol>
                <a:gridCol w="1118326">
                  <a:extLst>
                    <a:ext uri="{9D8B030D-6E8A-4147-A177-3AD203B41FA5}">
                      <a16:colId xmlns:a16="http://schemas.microsoft.com/office/drawing/2014/main" val="20006"/>
                    </a:ext>
                  </a:extLst>
                </a:gridCol>
                <a:gridCol w="1118326">
                  <a:extLst>
                    <a:ext uri="{9D8B030D-6E8A-4147-A177-3AD203B41FA5}">
                      <a16:colId xmlns:a16="http://schemas.microsoft.com/office/drawing/2014/main" val="20007"/>
                    </a:ext>
                  </a:extLst>
                </a:gridCol>
                <a:gridCol w="1118326">
                  <a:extLst>
                    <a:ext uri="{9D8B030D-6E8A-4147-A177-3AD203B41FA5}">
                      <a16:colId xmlns:a16="http://schemas.microsoft.com/office/drawing/2014/main" val="20008"/>
                    </a:ext>
                  </a:extLst>
                </a:gridCol>
                <a:gridCol w="1118326">
                  <a:extLst>
                    <a:ext uri="{9D8B030D-6E8A-4147-A177-3AD203B41FA5}">
                      <a16:colId xmlns:a16="http://schemas.microsoft.com/office/drawing/2014/main" val="20009"/>
                    </a:ext>
                  </a:extLst>
                </a:gridCol>
              </a:tblGrid>
              <a:tr h="102911">
                <a:tc>
                  <a:txBody>
                    <a:bodyPr/>
                    <a:lstStyle/>
                    <a:p>
                      <a:pPr algn="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3/97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5/95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10/90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15/85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20/80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25/75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30/70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40/60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50/50</a:t>
                      </a:r>
                    </a:p>
                  </a:txBody>
                  <a:tcPr marL="0" marR="0" marT="0" marB="0" anchor="ctr"/>
                </a:tc>
                <a:extLst>
                  <a:ext uri="{0D108BD9-81ED-4DB2-BD59-A6C34878D82A}">
                    <a16:rowId xmlns:a16="http://schemas.microsoft.com/office/drawing/2014/main" val="10000"/>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N=</a:t>
                      </a: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tc>
                  <a:txBody>
                    <a:bodyPr/>
                    <a:lstStyle/>
                    <a:p>
                      <a:pPr algn="ctr"/>
                      <a:endPar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endParaRPr>
                    </a:p>
                  </a:txBody>
                  <a:tcPr marL="0" marR="0" marT="0" marB="0" anchor="ctr"/>
                </a:tc>
                <a:extLst>
                  <a:ext uri="{0D108BD9-81ED-4DB2-BD59-A6C34878D82A}">
                    <a16:rowId xmlns:a16="http://schemas.microsoft.com/office/drawing/2014/main" val="10001"/>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13,5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18,6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22,1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24,8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26,8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28,4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31,0</a:t>
                      </a:r>
                    </a:p>
                  </a:txBody>
                  <a:tcPr marL="0" marR="0" marT="0" marB="0" anchor="ctr"/>
                </a:tc>
                <a:extLst>
                  <a:ext uri="{0D108BD9-81ED-4DB2-BD59-A6C34878D82A}">
                    <a16:rowId xmlns:a16="http://schemas.microsoft.com/office/drawing/2014/main" val="10002"/>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12,8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14,3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15,5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16,4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17,5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17,9</a:t>
                      </a:r>
                    </a:p>
                  </a:txBody>
                  <a:tcPr marL="0" marR="0" marT="0" marB="0" anchor="ctr"/>
                </a:tc>
                <a:extLst>
                  <a:ext uri="{0D108BD9-81ED-4DB2-BD59-A6C34878D82A}">
                    <a16:rowId xmlns:a16="http://schemas.microsoft.com/office/drawing/2014/main" val="10003"/>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8,3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11,1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12,0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12,7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13,6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13,9</a:t>
                      </a:r>
                    </a:p>
                  </a:txBody>
                  <a:tcPr marL="0" marR="0" marT="0" marB="0" anchor="ctr"/>
                </a:tc>
                <a:extLst>
                  <a:ext uri="{0D108BD9-81ED-4DB2-BD59-A6C34878D82A}">
                    <a16:rowId xmlns:a16="http://schemas.microsoft.com/office/drawing/2014/main" val="10004"/>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8,1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11,1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11,3</a:t>
                      </a:r>
                    </a:p>
                  </a:txBody>
                  <a:tcPr marL="0" marR="0" marT="0" marB="0" anchor="ctr"/>
                </a:tc>
                <a:extLst>
                  <a:ext uri="{0D108BD9-81ED-4DB2-BD59-A6C34878D82A}">
                    <a16:rowId xmlns:a16="http://schemas.microsoft.com/office/drawing/2014/main" val="10005"/>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8,5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9,8</a:t>
                      </a:r>
                    </a:p>
                  </a:txBody>
                  <a:tcPr marL="0" marR="0" marT="0" marB="0" anchor="ctr"/>
                </a:tc>
                <a:extLst>
                  <a:ext uri="{0D108BD9-81ED-4DB2-BD59-A6C34878D82A}">
                    <a16:rowId xmlns:a16="http://schemas.microsoft.com/office/drawing/2014/main" val="10006"/>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150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5,7</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8,0</a:t>
                      </a:r>
                    </a:p>
                  </a:txBody>
                  <a:tcPr marL="0" marR="0" marT="0" marB="0" anchor="ctr"/>
                </a:tc>
                <a:extLst>
                  <a:ext uri="{0D108BD9-81ED-4DB2-BD59-A6C34878D82A}">
                    <a16:rowId xmlns:a16="http://schemas.microsoft.com/office/drawing/2014/main" val="10007"/>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200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4,2</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4,9</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6,9</a:t>
                      </a:r>
                    </a:p>
                  </a:txBody>
                  <a:tcPr marL="0" marR="0" marT="0" marB="0" anchor="ctr"/>
                </a:tc>
                <a:extLst>
                  <a:ext uri="{0D108BD9-81ED-4DB2-BD59-A6C34878D82A}">
                    <a16:rowId xmlns:a16="http://schemas.microsoft.com/office/drawing/2014/main" val="10008"/>
                  </a:ext>
                </a:extLst>
              </a:tr>
              <a:tr h="124544">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300</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1,9</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3,4</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4,0</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4,9</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5,2</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5,7</a:t>
                      </a:r>
                    </a:p>
                  </a:txBody>
                  <a:tcPr marL="0" marR="0" marT="0" marB="0" anchor="ctr"/>
                </a:tc>
                <a:extLst>
                  <a:ext uri="{0D108BD9-81ED-4DB2-BD59-A6C34878D82A}">
                    <a16:rowId xmlns:a16="http://schemas.microsoft.com/office/drawing/2014/main" val="10009"/>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400</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1,7</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2,1</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2,9</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3,5</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3,9</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4,2</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4,5</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4,8</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4,9</a:t>
                      </a:r>
                    </a:p>
                  </a:txBody>
                  <a:tcPr marL="0" marR="0" marT="0" marB="0" anchor="ctr"/>
                </a:tc>
                <a:extLst>
                  <a:ext uri="{0D108BD9-81ED-4DB2-BD59-A6C34878D82A}">
                    <a16:rowId xmlns:a16="http://schemas.microsoft.com/office/drawing/2014/main" val="10010"/>
                  </a:ext>
                </a:extLst>
              </a:tr>
              <a:tr h="160437">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500</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1,9</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2,6</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3,1</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3,8</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4,0</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4,3</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4,4</a:t>
                      </a:r>
                    </a:p>
                  </a:txBody>
                  <a:tcPr marL="0" marR="0" marT="0" marB="0" anchor="ctr"/>
                </a:tc>
                <a:extLst>
                  <a:ext uri="{0D108BD9-81ED-4DB2-BD59-A6C34878D82A}">
                    <a16:rowId xmlns:a16="http://schemas.microsoft.com/office/drawing/2014/main" val="10011"/>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600</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1,4</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1,7</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2,4</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2,9</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3,2</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3,5</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3,7</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3,9</a:t>
                      </a:r>
                    </a:p>
                  </a:txBody>
                  <a:tcPr marL="0" marR="0" marT="0" marB="0" anchor="ctr"/>
                </a:tc>
                <a:tc>
                  <a:txBody>
                    <a:bodyPr/>
                    <a:lstStyle/>
                    <a:p>
                      <a:pPr algn="ctr"/>
                      <a:r>
                        <a:rPr lang="lt-LT" sz="1200" b="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4,0</a:t>
                      </a:r>
                    </a:p>
                  </a:txBody>
                  <a:tcPr marL="0" marR="0" marT="0" marB="0" anchor="ctr"/>
                </a:tc>
                <a:extLst>
                  <a:ext uri="{0D108BD9-81ED-4DB2-BD59-A6C34878D82A}">
                    <a16:rowId xmlns:a16="http://schemas.microsoft.com/office/drawing/2014/main" val="10012"/>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700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1,3</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2,2</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3,2</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3,6</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3,7</a:t>
                      </a:r>
                    </a:p>
                  </a:txBody>
                  <a:tcPr marL="0" marR="0" marT="0" marB="0" anchor="ctr"/>
                </a:tc>
                <a:extLst>
                  <a:ext uri="{0D108BD9-81ED-4DB2-BD59-A6C34878D82A}">
                    <a16:rowId xmlns:a16="http://schemas.microsoft.com/office/drawing/2014/main" val="10013"/>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800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1,2</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2,1</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2,5</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2,8</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3,2</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3,4</a:t>
                      </a:r>
                    </a:p>
                  </a:txBody>
                  <a:tcPr marL="0" marR="0" marT="0" marB="0" anchor="ctr"/>
                </a:tc>
                <a:tc>
                  <a:txBody>
                    <a:bodyPr/>
                    <a:lstStyle/>
                    <a:p>
                      <a:pPr algn="ctr"/>
                      <a:r>
                        <a:rPr lang="lt-LT" sz="1200"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3,5</a:t>
                      </a:r>
                    </a:p>
                  </a:txBody>
                  <a:tcPr marL="0" marR="0" marT="0" marB="0" anchor="ctr"/>
                </a:tc>
                <a:extLst>
                  <a:ext uri="{0D108BD9-81ED-4DB2-BD59-A6C34878D82A}">
                    <a16:rowId xmlns:a16="http://schemas.microsoft.com/office/drawing/2014/main" val="10014"/>
                  </a:ext>
                </a:extLst>
              </a:tr>
              <a:tr h="102911">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1000</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1,1</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1,4</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1,9</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2,2</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2,5</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2,7</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2,8</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3,0</a:t>
                      </a:r>
                    </a:p>
                  </a:txBody>
                  <a:tcPr marL="0" marR="0" marT="0" marB="0" anchor="ctr"/>
                </a:tc>
                <a:tc>
                  <a:txBody>
                    <a:bodyPr/>
                    <a:lstStyle/>
                    <a:p>
                      <a:pPr algn="ctr"/>
                      <a:r>
                        <a:rPr lang="lt-LT" sz="1200" b="1" noProof="0">
                          <a:solidFill>
                            <a:schemeClr val="tx1">
                              <a:lumMod val="65000"/>
                              <a:lumOff val="35000"/>
                            </a:schemeClr>
                          </a:solidFill>
                          <a:latin typeface="Microsoft YaHei UI Light" panose="020B0502040204020203" pitchFamily="34" charset="-122"/>
                          <a:ea typeface="Microsoft YaHei UI Light" panose="020B0502040204020203" pitchFamily="34" charset="-122"/>
                        </a:rPr>
                        <a:t>3,1</a:t>
                      </a:r>
                    </a:p>
                  </a:txBody>
                  <a:tcPr marL="0" marR="0" marT="0" marB="0" anchor="ct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534291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379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467F37-6317-494F-9C4E-0ED57AE0549B}"/>
              </a:ext>
            </a:extLst>
          </p:cNvPr>
          <p:cNvSpPr txBox="1"/>
          <p:nvPr/>
        </p:nvSpPr>
        <p:spPr>
          <a:xfrm>
            <a:off x="-1" y="3879276"/>
            <a:ext cx="12192001" cy="1450800"/>
          </a:xfrm>
          <a:prstGeom prst="rect">
            <a:avLst/>
          </a:prstGeom>
          <a:solidFill>
            <a:srgbClr val="FFFFFF">
              <a:alpha val="89804"/>
            </a:srgbClr>
          </a:solidFill>
        </p:spPr>
        <p:txBody>
          <a:bodyPr wrap="square" rtlCol="0" anchor="ctr">
            <a:noAutofit/>
          </a:bodyPr>
          <a:lstStyle/>
          <a:p>
            <a:pPr algn="ctr"/>
            <a:r>
              <a:rPr lang="lt-LT" sz="2400" b="1" dirty="0">
                <a:solidFill>
                  <a:schemeClr val="accent2"/>
                </a:solidFill>
                <a:latin typeface="Microsoft YaHei UI Light" panose="020B0502040204020203" pitchFamily="34" charset="-122"/>
                <a:ea typeface="Microsoft YaHei UI Light" panose="020B0502040204020203" pitchFamily="34" charset="-122"/>
              </a:rPr>
              <a:t>gyvenamojo būsto būklė.</a:t>
            </a:r>
            <a:r>
              <a:rPr lang="lt-LT" sz="2400" b="1" dirty="0">
                <a:solidFill>
                  <a:srgbClr val="C2C2C2"/>
                </a:solidFill>
                <a:latin typeface="Microsoft YaHei UI Light" panose="020B0502040204020203" pitchFamily="34" charset="-122"/>
                <a:ea typeface="Microsoft YaHei UI Light" panose="020B0502040204020203" pitchFamily="34" charset="-122"/>
              </a:rPr>
              <a:t> informuotumas apie daugiabučių namų atnaujinimo Programą.</a:t>
            </a:r>
            <a:r>
              <a:rPr lang="en-US" sz="2400" b="1" dirty="0">
                <a:solidFill>
                  <a:srgbClr val="C2C2C2"/>
                </a:solidFill>
                <a:latin typeface="Microsoft YaHei UI Light" panose="020B0502040204020203" pitchFamily="34" charset="-122"/>
                <a:ea typeface="Microsoft YaHei UI Light" panose="020B0502040204020203" pitchFamily="34" charset="-122"/>
              </a:rPr>
              <a:t> </a:t>
            </a:r>
            <a:r>
              <a:rPr lang="lt-LT" sz="2400" b="1" dirty="0">
                <a:solidFill>
                  <a:srgbClr val="C2C2C2"/>
                </a:solidFill>
                <a:latin typeface="Microsoft YaHei UI Light" panose="020B0502040204020203" pitchFamily="34" charset="-122"/>
                <a:ea typeface="Microsoft YaHei UI Light" panose="020B0502040204020203" pitchFamily="34" charset="-122"/>
              </a:rPr>
              <a:t>ketinimas dalyvauti </a:t>
            </a:r>
            <a:r>
              <a:rPr lang="en-US" sz="2400" b="1" dirty="0">
                <a:solidFill>
                  <a:srgbClr val="C2C2C2"/>
                </a:solidFill>
                <a:latin typeface="Microsoft YaHei UI Light" panose="020B0502040204020203" pitchFamily="34" charset="-122"/>
                <a:ea typeface="Microsoft YaHei UI Light" panose="020B0502040204020203" pitchFamily="34" charset="-122"/>
              </a:rPr>
              <a:t>P</a:t>
            </a:r>
            <a:r>
              <a:rPr lang="lt-LT" sz="2400" b="1" dirty="0" err="1">
                <a:solidFill>
                  <a:srgbClr val="C2C2C2"/>
                </a:solidFill>
                <a:latin typeface="Microsoft YaHei UI Light" panose="020B0502040204020203" pitchFamily="34" charset="-122"/>
                <a:ea typeface="Microsoft YaHei UI Light" panose="020B0502040204020203" pitchFamily="34" charset="-122"/>
              </a:rPr>
              <a:t>rogramoje</a:t>
            </a:r>
            <a:endParaRPr lang="lt-LT" sz="2400" b="1" dirty="0">
              <a:solidFill>
                <a:srgbClr val="C2C2C2"/>
              </a:solidFill>
              <a:latin typeface="Microsoft YaHei UI Light" panose="020B0502040204020203" pitchFamily="34" charset="-122"/>
              <a:ea typeface="Microsoft YaHei UI Light" panose="020B0502040204020203" pitchFamily="34" charset="-122"/>
            </a:endParaRPr>
          </a:p>
        </p:txBody>
      </p:sp>
    </p:spTree>
    <p:extLst>
      <p:ext uri="{BB962C8B-B14F-4D97-AF65-F5344CB8AC3E}">
        <p14:creationId xmlns:p14="http://schemas.microsoft.com/office/powerpoint/2010/main" val="185482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8">
            <a:extLst>
              <a:ext uri="{FF2B5EF4-FFF2-40B4-BE49-F238E27FC236}">
                <a16:creationId xmlns:a16="http://schemas.microsoft.com/office/drawing/2014/main" id="{CBCE5D53-9DEB-4EBF-A547-AE5151A083CC}"/>
              </a:ext>
            </a:extLst>
          </p:cNvPr>
          <p:cNvGraphicFramePr>
            <a:graphicFrameLocks/>
          </p:cNvGraphicFramePr>
          <p:nvPr>
            <p:extLst>
              <p:ext uri="{D42A27DB-BD31-4B8C-83A1-F6EECF244321}">
                <p14:modId xmlns:p14="http://schemas.microsoft.com/office/powerpoint/2010/main" val="1992302178"/>
              </p:ext>
            </p:extLst>
          </p:nvPr>
        </p:nvGraphicFramePr>
        <p:xfrm>
          <a:off x="976082" y="2058648"/>
          <a:ext cx="7315200" cy="4574908"/>
        </p:xfrm>
        <a:graphic>
          <a:graphicData uri="http://schemas.openxmlformats.org/drawingml/2006/chart">
            <c:chart xmlns:c="http://schemas.openxmlformats.org/drawingml/2006/chart" xmlns:r="http://schemas.openxmlformats.org/officeDocument/2006/relationships" r:id="rId2"/>
          </a:graphicData>
        </a:graphic>
      </p:graphicFrame>
      <p:sp>
        <p:nvSpPr>
          <p:cNvPr id="2" name="Content Placeholder 1">
            <a:extLst>
              <a:ext uri="{FF2B5EF4-FFF2-40B4-BE49-F238E27FC236}">
                <a16:creationId xmlns:a16="http://schemas.microsoft.com/office/drawing/2014/main" id="{C9D1AACB-F52B-49F3-A694-00A1B9EC8945}"/>
              </a:ext>
            </a:extLst>
          </p:cNvPr>
          <p:cNvSpPr>
            <a:spLocks noGrp="1"/>
          </p:cNvSpPr>
          <p:nvPr>
            <p:ph sz="half" idx="1"/>
          </p:nvPr>
        </p:nvSpPr>
        <p:spPr/>
        <p:txBody>
          <a:bodyPr/>
          <a:lstStyle/>
          <a:p>
            <a:r>
              <a:rPr lang="lt-LT"/>
              <a:t>Kokio tipo būste gyvenate?</a:t>
            </a:r>
          </a:p>
          <a:p>
            <a:endParaRPr lang="lt-LT"/>
          </a:p>
        </p:txBody>
      </p:sp>
      <p:sp>
        <p:nvSpPr>
          <p:cNvPr id="3" name="Title 2">
            <a:extLst>
              <a:ext uri="{FF2B5EF4-FFF2-40B4-BE49-F238E27FC236}">
                <a16:creationId xmlns:a16="http://schemas.microsoft.com/office/drawing/2014/main" id="{67F6EE28-9DC8-45D1-BAB6-42FDED2FE695}"/>
              </a:ext>
            </a:extLst>
          </p:cNvPr>
          <p:cNvSpPr>
            <a:spLocks noGrp="1"/>
          </p:cNvSpPr>
          <p:nvPr>
            <p:ph type="title"/>
          </p:nvPr>
        </p:nvSpPr>
        <p:spPr/>
        <p:txBody>
          <a:bodyPr/>
          <a:lstStyle/>
          <a:p>
            <a:r>
              <a:rPr lang="lt-LT">
                <a:solidFill>
                  <a:schemeClr val="accent2">
                    <a:lumMod val="75000"/>
                  </a:schemeClr>
                </a:solidFill>
              </a:rPr>
              <a:t>GYVENAMOJO BŪSTO TIPAS (PROC.)</a:t>
            </a:r>
          </a:p>
        </p:txBody>
      </p:sp>
      <p:sp>
        <p:nvSpPr>
          <p:cNvPr id="4" name="Content Placeholder 3">
            <a:extLst>
              <a:ext uri="{FF2B5EF4-FFF2-40B4-BE49-F238E27FC236}">
                <a16:creationId xmlns:a16="http://schemas.microsoft.com/office/drawing/2014/main" id="{BBFC8960-9F92-4310-ADD6-1082C1114B2E}"/>
              </a:ext>
            </a:extLst>
          </p:cNvPr>
          <p:cNvSpPr>
            <a:spLocks noGrp="1"/>
          </p:cNvSpPr>
          <p:nvPr>
            <p:ph sz="half" idx="10"/>
          </p:nvPr>
        </p:nvSpPr>
        <p:spPr>
          <a:xfrm>
            <a:off x="8709862" y="1828799"/>
            <a:ext cx="2819709" cy="1630017"/>
          </a:xfrm>
        </p:spPr>
        <p:txBody>
          <a:bodyPr/>
          <a:lstStyle/>
          <a:p>
            <a:r>
              <a:rPr lang="lt-LT" dirty="0"/>
              <a:t>Senos statybos daugiabučiuose (pastatytuose iki 1993 m.) dažniau gyvena jauniausi</a:t>
            </a:r>
            <a:r>
              <a:rPr lang="en-US" dirty="0"/>
              <a:t>, </a:t>
            </a:r>
            <a:r>
              <a:rPr lang="lt-LT" dirty="0"/>
              <a:t>didmiesčių bei rajono centrų gyventojai.</a:t>
            </a:r>
          </a:p>
          <a:p>
            <a:r>
              <a:rPr lang="lt-LT" dirty="0"/>
              <a:t>Daugiabučiuose, naujesniuose nei 1993 m. - aukštojo išsimokslinimo, didmiesčių gyventojai. </a:t>
            </a:r>
          </a:p>
          <a:p>
            <a:r>
              <a:rPr lang="lt-LT" dirty="0"/>
              <a:t>Vieno ar dviejų butų name – kaimo vietovių gyventojai.</a:t>
            </a:r>
          </a:p>
        </p:txBody>
      </p:sp>
      <p:sp>
        <p:nvSpPr>
          <p:cNvPr id="5" name="Content Placeholder 16">
            <a:extLst>
              <a:ext uri="{FF2B5EF4-FFF2-40B4-BE49-F238E27FC236}">
                <a16:creationId xmlns:a16="http://schemas.microsoft.com/office/drawing/2014/main" id="{E04B38DE-45DD-0CC9-D802-B1D41957CCDD}"/>
              </a:ext>
            </a:extLst>
          </p:cNvPr>
          <p:cNvSpPr txBox="1">
            <a:spLocks/>
          </p:cNvSpPr>
          <p:nvPr/>
        </p:nvSpPr>
        <p:spPr>
          <a:xfrm>
            <a:off x="7323969" y="6218012"/>
            <a:ext cx="701554" cy="26280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N=1015</a:t>
            </a:r>
          </a:p>
        </p:txBody>
      </p:sp>
      <p:sp>
        <p:nvSpPr>
          <p:cNvPr id="7" name="Content Placeholder 16">
            <a:extLst>
              <a:ext uri="{FF2B5EF4-FFF2-40B4-BE49-F238E27FC236}">
                <a16:creationId xmlns:a16="http://schemas.microsoft.com/office/drawing/2014/main" id="{5BB198B7-E604-C2B7-314E-D40CC849A487}"/>
              </a:ext>
            </a:extLst>
          </p:cNvPr>
          <p:cNvSpPr txBox="1">
            <a:spLocks/>
          </p:cNvSpPr>
          <p:nvPr/>
        </p:nvSpPr>
        <p:spPr>
          <a:xfrm>
            <a:off x="7323969" y="5767047"/>
            <a:ext cx="701554" cy="26280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N=1009</a:t>
            </a:r>
          </a:p>
        </p:txBody>
      </p:sp>
      <p:sp>
        <p:nvSpPr>
          <p:cNvPr id="8" name="Content Placeholder 16">
            <a:extLst>
              <a:ext uri="{FF2B5EF4-FFF2-40B4-BE49-F238E27FC236}">
                <a16:creationId xmlns:a16="http://schemas.microsoft.com/office/drawing/2014/main" id="{59121C02-E606-C1DD-A21E-DA257D506AC2}"/>
              </a:ext>
            </a:extLst>
          </p:cNvPr>
          <p:cNvSpPr txBox="1">
            <a:spLocks/>
          </p:cNvSpPr>
          <p:nvPr/>
        </p:nvSpPr>
        <p:spPr>
          <a:xfrm>
            <a:off x="7326519" y="5316079"/>
            <a:ext cx="696454" cy="26280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N=1011</a:t>
            </a:r>
          </a:p>
        </p:txBody>
      </p:sp>
      <p:sp>
        <p:nvSpPr>
          <p:cNvPr id="9" name="Content Placeholder 16">
            <a:extLst>
              <a:ext uri="{FF2B5EF4-FFF2-40B4-BE49-F238E27FC236}">
                <a16:creationId xmlns:a16="http://schemas.microsoft.com/office/drawing/2014/main" id="{5DC8EAE8-ED30-FBD9-C0B1-325805A8E024}"/>
              </a:ext>
            </a:extLst>
          </p:cNvPr>
          <p:cNvSpPr txBox="1">
            <a:spLocks/>
          </p:cNvSpPr>
          <p:nvPr/>
        </p:nvSpPr>
        <p:spPr>
          <a:xfrm>
            <a:off x="7326519" y="4865111"/>
            <a:ext cx="696454" cy="26280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N=1008</a:t>
            </a:r>
          </a:p>
        </p:txBody>
      </p:sp>
      <p:sp>
        <p:nvSpPr>
          <p:cNvPr id="10" name="Content Placeholder 16">
            <a:extLst>
              <a:ext uri="{FF2B5EF4-FFF2-40B4-BE49-F238E27FC236}">
                <a16:creationId xmlns:a16="http://schemas.microsoft.com/office/drawing/2014/main" id="{782F156C-E245-6EA3-3A4B-72905E4EF4D7}"/>
              </a:ext>
            </a:extLst>
          </p:cNvPr>
          <p:cNvSpPr txBox="1">
            <a:spLocks/>
          </p:cNvSpPr>
          <p:nvPr/>
        </p:nvSpPr>
        <p:spPr>
          <a:xfrm>
            <a:off x="7321901" y="4414143"/>
            <a:ext cx="705691" cy="26280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N=1017</a:t>
            </a:r>
          </a:p>
        </p:txBody>
      </p:sp>
      <p:sp>
        <p:nvSpPr>
          <p:cNvPr id="11" name="Content Placeholder 16">
            <a:extLst>
              <a:ext uri="{FF2B5EF4-FFF2-40B4-BE49-F238E27FC236}">
                <a16:creationId xmlns:a16="http://schemas.microsoft.com/office/drawing/2014/main" id="{6AF337E9-9D48-CDB5-5E90-8FD9E333EF01}"/>
              </a:ext>
            </a:extLst>
          </p:cNvPr>
          <p:cNvSpPr txBox="1">
            <a:spLocks/>
          </p:cNvSpPr>
          <p:nvPr/>
        </p:nvSpPr>
        <p:spPr>
          <a:xfrm>
            <a:off x="7324451" y="3963089"/>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1013</a:t>
            </a:r>
            <a:endParaRPr lang="lt-LT" dirty="0">
              <a:solidFill>
                <a:schemeClr val="tx1">
                  <a:lumMod val="65000"/>
                  <a:lumOff val="35000"/>
                </a:schemeClr>
              </a:solidFill>
            </a:endParaRPr>
          </a:p>
        </p:txBody>
      </p:sp>
      <p:sp>
        <p:nvSpPr>
          <p:cNvPr id="12" name="Content Placeholder 16">
            <a:extLst>
              <a:ext uri="{FF2B5EF4-FFF2-40B4-BE49-F238E27FC236}">
                <a16:creationId xmlns:a16="http://schemas.microsoft.com/office/drawing/2014/main" id="{214340EA-363C-972C-4AB9-0F73925D4EC8}"/>
              </a:ext>
            </a:extLst>
          </p:cNvPr>
          <p:cNvSpPr txBox="1">
            <a:spLocks/>
          </p:cNvSpPr>
          <p:nvPr/>
        </p:nvSpPr>
        <p:spPr>
          <a:xfrm>
            <a:off x="7324451" y="3512035"/>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1010</a:t>
            </a:r>
            <a:endParaRPr lang="lt-LT" dirty="0">
              <a:solidFill>
                <a:schemeClr val="tx1">
                  <a:lumMod val="65000"/>
                  <a:lumOff val="35000"/>
                </a:schemeClr>
              </a:solidFill>
            </a:endParaRPr>
          </a:p>
        </p:txBody>
      </p:sp>
      <p:sp>
        <p:nvSpPr>
          <p:cNvPr id="13" name="Content Placeholder 16">
            <a:extLst>
              <a:ext uri="{FF2B5EF4-FFF2-40B4-BE49-F238E27FC236}">
                <a16:creationId xmlns:a16="http://schemas.microsoft.com/office/drawing/2014/main" id="{D2608B0E-E393-619E-197F-57D4A7D61962}"/>
              </a:ext>
            </a:extLst>
          </p:cNvPr>
          <p:cNvSpPr txBox="1">
            <a:spLocks/>
          </p:cNvSpPr>
          <p:nvPr/>
        </p:nvSpPr>
        <p:spPr>
          <a:xfrm>
            <a:off x="7324451" y="3060981"/>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a:t>
            </a:r>
            <a:r>
              <a:rPr lang="lt-LT" dirty="0">
                <a:solidFill>
                  <a:schemeClr val="tx1">
                    <a:lumMod val="65000"/>
                    <a:lumOff val="35000"/>
                  </a:schemeClr>
                </a:solidFill>
              </a:rPr>
              <a:t>5</a:t>
            </a:r>
          </a:p>
        </p:txBody>
      </p:sp>
    </p:spTree>
    <p:extLst>
      <p:ext uri="{BB962C8B-B14F-4D97-AF65-F5344CB8AC3E}">
        <p14:creationId xmlns:p14="http://schemas.microsoft.com/office/powerpoint/2010/main" val="1107793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9F41169-AF5D-42C6-A99C-13FA7B7C22E9}"/>
              </a:ext>
            </a:extLst>
          </p:cNvPr>
          <p:cNvSpPr>
            <a:spLocks noGrp="1"/>
          </p:cNvSpPr>
          <p:nvPr>
            <p:ph sz="half" idx="1"/>
          </p:nvPr>
        </p:nvSpPr>
        <p:spPr/>
        <p:txBody>
          <a:bodyPr/>
          <a:lstStyle/>
          <a:p>
            <a:r>
              <a:rPr lang="lt-LT"/>
              <a:t>Ar Jūsų daugiabutis renovuotas?</a:t>
            </a:r>
          </a:p>
        </p:txBody>
      </p:sp>
      <p:sp>
        <p:nvSpPr>
          <p:cNvPr id="3" name="Title 2">
            <a:extLst>
              <a:ext uri="{FF2B5EF4-FFF2-40B4-BE49-F238E27FC236}">
                <a16:creationId xmlns:a16="http://schemas.microsoft.com/office/drawing/2014/main" id="{3927F06F-9F13-430A-AD13-4275F1CDC88A}"/>
              </a:ext>
            </a:extLst>
          </p:cNvPr>
          <p:cNvSpPr>
            <a:spLocks noGrp="1"/>
          </p:cNvSpPr>
          <p:nvPr>
            <p:ph type="title"/>
          </p:nvPr>
        </p:nvSpPr>
        <p:spPr/>
        <p:txBody>
          <a:bodyPr/>
          <a:lstStyle/>
          <a:p>
            <a:r>
              <a:rPr lang="lt-LT">
                <a:solidFill>
                  <a:schemeClr val="accent2">
                    <a:lumMod val="75000"/>
                  </a:schemeClr>
                </a:solidFill>
              </a:rPr>
              <a:t>GYVENAMOJO BŪSTO RENOVACIJOS BŪKLĖ (PROC.)</a:t>
            </a:r>
          </a:p>
        </p:txBody>
      </p:sp>
      <p:sp>
        <p:nvSpPr>
          <p:cNvPr id="5" name="Content Placeholder 4">
            <a:extLst>
              <a:ext uri="{FF2B5EF4-FFF2-40B4-BE49-F238E27FC236}">
                <a16:creationId xmlns:a16="http://schemas.microsoft.com/office/drawing/2014/main" id="{DE106D78-D12F-49E9-B19D-72906A209B91}"/>
              </a:ext>
            </a:extLst>
          </p:cNvPr>
          <p:cNvSpPr>
            <a:spLocks noGrp="1"/>
          </p:cNvSpPr>
          <p:nvPr>
            <p:ph sz="half" idx="11"/>
          </p:nvPr>
        </p:nvSpPr>
        <p:spPr>
          <a:xfrm>
            <a:off x="1238007" y="1805899"/>
            <a:ext cx="1643737" cy="293639"/>
          </a:xfrm>
        </p:spPr>
        <p:txBody>
          <a:bodyPr/>
          <a:lstStyle/>
          <a:p>
            <a:pPr algn="l"/>
            <a:r>
              <a:rPr lang="lt-LT"/>
              <a:t>*senos statybos daugiabučių gyventojai</a:t>
            </a:r>
          </a:p>
        </p:txBody>
      </p:sp>
      <p:graphicFrame>
        <p:nvGraphicFramePr>
          <p:cNvPr id="7" name="Content Placeholder 8">
            <a:extLst>
              <a:ext uri="{FF2B5EF4-FFF2-40B4-BE49-F238E27FC236}">
                <a16:creationId xmlns:a16="http://schemas.microsoft.com/office/drawing/2014/main" id="{DE8C461C-80EF-444A-953B-AEED9DB4B7C2}"/>
              </a:ext>
            </a:extLst>
          </p:cNvPr>
          <p:cNvGraphicFramePr>
            <a:graphicFrameLocks/>
          </p:cNvGraphicFramePr>
          <p:nvPr>
            <p:extLst>
              <p:ext uri="{D42A27DB-BD31-4B8C-83A1-F6EECF244321}">
                <p14:modId xmlns:p14="http://schemas.microsoft.com/office/powerpoint/2010/main" val="250624996"/>
              </p:ext>
            </p:extLst>
          </p:nvPr>
        </p:nvGraphicFramePr>
        <p:xfrm>
          <a:off x="1221178" y="2096355"/>
          <a:ext cx="73152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12" name="Content Placeholder 16">
            <a:extLst>
              <a:ext uri="{FF2B5EF4-FFF2-40B4-BE49-F238E27FC236}">
                <a16:creationId xmlns:a16="http://schemas.microsoft.com/office/drawing/2014/main" id="{14B553E0-B78E-9795-3F97-2E5E8AD85521}"/>
              </a:ext>
            </a:extLst>
          </p:cNvPr>
          <p:cNvSpPr txBox="1">
            <a:spLocks/>
          </p:cNvSpPr>
          <p:nvPr/>
        </p:nvSpPr>
        <p:spPr>
          <a:xfrm>
            <a:off x="7604941" y="5985816"/>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N=550*</a:t>
            </a:r>
          </a:p>
        </p:txBody>
      </p:sp>
      <p:sp>
        <p:nvSpPr>
          <p:cNvPr id="13" name="Content Placeholder 16">
            <a:extLst>
              <a:ext uri="{FF2B5EF4-FFF2-40B4-BE49-F238E27FC236}">
                <a16:creationId xmlns:a16="http://schemas.microsoft.com/office/drawing/2014/main" id="{245E91D9-0A8B-2C9A-24BD-D252C6C1CEE9}"/>
              </a:ext>
            </a:extLst>
          </p:cNvPr>
          <p:cNvSpPr txBox="1">
            <a:spLocks/>
          </p:cNvSpPr>
          <p:nvPr/>
        </p:nvSpPr>
        <p:spPr>
          <a:xfrm>
            <a:off x="7604941" y="5412296"/>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N=541*</a:t>
            </a:r>
          </a:p>
        </p:txBody>
      </p:sp>
      <p:sp>
        <p:nvSpPr>
          <p:cNvPr id="14" name="Content Placeholder 16">
            <a:extLst>
              <a:ext uri="{FF2B5EF4-FFF2-40B4-BE49-F238E27FC236}">
                <a16:creationId xmlns:a16="http://schemas.microsoft.com/office/drawing/2014/main" id="{BB8B8B29-977C-46EC-FF1A-C6190251D3DF}"/>
              </a:ext>
            </a:extLst>
          </p:cNvPr>
          <p:cNvSpPr txBox="1">
            <a:spLocks/>
          </p:cNvSpPr>
          <p:nvPr/>
        </p:nvSpPr>
        <p:spPr>
          <a:xfrm>
            <a:off x="7604941" y="4838776"/>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N=533*</a:t>
            </a:r>
          </a:p>
        </p:txBody>
      </p:sp>
      <p:sp>
        <p:nvSpPr>
          <p:cNvPr id="15" name="Content Placeholder 16">
            <a:extLst>
              <a:ext uri="{FF2B5EF4-FFF2-40B4-BE49-F238E27FC236}">
                <a16:creationId xmlns:a16="http://schemas.microsoft.com/office/drawing/2014/main" id="{D692F3E7-452D-8825-337A-78E8E5A34303}"/>
              </a:ext>
            </a:extLst>
          </p:cNvPr>
          <p:cNvSpPr txBox="1">
            <a:spLocks/>
          </p:cNvSpPr>
          <p:nvPr/>
        </p:nvSpPr>
        <p:spPr>
          <a:xfrm>
            <a:off x="7604941" y="4265256"/>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515</a:t>
            </a:r>
            <a:r>
              <a:rPr lang="lt-LT" dirty="0">
                <a:solidFill>
                  <a:schemeClr val="tx1">
                    <a:lumMod val="65000"/>
                    <a:lumOff val="35000"/>
                  </a:schemeClr>
                </a:solidFill>
              </a:rPr>
              <a:t>*</a:t>
            </a:r>
          </a:p>
        </p:txBody>
      </p:sp>
      <p:sp>
        <p:nvSpPr>
          <p:cNvPr id="16" name="Content Placeholder 16">
            <a:extLst>
              <a:ext uri="{FF2B5EF4-FFF2-40B4-BE49-F238E27FC236}">
                <a16:creationId xmlns:a16="http://schemas.microsoft.com/office/drawing/2014/main" id="{DA95A392-1A25-0FA2-FA8A-00DC6A956F78}"/>
              </a:ext>
            </a:extLst>
          </p:cNvPr>
          <p:cNvSpPr txBox="1">
            <a:spLocks/>
          </p:cNvSpPr>
          <p:nvPr/>
        </p:nvSpPr>
        <p:spPr>
          <a:xfrm>
            <a:off x="7604941" y="3691736"/>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515</a:t>
            </a:r>
            <a:r>
              <a:rPr lang="lt-LT" dirty="0">
                <a:solidFill>
                  <a:schemeClr val="tx1">
                    <a:lumMod val="65000"/>
                    <a:lumOff val="35000"/>
                  </a:schemeClr>
                </a:solidFill>
              </a:rPr>
              <a:t>*</a:t>
            </a:r>
          </a:p>
        </p:txBody>
      </p:sp>
      <p:sp>
        <p:nvSpPr>
          <p:cNvPr id="4" name="Content Placeholder 16">
            <a:extLst>
              <a:ext uri="{FF2B5EF4-FFF2-40B4-BE49-F238E27FC236}">
                <a16:creationId xmlns:a16="http://schemas.microsoft.com/office/drawing/2014/main" id="{68EBAB82-FF52-B41E-05BF-7B4BDA5E1975}"/>
              </a:ext>
            </a:extLst>
          </p:cNvPr>
          <p:cNvSpPr txBox="1">
            <a:spLocks/>
          </p:cNvSpPr>
          <p:nvPr/>
        </p:nvSpPr>
        <p:spPr>
          <a:xfrm>
            <a:off x="7604941" y="3118216"/>
            <a:ext cx="700591" cy="262886"/>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51</a:t>
            </a:r>
            <a:r>
              <a:rPr lang="lt-LT" dirty="0">
                <a:solidFill>
                  <a:schemeClr val="tx1">
                    <a:lumMod val="65000"/>
                    <a:lumOff val="35000"/>
                  </a:schemeClr>
                </a:solidFill>
              </a:rPr>
              <a:t>7*</a:t>
            </a:r>
          </a:p>
        </p:txBody>
      </p:sp>
      <p:sp>
        <p:nvSpPr>
          <p:cNvPr id="6" name="Content Placeholder 3">
            <a:extLst>
              <a:ext uri="{FF2B5EF4-FFF2-40B4-BE49-F238E27FC236}">
                <a16:creationId xmlns:a16="http://schemas.microsoft.com/office/drawing/2014/main" id="{AC44F21B-D037-CBCE-0995-5A6A18314360}"/>
              </a:ext>
            </a:extLst>
          </p:cNvPr>
          <p:cNvSpPr>
            <a:spLocks noGrp="1"/>
          </p:cNvSpPr>
          <p:nvPr>
            <p:ph sz="half" idx="10"/>
          </p:nvPr>
        </p:nvSpPr>
        <p:spPr>
          <a:xfrm>
            <a:off x="8709862" y="1828799"/>
            <a:ext cx="2819709" cy="1630017"/>
          </a:xfrm>
        </p:spPr>
        <p:txBody>
          <a:bodyPr/>
          <a:lstStyle/>
          <a:p>
            <a:r>
              <a:rPr lang="lt-LT" dirty="0"/>
              <a:t>Renovuotose namuose dažniau gyvena aukštesnio išsimokslinimo respondentai bei rajonų centrų gyventojai.</a:t>
            </a:r>
          </a:p>
          <a:p>
            <a:r>
              <a:rPr lang="lt-LT" dirty="0"/>
              <a:t>Nerenovuotose – žemesnio išsimokslinimo apklaustieji.</a:t>
            </a:r>
          </a:p>
        </p:txBody>
      </p:sp>
    </p:spTree>
    <p:extLst>
      <p:ext uri="{BB962C8B-B14F-4D97-AF65-F5344CB8AC3E}">
        <p14:creationId xmlns:p14="http://schemas.microsoft.com/office/powerpoint/2010/main" val="4161038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7E4730-CB88-4CC9-9E71-44B6DA83E6DB}"/>
              </a:ext>
            </a:extLst>
          </p:cNvPr>
          <p:cNvSpPr>
            <a:spLocks noGrp="1"/>
          </p:cNvSpPr>
          <p:nvPr>
            <p:ph sz="half" idx="1"/>
          </p:nvPr>
        </p:nvSpPr>
        <p:spPr/>
        <p:txBody>
          <a:bodyPr/>
          <a:lstStyle/>
          <a:p>
            <a:r>
              <a:rPr lang="lt-LT"/>
              <a:t>Kokią sumą per mėnesį Jūs / Jūsų namų ūkis vidutiniškai sumoka už būsto, kuriame gyvenate, šildymą (šildymo sezono metu)?</a:t>
            </a:r>
          </a:p>
        </p:txBody>
      </p:sp>
      <p:sp>
        <p:nvSpPr>
          <p:cNvPr id="3" name="Title 2">
            <a:extLst>
              <a:ext uri="{FF2B5EF4-FFF2-40B4-BE49-F238E27FC236}">
                <a16:creationId xmlns:a16="http://schemas.microsoft.com/office/drawing/2014/main" id="{AAE89B33-C7BE-406B-92FF-30A4243D98FC}"/>
              </a:ext>
            </a:extLst>
          </p:cNvPr>
          <p:cNvSpPr>
            <a:spLocks noGrp="1"/>
          </p:cNvSpPr>
          <p:nvPr>
            <p:ph type="title"/>
          </p:nvPr>
        </p:nvSpPr>
        <p:spPr/>
        <p:txBody>
          <a:bodyPr/>
          <a:lstStyle/>
          <a:p>
            <a:r>
              <a:rPr lang="lt-LT">
                <a:solidFill>
                  <a:schemeClr val="accent2">
                    <a:lumMod val="75000"/>
                  </a:schemeClr>
                </a:solidFill>
              </a:rPr>
              <a:t>ŠILDYMO</a:t>
            </a:r>
            <a:r>
              <a:rPr lang="lt-LT"/>
              <a:t> </a:t>
            </a:r>
            <a:r>
              <a:rPr lang="lt-LT">
                <a:solidFill>
                  <a:schemeClr val="accent2">
                    <a:lumMod val="75000"/>
                  </a:schemeClr>
                </a:solidFill>
              </a:rPr>
              <a:t>KAINA ŠILDYMO SEZONO METU (PROC.)</a:t>
            </a:r>
          </a:p>
        </p:txBody>
      </p:sp>
      <p:graphicFrame>
        <p:nvGraphicFramePr>
          <p:cNvPr id="8" name="Content Placeholder 7">
            <a:extLst>
              <a:ext uri="{FF2B5EF4-FFF2-40B4-BE49-F238E27FC236}">
                <a16:creationId xmlns:a16="http://schemas.microsoft.com/office/drawing/2014/main" id="{BAB286E3-FC6A-4BFF-ABDD-3B7C1283CC3F}"/>
              </a:ext>
            </a:extLst>
          </p:cNvPr>
          <p:cNvGraphicFramePr>
            <a:graphicFrameLocks noGrp="1"/>
          </p:cNvGraphicFramePr>
          <p:nvPr>
            <p:ph sz="half" idx="10"/>
            <p:extLst>
              <p:ext uri="{D42A27DB-BD31-4B8C-83A1-F6EECF244321}">
                <p14:modId xmlns:p14="http://schemas.microsoft.com/office/powerpoint/2010/main" val="3466332958"/>
              </p:ext>
            </p:extLst>
          </p:nvPr>
        </p:nvGraphicFramePr>
        <p:xfrm>
          <a:off x="-136214" y="2633870"/>
          <a:ext cx="12328214" cy="3619084"/>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 Box 11">
            <a:extLst>
              <a:ext uri="{FF2B5EF4-FFF2-40B4-BE49-F238E27FC236}">
                <a16:creationId xmlns:a16="http://schemas.microsoft.com/office/drawing/2014/main" id="{3833D0CF-307C-4A1F-BF70-8AF733A83528}"/>
              </a:ext>
            </a:extLst>
          </p:cNvPr>
          <p:cNvSpPr txBox="1">
            <a:spLocks noChangeArrowheads="1"/>
          </p:cNvSpPr>
          <p:nvPr/>
        </p:nvSpPr>
        <p:spPr bwMode="auto">
          <a:xfrm>
            <a:off x="4271801"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N=1013</a:t>
            </a:r>
          </a:p>
        </p:txBody>
      </p:sp>
      <p:sp>
        <p:nvSpPr>
          <p:cNvPr id="21" name="Text Box 11">
            <a:extLst>
              <a:ext uri="{FF2B5EF4-FFF2-40B4-BE49-F238E27FC236}">
                <a16:creationId xmlns:a16="http://schemas.microsoft.com/office/drawing/2014/main" id="{3D087B48-497A-4998-B61C-3D66CD5428F5}"/>
              </a:ext>
            </a:extLst>
          </p:cNvPr>
          <p:cNvSpPr txBox="1">
            <a:spLocks noChangeArrowheads="1"/>
          </p:cNvSpPr>
          <p:nvPr/>
        </p:nvSpPr>
        <p:spPr bwMode="auto">
          <a:xfrm>
            <a:off x="5066822"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N=416</a:t>
            </a:r>
          </a:p>
        </p:txBody>
      </p:sp>
      <p:sp>
        <p:nvSpPr>
          <p:cNvPr id="23" name="Text Box 11">
            <a:extLst>
              <a:ext uri="{FF2B5EF4-FFF2-40B4-BE49-F238E27FC236}">
                <a16:creationId xmlns:a16="http://schemas.microsoft.com/office/drawing/2014/main" id="{13761903-49D0-40E5-A27D-CCBF46377C89}"/>
              </a:ext>
            </a:extLst>
          </p:cNvPr>
          <p:cNvSpPr txBox="1">
            <a:spLocks noChangeArrowheads="1"/>
          </p:cNvSpPr>
          <p:nvPr/>
        </p:nvSpPr>
        <p:spPr bwMode="auto">
          <a:xfrm>
            <a:off x="5861843"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N=1017</a:t>
            </a:r>
          </a:p>
        </p:txBody>
      </p:sp>
      <p:sp>
        <p:nvSpPr>
          <p:cNvPr id="24" name="Text Box 11">
            <a:extLst>
              <a:ext uri="{FF2B5EF4-FFF2-40B4-BE49-F238E27FC236}">
                <a16:creationId xmlns:a16="http://schemas.microsoft.com/office/drawing/2014/main" id="{636BC42B-912E-445A-BCE6-AADCE93D0407}"/>
              </a:ext>
            </a:extLst>
          </p:cNvPr>
          <p:cNvSpPr txBox="1">
            <a:spLocks noChangeArrowheads="1"/>
          </p:cNvSpPr>
          <p:nvPr/>
        </p:nvSpPr>
        <p:spPr bwMode="auto">
          <a:xfrm>
            <a:off x="6656864"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N=437</a:t>
            </a:r>
          </a:p>
        </p:txBody>
      </p:sp>
      <p:sp>
        <p:nvSpPr>
          <p:cNvPr id="25" name="Text Box 11">
            <a:extLst>
              <a:ext uri="{FF2B5EF4-FFF2-40B4-BE49-F238E27FC236}">
                <a16:creationId xmlns:a16="http://schemas.microsoft.com/office/drawing/2014/main" id="{42E33056-737F-4CB2-B603-9ECE54D546AC}"/>
              </a:ext>
            </a:extLst>
          </p:cNvPr>
          <p:cNvSpPr txBox="1">
            <a:spLocks noChangeArrowheads="1"/>
          </p:cNvSpPr>
          <p:nvPr/>
        </p:nvSpPr>
        <p:spPr bwMode="auto">
          <a:xfrm>
            <a:off x="7451885"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N=1008</a:t>
            </a:r>
          </a:p>
        </p:txBody>
      </p:sp>
      <p:sp>
        <p:nvSpPr>
          <p:cNvPr id="26" name="Text Box 11">
            <a:extLst>
              <a:ext uri="{FF2B5EF4-FFF2-40B4-BE49-F238E27FC236}">
                <a16:creationId xmlns:a16="http://schemas.microsoft.com/office/drawing/2014/main" id="{71C7E2FA-B9C1-47DF-99DE-432CFCA6560D}"/>
              </a:ext>
            </a:extLst>
          </p:cNvPr>
          <p:cNvSpPr txBox="1">
            <a:spLocks noChangeArrowheads="1"/>
          </p:cNvSpPr>
          <p:nvPr/>
        </p:nvSpPr>
        <p:spPr bwMode="auto">
          <a:xfrm>
            <a:off x="8246906"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N=423</a:t>
            </a:r>
          </a:p>
        </p:txBody>
      </p:sp>
      <p:sp>
        <p:nvSpPr>
          <p:cNvPr id="27" name="Text Box 11">
            <a:extLst>
              <a:ext uri="{FF2B5EF4-FFF2-40B4-BE49-F238E27FC236}">
                <a16:creationId xmlns:a16="http://schemas.microsoft.com/office/drawing/2014/main" id="{922366B9-1369-47D5-99BC-BE7DD2E3378A}"/>
              </a:ext>
            </a:extLst>
          </p:cNvPr>
          <p:cNvSpPr txBox="1">
            <a:spLocks noChangeArrowheads="1"/>
          </p:cNvSpPr>
          <p:nvPr/>
        </p:nvSpPr>
        <p:spPr bwMode="auto">
          <a:xfrm>
            <a:off x="9041927"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N=1011</a:t>
            </a:r>
          </a:p>
        </p:txBody>
      </p:sp>
      <p:sp>
        <p:nvSpPr>
          <p:cNvPr id="28" name="Text Box 11">
            <a:extLst>
              <a:ext uri="{FF2B5EF4-FFF2-40B4-BE49-F238E27FC236}">
                <a16:creationId xmlns:a16="http://schemas.microsoft.com/office/drawing/2014/main" id="{9EB10640-5D4A-4F93-B5CD-1BB5C7189F7E}"/>
              </a:ext>
            </a:extLst>
          </p:cNvPr>
          <p:cNvSpPr txBox="1">
            <a:spLocks noChangeArrowheads="1"/>
          </p:cNvSpPr>
          <p:nvPr/>
        </p:nvSpPr>
        <p:spPr bwMode="auto">
          <a:xfrm>
            <a:off x="9836948"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N=636</a:t>
            </a:r>
          </a:p>
        </p:txBody>
      </p:sp>
      <p:sp>
        <p:nvSpPr>
          <p:cNvPr id="29" name="Text Box 11">
            <a:extLst>
              <a:ext uri="{FF2B5EF4-FFF2-40B4-BE49-F238E27FC236}">
                <a16:creationId xmlns:a16="http://schemas.microsoft.com/office/drawing/2014/main" id="{964D87B6-6F26-4D72-92B1-77DDC0391826}"/>
              </a:ext>
            </a:extLst>
          </p:cNvPr>
          <p:cNvSpPr txBox="1">
            <a:spLocks noChangeArrowheads="1"/>
          </p:cNvSpPr>
          <p:nvPr/>
        </p:nvSpPr>
        <p:spPr bwMode="auto">
          <a:xfrm>
            <a:off x="10631969"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N=1009</a:t>
            </a:r>
          </a:p>
        </p:txBody>
      </p:sp>
      <p:sp>
        <p:nvSpPr>
          <p:cNvPr id="30" name="Text Box 11">
            <a:extLst>
              <a:ext uri="{FF2B5EF4-FFF2-40B4-BE49-F238E27FC236}">
                <a16:creationId xmlns:a16="http://schemas.microsoft.com/office/drawing/2014/main" id="{E5E3AF55-7E36-49BF-8E75-C8CAB789C395}"/>
              </a:ext>
            </a:extLst>
          </p:cNvPr>
          <p:cNvSpPr txBox="1">
            <a:spLocks noChangeArrowheads="1"/>
          </p:cNvSpPr>
          <p:nvPr/>
        </p:nvSpPr>
        <p:spPr bwMode="auto">
          <a:xfrm>
            <a:off x="11426991"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N=680</a:t>
            </a:r>
          </a:p>
        </p:txBody>
      </p:sp>
      <p:sp>
        <p:nvSpPr>
          <p:cNvPr id="6" name="Text Box 11">
            <a:extLst>
              <a:ext uri="{FF2B5EF4-FFF2-40B4-BE49-F238E27FC236}">
                <a16:creationId xmlns:a16="http://schemas.microsoft.com/office/drawing/2014/main" id="{2F4809CE-8E49-7FFF-D48C-68B4D0AD72E7}"/>
              </a:ext>
            </a:extLst>
          </p:cNvPr>
          <p:cNvSpPr txBox="1">
            <a:spLocks noChangeArrowheads="1"/>
          </p:cNvSpPr>
          <p:nvPr/>
        </p:nvSpPr>
        <p:spPr bwMode="auto">
          <a:xfrm>
            <a:off x="2681759"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N=10</a:t>
            </a:r>
            <a:r>
              <a:rPr lang="en-US" sz="1000" b="1">
                <a:solidFill>
                  <a:schemeClr val="tx1">
                    <a:lumMod val="65000"/>
                    <a:lumOff val="35000"/>
                  </a:schemeClr>
                </a:solidFill>
                <a:latin typeface="+mj-lt"/>
                <a:cs typeface="Arial" charset="0"/>
              </a:rPr>
              <a:t>10</a:t>
            </a:r>
            <a:endParaRPr lang="lt-LT" sz="1000" b="1">
              <a:solidFill>
                <a:schemeClr val="tx1">
                  <a:lumMod val="65000"/>
                  <a:lumOff val="35000"/>
                </a:schemeClr>
              </a:solidFill>
              <a:latin typeface="+mj-lt"/>
              <a:cs typeface="Arial" charset="0"/>
            </a:endParaRPr>
          </a:p>
        </p:txBody>
      </p:sp>
      <p:sp>
        <p:nvSpPr>
          <p:cNvPr id="7" name="Text Box 11">
            <a:extLst>
              <a:ext uri="{FF2B5EF4-FFF2-40B4-BE49-F238E27FC236}">
                <a16:creationId xmlns:a16="http://schemas.microsoft.com/office/drawing/2014/main" id="{55FEB805-4C2C-CF62-F729-AB9F16943FCF}"/>
              </a:ext>
            </a:extLst>
          </p:cNvPr>
          <p:cNvSpPr txBox="1">
            <a:spLocks noChangeArrowheads="1"/>
          </p:cNvSpPr>
          <p:nvPr/>
        </p:nvSpPr>
        <p:spPr bwMode="auto">
          <a:xfrm>
            <a:off x="3476780" y="6007277"/>
            <a:ext cx="638175" cy="246221"/>
          </a:xfrm>
          <a:prstGeom prst="rect">
            <a:avLst/>
          </a:prstGeom>
          <a:noFill/>
          <a:ln w="3175">
            <a:noFill/>
            <a:miter lim="800000"/>
            <a:headEnd type="none" w="sm" len="sm"/>
            <a:tailEnd type="none" w="sm" len="sm"/>
          </a:ln>
        </p:spPr>
        <p:txBody>
          <a:bodyPr>
            <a:spAutoFit/>
          </a:bodyPr>
          <a:lstStyle/>
          <a:p>
            <a:pPr>
              <a:defRPr/>
            </a:pPr>
            <a:r>
              <a:rPr lang="lt-LT" sz="1000" b="1">
                <a:solidFill>
                  <a:schemeClr val="tx1">
                    <a:lumMod val="65000"/>
                    <a:lumOff val="35000"/>
                  </a:schemeClr>
                </a:solidFill>
                <a:latin typeface="+mj-lt"/>
                <a:cs typeface="Arial" charset="0"/>
              </a:rPr>
              <a:t>N=4</a:t>
            </a:r>
            <a:r>
              <a:rPr lang="en-US" sz="1000" b="1">
                <a:solidFill>
                  <a:schemeClr val="tx1">
                    <a:lumMod val="65000"/>
                    <a:lumOff val="35000"/>
                  </a:schemeClr>
                </a:solidFill>
                <a:latin typeface="+mj-lt"/>
                <a:cs typeface="Arial" charset="0"/>
              </a:rPr>
              <a:t>09</a:t>
            </a:r>
            <a:endParaRPr lang="lt-LT" sz="1000" b="1">
              <a:solidFill>
                <a:schemeClr val="tx1">
                  <a:lumMod val="65000"/>
                  <a:lumOff val="35000"/>
                </a:schemeClr>
              </a:solidFill>
              <a:latin typeface="+mj-lt"/>
              <a:cs typeface="Arial" charset="0"/>
            </a:endParaRPr>
          </a:p>
        </p:txBody>
      </p:sp>
      <p:graphicFrame>
        <p:nvGraphicFramePr>
          <p:cNvPr id="10" name="Table 33">
            <a:extLst>
              <a:ext uri="{FF2B5EF4-FFF2-40B4-BE49-F238E27FC236}">
                <a16:creationId xmlns:a16="http://schemas.microsoft.com/office/drawing/2014/main" id="{C6D4461A-5837-397A-324D-D6BAE06A0A89}"/>
              </a:ext>
            </a:extLst>
          </p:cNvPr>
          <p:cNvGraphicFramePr>
            <a:graphicFrameLocks noGrp="1"/>
          </p:cNvGraphicFramePr>
          <p:nvPr>
            <p:extLst>
              <p:ext uri="{D42A27DB-BD31-4B8C-83A1-F6EECF244321}">
                <p14:modId xmlns:p14="http://schemas.microsoft.com/office/powerpoint/2010/main" val="2028420588"/>
              </p:ext>
            </p:extLst>
          </p:nvPr>
        </p:nvGraphicFramePr>
        <p:xfrm>
          <a:off x="1093304" y="1786250"/>
          <a:ext cx="11029123" cy="274320"/>
        </p:xfrm>
        <a:graphic>
          <a:graphicData uri="http://schemas.openxmlformats.org/drawingml/2006/table">
            <a:tbl>
              <a:tblPr firstRow="1" bandRow="1">
                <a:tableStyleId>{5C22544A-7EE6-4342-B048-85BDC9FD1C3A}</a:tableStyleId>
              </a:tblPr>
              <a:tblGrid>
                <a:gridCol w="1575589">
                  <a:extLst>
                    <a:ext uri="{9D8B030D-6E8A-4147-A177-3AD203B41FA5}">
                      <a16:colId xmlns:a16="http://schemas.microsoft.com/office/drawing/2014/main" val="3469993449"/>
                    </a:ext>
                  </a:extLst>
                </a:gridCol>
                <a:gridCol w="1575589">
                  <a:extLst>
                    <a:ext uri="{9D8B030D-6E8A-4147-A177-3AD203B41FA5}">
                      <a16:colId xmlns:a16="http://schemas.microsoft.com/office/drawing/2014/main" val="3288353586"/>
                    </a:ext>
                  </a:extLst>
                </a:gridCol>
                <a:gridCol w="1575589">
                  <a:extLst>
                    <a:ext uri="{9D8B030D-6E8A-4147-A177-3AD203B41FA5}">
                      <a16:colId xmlns:a16="http://schemas.microsoft.com/office/drawing/2014/main" val="743397559"/>
                    </a:ext>
                  </a:extLst>
                </a:gridCol>
                <a:gridCol w="1575589">
                  <a:extLst>
                    <a:ext uri="{9D8B030D-6E8A-4147-A177-3AD203B41FA5}">
                      <a16:colId xmlns:a16="http://schemas.microsoft.com/office/drawing/2014/main" val="1617390384"/>
                    </a:ext>
                  </a:extLst>
                </a:gridCol>
                <a:gridCol w="1575589">
                  <a:extLst>
                    <a:ext uri="{9D8B030D-6E8A-4147-A177-3AD203B41FA5}">
                      <a16:colId xmlns:a16="http://schemas.microsoft.com/office/drawing/2014/main" val="2298180854"/>
                    </a:ext>
                  </a:extLst>
                </a:gridCol>
                <a:gridCol w="1575589">
                  <a:extLst>
                    <a:ext uri="{9D8B030D-6E8A-4147-A177-3AD203B41FA5}">
                      <a16:colId xmlns:a16="http://schemas.microsoft.com/office/drawing/2014/main" val="194157644"/>
                    </a:ext>
                  </a:extLst>
                </a:gridCol>
                <a:gridCol w="1575589">
                  <a:extLst>
                    <a:ext uri="{9D8B030D-6E8A-4147-A177-3AD203B41FA5}">
                      <a16:colId xmlns:a16="http://schemas.microsoft.com/office/drawing/2014/main" val="2080974102"/>
                    </a:ext>
                  </a:extLst>
                </a:gridCol>
              </a:tblGrid>
              <a:tr h="234157">
                <a:tc>
                  <a:txBody>
                    <a:bodyPr/>
                    <a:lstStyle/>
                    <a:p>
                      <a:pPr algn="ctr"/>
                      <a:r>
                        <a:rPr lang="lt-LT" sz="1200" dirty="0">
                          <a:solidFill>
                            <a:schemeClr val="bg1"/>
                          </a:solidFill>
                        </a:rPr>
                        <a:t>2023 m.</a:t>
                      </a: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200" dirty="0">
                          <a:solidFill>
                            <a:schemeClr val="bg1"/>
                          </a:solidFill>
                        </a:rPr>
                        <a:t>2022 m.</a:t>
                      </a:r>
                      <a:endParaRPr lang="lt-LT" sz="1200" dirty="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200">
                          <a:solidFill>
                            <a:schemeClr val="bg1"/>
                          </a:solidFill>
                        </a:rPr>
                        <a:t>2021 m.</a:t>
                      </a:r>
                      <a:endParaRPr lang="lt-LT" sz="120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200" dirty="0">
                          <a:solidFill>
                            <a:schemeClr val="bg1"/>
                          </a:solidFill>
                        </a:rPr>
                        <a:t>2020 m.</a:t>
                      </a:r>
                      <a:endParaRPr lang="lt-LT" sz="1200" dirty="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200">
                          <a:solidFill>
                            <a:schemeClr val="bg1"/>
                          </a:solidFill>
                        </a:rPr>
                        <a:t>2019 m.</a:t>
                      </a:r>
                      <a:endParaRPr lang="lt-LT" sz="120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200">
                          <a:solidFill>
                            <a:schemeClr val="bg1"/>
                          </a:solidFill>
                        </a:rPr>
                        <a:t>2018 m.</a:t>
                      </a:r>
                      <a:endParaRPr lang="lt-LT" sz="120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200" dirty="0">
                          <a:solidFill>
                            <a:schemeClr val="bg1"/>
                          </a:solidFill>
                        </a:rPr>
                        <a:t>2017 m.</a:t>
                      </a:r>
                      <a:endParaRPr lang="lt-LT" sz="1200" dirty="0">
                        <a:solidFill>
                          <a:schemeClr val="bg1"/>
                        </a:solidFill>
                      </a:endParaRPr>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05783709"/>
                  </a:ext>
                </a:extLst>
              </a:tr>
            </a:tbl>
          </a:graphicData>
        </a:graphic>
      </p:graphicFrame>
      <p:cxnSp>
        <p:nvCxnSpPr>
          <p:cNvPr id="12" name="Straight Arrow Connector 11">
            <a:extLst>
              <a:ext uri="{FF2B5EF4-FFF2-40B4-BE49-F238E27FC236}">
                <a16:creationId xmlns:a16="http://schemas.microsoft.com/office/drawing/2014/main" id="{CD4FC215-B4DE-04DD-4377-B735D3C822E4}"/>
              </a:ext>
            </a:extLst>
          </p:cNvPr>
          <p:cNvCxnSpPr>
            <a:cxnSpLocks/>
          </p:cNvCxnSpPr>
          <p:nvPr/>
        </p:nvCxnSpPr>
        <p:spPr>
          <a:xfrm>
            <a:off x="1510095" y="4237451"/>
            <a:ext cx="0" cy="207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279D7445-C1A1-0EF0-C0B7-0C8D549B03BB}"/>
              </a:ext>
            </a:extLst>
          </p:cNvPr>
          <p:cNvCxnSpPr>
            <a:cxnSpLocks/>
          </p:cNvCxnSpPr>
          <p:nvPr/>
        </p:nvCxnSpPr>
        <p:spPr>
          <a:xfrm flipV="1">
            <a:off x="2465516" y="3933471"/>
            <a:ext cx="0" cy="207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BA0F2AD-4E09-320D-82C3-20FE33869CBE}"/>
              </a:ext>
            </a:extLst>
          </p:cNvPr>
          <p:cNvSpPr txBox="1"/>
          <p:nvPr/>
        </p:nvSpPr>
        <p:spPr>
          <a:xfrm>
            <a:off x="10617034" y="2189274"/>
            <a:ext cx="725557" cy="369332"/>
          </a:xfrm>
          <a:prstGeom prst="rect">
            <a:avLst/>
          </a:prstGeom>
          <a:noFill/>
        </p:spPr>
        <p:txBody>
          <a:bodyPr wrap="square" rtlCol="0">
            <a:spAutoFit/>
          </a:bodyPr>
          <a:lstStyle/>
          <a:p>
            <a:pPr algn="ctr"/>
            <a:r>
              <a:rPr lang="lt-LT" sz="900" dirty="0">
                <a:solidFill>
                  <a:schemeClr val="tx1">
                    <a:lumMod val="50000"/>
                    <a:lumOff val="50000"/>
                  </a:schemeClr>
                </a:solidFill>
              </a:rPr>
              <a:t>Lietuvos gyventojai </a:t>
            </a:r>
          </a:p>
        </p:txBody>
      </p:sp>
      <p:sp>
        <p:nvSpPr>
          <p:cNvPr id="5" name="TextBox 4">
            <a:extLst>
              <a:ext uri="{FF2B5EF4-FFF2-40B4-BE49-F238E27FC236}">
                <a16:creationId xmlns:a16="http://schemas.microsoft.com/office/drawing/2014/main" id="{D5BE0B6E-C873-C02E-8321-B7D9EED4AF5A}"/>
              </a:ext>
            </a:extLst>
          </p:cNvPr>
          <p:cNvSpPr txBox="1"/>
          <p:nvPr/>
        </p:nvSpPr>
        <p:spPr>
          <a:xfrm>
            <a:off x="11350486" y="2050775"/>
            <a:ext cx="841514" cy="646331"/>
          </a:xfrm>
          <a:prstGeom prst="rect">
            <a:avLst/>
          </a:prstGeom>
          <a:noFill/>
        </p:spPr>
        <p:txBody>
          <a:bodyPr wrap="square" rtlCol="0">
            <a:spAutoFit/>
          </a:bodyPr>
          <a:lstStyle/>
          <a:p>
            <a:pPr algn="ctr"/>
            <a:r>
              <a:rPr lang="lt-LT" sz="900" dirty="0">
                <a:solidFill>
                  <a:schemeClr val="tx1">
                    <a:lumMod val="50000"/>
                    <a:lumOff val="50000"/>
                  </a:schemeClr>
                </a:solidFill>
              </a:rPr>
              <a:t>Renovuotinų daugiabučių namų gyventojai </a:t>
            </a:r>
          </a:p>
        </p:txBody>
      </p:sp>
      <p:sp>
        <p:nvSpPr>
          <p:cNvPr id="14" name="TextBox 13">
            <a:extLst>
              <a:ext uri="{FF2B5EF4-FFF2-40B4-BE49-F238E27FC236}">
                <a16:creationId xmlns:a16="http://schemas.microsoft.com/office/drawing/2014/main" id="{D2287BDC-D057-E037-A76F-4732120A19AA}"/>
              </a:ext>
            </a:extLst>
          </p:cNvPr>
          <p:cNvSpPr txBox="1"/>
          <p:nvPr/>
        </p:nvSpPr>
        <p:spPr>
          <a:xfrm>
            <a:off x="9034163" y="2189274"/>
            <a:ext cx="725557" cy="369332"/>
          </a:xfrm>
          <a:prstGeom prst="rect">
            <a:avLst/>
          </a:prstGeom>
          <a:noFill/>
        </p:spPr>
        <p:txBody>
          <a:bodyPr wrap="square" rtlCol="0">
            <a:spAutoFit/>
          </a:bodyPr>
          <a:lstStyle/>
          <a:p>
            <a:pPr algn="ctr"/>
            <a:r>
              <a:rPr lang="lt-LT" sz="900" dirty="0">
                <a:solidFill>
                  <a:schemeClr val="tx1">
                    <a:lumMod val="50000"/>
                    <a:lumOff val="50000"/>
                  </a:schemeClr>
                </a:solidFill>
              </a:rPr>
              <a:t>Lietuvos gyventojai </a:t>
            </a:r>
          </a:p>
        </p:txBody>
      </p:sp>
      <p:sp>
        <p:nvSpPr>
          <p:cNvPr id="15" name="TextBox 14">
            <a:extLst>
              <a:ext uri="{FF2B5EF4-FFF2-40B4-BE49-F238E27FC236}">
                <a16:creationId xmlns:a16="http://schemas.microsoft.com/office/drawing/2014/main" id="{3C956EA7-ACEA-9A4D-24E6-DE0595D8361F}"/>
              </a:ext>
            </a:extLst>
          </p:cNvPr>
          <p:cNvSpPr txBox="1"/>
          <p:nvPr/>
        </p:nvSpPr>
        <p:spPr>
          <a:xfrm>
            <a:off x="9767620" y="2050775"/>
            <a:ext cx="841514" cy="646331"/>
          </a:xfrm>
          <a:prstGeom prst="rect">
            <a:avLst/>
          </a:prstGeom>
          <a:noFill/>
        </p:spPr>
        <p:txBody>
          <a:bodyPr wrap="square" rtlCol="0">
            <a:spAutoFit/>
          </a:bodyPr>
          <a:lstStyle/>
          <a:p>
            <a:pPr algn="ctr"/>
            <a:r>
              <a:rPr lang="lt-LT" sz="900" dirty="0">
                <a:solidFill>
                  <a:schemeClr val="tx1">
                    <a:lumMod val="50000"/>
                    <a:lumOff val="50000"/>
                  </a:schemeClr>
                </a:solidFill>
              </a:rPr>
              <a:t>Renovuotinų daugiabučių namų gyventojai </a:t>
            </a:r>
          </a:p>
        </p:txBody>
      </p:sp>
      <p:sp>
        <p:nvSpPr>
          <p:cNvPr id="33" name="TextBox 32">
            <a:extLst>
              <a:ext uri="{FF2B5EF4-FFF2-40B4-BE49-F238E27FC236}">
                <a16:creationId xmlns:a16="http://schemas.microsoft.com/office/drawing/2014/main" id="{36F12E41-022A-8922-2931-BA91136C89AB}"/>
              </a:ext>
            </a:extLst>
          </p:cNvPr>
          <p:cNvSpPr txBox="1"/>
          <p:nvPr/>
        </p:nvSpPr>
        <p:spPr>
          <a:xfrm>
            <a:off x="7451292" y="2189274"/>
            <a:ext cx="725557" cy="369332"/>
          </a:xfrm>
          <a:prstGeom prst="rect">
            <a:avLst/>
          </a:prstGeom>
          <a:noFill/>
        </p:spPr>
        <p:txBody>
          <a:bodyPr wrap="square" rtlCol="0">
            <a:spAutoFit/>
          </a:bodyPr>
          <a:lstStyle/>
          <a:p>
            <a:pPr algn="ctr"/>
            <a:r>
              <a:rPr lang="lt-LT" sz="900" dirty="0">
                <a:solidFill>
                  <a:schemeClr val="tx1">
                    <a:lumMod val="50000"/>
                    <a:lumOff val="50000"/>
                  </a:schemeClr>
                </a:solidFill>
              </a:rPr>
              <a:t>Lietuvos gyventojai </a:t>
            </a:r>
          </a:p>
        </p:txBody>
      </p:sp>
      <p:sp>
        <p:nvSpPr>
          <p:cNvPr id="35" name="TextBox 34">
            <a:extLst>
              <a:ext uri="{FF2B5EF4-FFF2-40B4-BE49-F238E27FC236}">
                <a16:creationId xmlns:a16="http://schemas.microsoft.com/office/drawing/2014/main" id="{D30E6DB7-0F0F-6C19-4B1E-F7870CBF7F8F}"/>
              </a:ext>
            </a:extLst>
          </p:cNvPr>
          <p:cNvSpPr txBox="1"/>
          <p:nvPr/>
        </p:nvSpPr>
        <p:spPr>
          <a:xfrm>
            <a:off x="8184749" y="2050775"/>
            <a:ext cx="841514" cy="646331"/>
          </a:xfrm>
          <a:prstGeom prst="rect">
            <a:avLst/>
          </a:prstGeom>
          <a:noFill/>
        </p:spPr>
        <p:txBody>
          <a:bodyPr wrap="square" rtlCol="0">
            <a:spAutoFit/>
          </a:bodyPr>
          <a:lstStyle/>
          <a:p>
            <a:pPr algn="ctr"/>
            <a:r>
              <a:rPr lang="lt-LT" sz="900" dirty="0">
                <a:solidFill>
                  <a:schemeClr val="tx1">
                    <a:lumMod val="50000"/>
                    <a:lumOff val="50000"/>
                  </a:schemeClr>
                </a:solidFill>
              </a:rPr>
              <a:t>Renovuotinų daugiabučių namų gyventojai </a:t>
            </a:r>
          </a:p>
        </p:txBody>
      </p:sp>
      <p:sp>
        <p:nvSpPr>
          <p:cNvPr id="37" name="TextBox 36">
            <a:extLst>
              <a:ext uri="{FF2B5EF4-FFF2-40B4-BE49-F238E27FC236}">
                <a16:creationId xmlns:a16="http://schemas.microsoft.com/office/drawing/2014/main" id="{D688854D-5887-F6FF-5471-DDAA471CEF19}"/>
              </a:ext>
            </a:extLst>
          </p:cNvPr>
          <p:cNvSpPr txBox="1"/>
          <p:nvPr/>
        </p:nvSpPr>
        <p:spPr>
          <a:xfrm>
            <a:off x="5868421" y="2189274"/>
            <a:ext cx="725557" cy="369332"/>
          </a:xfrm>
          <a:prstGeom prst="rect">
            <a:avLst/>
          </a:prstGeom>
          <a:noFill/>
        </p:spPr>
        <p:txBody>
          <a:bodyPr wrap="square" rtlCol="0">
            <a:spAutoFit/>
          </a:bodyPr>
          <a:lstStyle/>
          <a:p>
            <a:pPr algn="ctr"/>
            <a:r>
              <a:rPr lang="lt-LT" sz="900" dirty="0">
                <a:solidFill>
                  <a:schemeClr val="tx1">
                    <a:lumMod val="50000"/>
                    <a:lumOff val="50000"/>
                  </a:schemeClr>
                </a:solidFill>
              </a:rPr>
              <a:t>Lietuvos gyventojai </a:t>
            </a:r>
          </a:p>
        </p:txBody>
      </p:sp>
      <p:sp>
        <p:nvSpPr>
          <p:cNvPr id="38" name="TextBox 37">
            <a:extLst>
              <a:ext uri="{FF2B5EF4-FFF2-40B4-BE49-F238E27FC236}">
                <a16:creationId xmlns:a16="http://schemas.microsoft.com/office/drawing/2014/main" id="{3EDE8565-430C-B122-2D3F-2D963231AB09}"/>
              </a:ext>
            </a:extLst>
          </p:cNvPr>
          <p:cNvSpPr txBox="1"/>
          <p:nvPr/>
        </p:nvSpPr>
        <p:spPr>
          <a:xfrm>
            <a:off x="6601878" y="2050775"/>
            <a:ext cx="841514" cy="646331"/>
          </a:xfrm>
          <a:prstGeom prst="rect">
            <a:avLst/>
          </a:prstGeom>
          <a:noFill/>
        </p:spPr>
        <p:txBody>
          <a:bodyPr wrap="square" rtlCol="0">
            <a:spAutoFit/>
          </a:bodyPr>
          <a:lstStyle/>
          <a:p>
            <a:pPr algn="ctr"/>
            <a:r>
              <a:rPr lang="lt-LT" sz="900" dirty="0">
                <a:solidFill>
                  <a:schemeClr val="tx1">
                    <a:lumMod val="50000"/>
                    <a:lumOff val="50000"/>
                  </a:schemeClr>
                </a:solidFill>
              </a:rPr>
              <a:t>Renovuotinų daugiabučių namų gyventojai </a:t>
            </a:r>
          </a:p>
        </p:txBody>
      </p:sp>
      <p:sp>
        <p:nvSpPr>
          <p:cNvPr id="39" name="TextBox 38">
            <a:extLst>
              <a:ext uri="{FF2B5EF4-FFF2-40B4-BE49-F238E27FC236}">
                <a16:creationId xmlns:a16="http://schemas.microsoft.com/office/drawing/2014/main" id="{29F10361-7E0C-5C03-FC8E-07614E67C7BE}"/>
              </a:ext>
            </a:extLst>
          </p:cNvPr>
          <p:cNvSpPr txBox="1"/>
          <p:nvPr/>
        </p:nvSpPr>
        <p:spPr>
          <a:xfrm>
            <a:off x="4285550" y="2189274"/>
            <a:ext cx="725557" cy="369332"/>
          </a:xfrm>
          <a:prstGeom prst="rect">
            <a:avLst/>
          </a:prstGeom>
          <a:noFill/>
        </p:spPr>
        <p:txBody>
          <a:bodyPr wrap="square" rtlCol="0">
            <a:spAutoFit/>
          </a:bodyPr>
          <a:lstStyle/>
          <a:p>
            <a:pPr algn="ctr"/>
            <a:r>
              <a:rPr lang="lt-LT" sz="900" dirty="0">
                <a:solidFill>
                  <a:schemeClr val="tx1">
                    <a:lumMod val="50000"/>
                    <a:lumOff val="50000"/>
                  </a:schemeClr>
                </a:solidFill>
              </a:rPr>
              <a:t>Lietuvos gyventojai </a:t>
            </a:r>
          </a:p>
        </p:txBody>
      </p:sp>
      <p:sp>
        <p:nvSpPr>
          <p:cNvPr id="40" name="TextBox 39">
            <a:extLst>
              <a:ext uri="{FF2B5EF4-FFF2-40B4-BE49-F238E27FC236}">
                <a16:creationId xmlns:a16="http://schemas.microsoft.com/office/drawing/2014/main" id="{22A092E1-E139-053E-3F0C-33D1FAA7B0F8}"/>
              </a:ext>
            </a:extLst>
          </p:cNvPr>
          <p:cNvSpPr txBox="1"/>
          <p:nvPr/>
        </p:nvSpPr>
        <p:spPr>
          <a:xfrm>
            <a:off x="5019007" y="2050775"/>
            <a:ext cx="841514" cy="646331"/>
          </a:xfrm>
          <a:prstGeom prst="rect">
            <a:avLst/>
          </a:prstGeom>
          <a:noFill/>
        </p:spPr>
        <p:txBody>
          <a:bodyPr wrap="square" rtlCol="0">
            <a:spAutoFit/>
          </a:bodyPr>
          <a:lstStyle/>
          <a:p>
            <a:pPr algn="ctr"/>
            <a:r>
              <a:rPr lang="lt-LT" sz="900" dirty="0">
                <a:solidFill>
                  <a:schemeClr val="tx1">
                    <a:lumMod val="50000"/>
                    <a:lumOff val="50000"/>
                  </a:schemeClr>
                </a:solidFill>
              </a:rPr>
              <a:t>Renovuotinų daugiabučių namų gyventojai </a:t>
            </a:r>
          </a:p>
        </p:txBody>
      </p:sp>
      <p:sp>
        <p:nvSpPr>
          <p:cNvPr id="43" name="TextBox 42">
            <a:extLst>
              <a:ext uri="{FF2B5EF4-FFF2-40B4-BE49-F238E27FC236}">
                <a16:creationId xmlns:a16="http://schemas.microsoft.com/office/drawing/2014/main" id="{4B0C068F-8BD3-8175-CB31-B1AABC87B50A}"/>
              </a:ext>
            </a:extLst>
          </p:cNvPr>
          <p:cNvSpPr txBox="1"/>
          <p:nvPr/>
        </p:nvSpPr>
        <p:spPr>
          <a:xfrm>
            <a:off x="2702679" y="2189274"/>
            <a:ext cx="725557" cy="369332"/>
          </a:xfrm>
          <a:prstGeom prst="rect">
            <a:avLst/>
          </a:prstGeom>
          <a:noFill/>
        </p:spPr>
        <p:txBody>
          <a:bodyPr wrap="square" rtlCol="0">
            <a:spAutoFit/>
          </a:bodyPr>
          <a:lstStyle/>
          <a:p>
            <a:pPr algn="ctr"/>
            <a:r>
              <a:rPr lang="lt-LT" sz="900" dirty="0">
                <a:solidFill>
                  <a:schemeClr val="tx1">
                    <a:lumMod val="50000"/>
                    <a:lumOff val="50000"/>
                  </a:schemeClr>
                </a:solidFill>
              </a:rPr>
              <a:t>Lietuvos gyventojai </a:t>
            </a:r>
          </a:p>
        </p:txBody>
      </p:sp>
      <p:sp>
        <p:nvSpPr>
          <p:cNvPr id="44" name="TextBox 43">
            <a:extLst>
              <a:ext uri="{FF2B5EF4-FFF2-40B4-BE49-F238E27FC236}">
                <a16:creationId xmlns:a16="http://schemas.microsoft.com/office/drawing/2014/main" id="{53A2FFDC-7E04-BC32-B714-B5B64F52D3F7}"/>
              </a:ext>
            </a:extLst>
          </p:cNvPr>
          <p:cNvSpPr txBox="1"/>
          <p:nvPr/>
        </p:nvSpPr>
        <p:spPr>
          <a:xfrm>
            <a:off x="3436136" y="2050775"/>
            <a:ext cx="841514" cy="646331"/>
          </a:xfrm>
          <a:prstGeom prst="rect">
            <a:avLst/>
          </a:prstGeom>
          <a:noFill/>
        </p:spPr>
        <p:txBody>
          <a:bodyPr wrap="square" rtlCol="0">
            <a:spAutoFit/>
          </a:bodyPr>
          <a:lstStyle/>
          <a:p>
            <a:pPr algn="ctr"/>
            <a:r>
              <a:rPr lang="lt-LT" sz="900" dirty="0">
                <a:solidFill>
                  <a:schemeClr val="tx1">
                    <a:lumMod val="50000"/>
                    <a:lumOff val="50000"/>
                  </a:schemeClr>
                </a:solidFill>
              </a:rPr>
              <a:t>Renovuotinų daugiabučių namų gyventojai </a:t>
            </a:r>
          </a:p>
        </p:txBody>
      </p:sp>
      <p:sp>
        <p:nvSpPr>
          <p:cNvPr id="45" name="TextBox 44">
            <a:extLst>
              <a:ext uri="{FF2B5EF4-FFF2-40B4-BE49-F238E27FC236}">
                <a16:creationId xmlns:a16="http://schemas.microsoft.com/office/drawing/2014/main" id="{9F90FAD0-738D-762B-9411-F802F49B2295}"/>
              </a:ext>
            </a:extLst>
          </p:cNvPr>
          <p:cNvSpPr txBox="1"/>
          <p:nvPr/>
        </p:nvSpPr>
        <p:spPr>
          <a:xfrm>
            <a:off x="1119808" y="2189274"/>
            <a:ext cx="725557" cy="369332"/>
          </a:xfrm>
          <a:prstGeom prst="rect">
            <a:avLst/>
          </a:prstGeom>
          <a:noFill/>
        </p:spPr>
        <p:txBody>
          <a:bodyPr wrap="square" rtlCol="0">
            <a:spAutoFit/>
          </a:bodyPr>
          <a:lstStyle/>
          <a:p>
            <a:pPr algn="ctr"/>
            <a:r>
              <a:rPr lang="lt-LT" sz="900" dirty="0">
                <a:solidFill>
                  <a:schemeClr val="tx1">
                    <a:lumMod val="50000"/>
                    <a:lumOff val="50000"/>
                  </a:schemeClr>
                </a:solidFill>
              </a:rPr>
              <a:t>Lietuvos gyventojai </a:t>
            </a:r>
          </a:p>
        </p:txBody>
      </p:sp>
      <p:sp>
        <p:nvSpPr>
          <p:cNvPr id="46" name="TextBox 45">
            <a:extLst>
              <a:ext uri="{FF2B5EF4-FFF2-40B4-BE49-F238E27FC236}">
                <a16:creationId xmlns:a16="http://schemas.microsoft.com/office/drawing/2014/main" id="{03C969C1-D508-FF1C-7213-52EFD9DC4325}"/>
              </a:ext>
            </a:extLst>
          </p:cNvPr>
          <p:cNvSpPr txBox="1"/>
          <p:nvPr/>
        </p:nvSpPr>
        <p:spPr>
          <a:xfrm>
            <a:off x="1853265" y="2050775"/>
            <a:ext cx="841514" cy="646331"/>
          </a:xfrm>
          <a:prstGeom prst="rect">
            <a:avLst/>
          </a:prstGeom>
          <a:noFill/>
        </p:spPr>
        <p:txBody>
          <a:bodyPr wrap="square" rtlCol="0">
            <a:spAutoFit/>
          </a:bodyPr>
          <a:lstStyle/>
          <a:p>
            <a:pPr algn="ctr"/>
            <a:r>
              <a:rPr lang="lt-LT" sz="900" dirty="0">
                <a:solidFill>
                  <a:schemeClr val="tx1">
                    <a:lumMod val="50000"/>
                    <a:lumOff val="50000"/>
                  </a:schemeClr>
                </a:solidFill>
              </a:rPr>
              <a:t>Renovuotinų daugiabučių namų gyventojai </a:t>
            </a:r>
          </a:p>
        </p:txBody>
      </p:sp>
      <p:sp>
        <p:nvSpPr>
          <p:cNvPr id="47" name="Text Box 11">
            <a:extLst>
              <a:ext uri="{FF2B5EF4-FFF2-40B4-BE49-F238E27FC236}">
                <a16:creationId xmlns:a16="http://schemas.microsoft.com/office/drawing/2014/main" id="{EF9B8CE3-5C8D-4A7F-6DD1-3BF6BF1797DF}"/>
              </a:ext>
            </a:extLst>
          </p:cNvPr>
          <p:cNvSpPr txBox="1">
            <a:spLocks noChangeArrowheads="1"/>
          </p:cNvSpPr>
          <p:nvPr/>
        </p:nvSpPr>
        <p:spPr bwMode="auto">
          <a:xfrm>
            <a:off x="1091717" y="6007277"/>
            <a:ext cx="638175" cy="246221"/>
          </a:xfrm>
          <a:prstGeom prst="rect">
            <a:avLst/>
          </a:prstGeom>
          <a:noFill/>
          <a:ln w="3175">
            <a:noFill/>
            <a:miter lim="800000"/>
            <a:headEnd type="none" w="sm" len="sm"/>
            <a:tailEnd type="none" w="sm" len="sm"/>
          </a:ln>
        </p:spPr>
        <p:txBody>
          <a:bodyPr>
            <a:spAutoFit/>
          </a:bodyPr>
          <a:lstStyle/>
          <a:p>
            <a:pPr>
              <a:defRPr/>
            </a:pPr>
            <a:r>
              <a:rPr lang="lt-LT" sz="1000" b="1" dirty="0">
                <a:solidFill>
                  <a:schemeClr val="tx1">
                    <a:lumMod val="65000"/>
                    <a:lumOff val="35000"/>
                  </a:schemeClr>
                </a:solidFill>
                <a:latin typeface="+mj-lt"/>
                <a:cs typeface="Arial" charset="0"/>
              </a:rPr>
              <a:t>N=10</a:t>
            </a:r>
            <a:r>
              <a:rPr lang="en-US" sz="1000" b="1" dirty="0">
                <a:solidFill>
                  <a:schemeClr val="tx1">
                    <a:lumMod val="65000"/>
                    <a:lumOff val="35000"/>
                  </a:schemeClr>
                </a:solidFill>
                <a:latin typeface="+mj-lt"/>
                <a:cs typeface="Arial" charset="0"/>
              </a:rPr>
              <a:t>15</a:t>
            </a:r>
            <a:endParaRPr lang="lt-LT" sz="1000" b="1" dirty="0">
              <a:solidFill>
                <a:schemeClr val="tx1">
                  <a:lumMod val="65000"/>
                  <a:lumOff val="35000"/>
                </a:schemeClr>
              </a:solidFill>
              <a:latin typeface="+mj-lt"/>
              <a:cs typeface="Arial" charset="0"/>
            </a:endParaRPr>
          </a:p>
        </p:txBody>
      </p:sp>
      <p:sp>
        <p:nvSpPr>
          <p:cNvPr id="48" name="Text Box 11">
            <a:extLst>
              <a:ext uri="{FF2B5EF4-FFF2-40B4-BE49-F238E27FC236}">
                <a16:creationId xmlns:a16="http://schemas.microsoft.com/office/drawing/2014/main" id="{53629F71-A841-159C-DA45-71590FC9E28F}"/>
              </a:ext>
            </a:extLst>
          </p:cNvPr>
          <p:cNvSpPr txBox="1">
            <a:spLocks noChangeArrowheads="1"/>
          </p:cNvSpPr>
          <p:nvPr/>
        </p:nvSpPr>
        <p:spPr bwMode="auto">
          <a:xfrm>
            <a:off x="1886738" y="6007277"/>
            <a:ext cx="638175" cy="246221"/>
          </a:xfrm>
          <a:prstGeom prst="rect">
            <a:avLst/>
          </a:prstGeom>
          <a:noFill/>
          <a:ln w="3175">
            <a:noFill/>
            <a:miter lim="800000"/>
            <a:headEnd type="none" w="sm" len="sm"/>
            <a:tailEnd type="none" w="sm" len="sm"/>
          </a:ln>
        </p:spPr>
        <p:txBody>
          <a:bodyPr>
            <a:spAutoFit/>
          </a:bodyPr>
          <a:lstStyle/>
          <a:p>
            <a:pPr>
              <a:defRPr/>
            </a:pPr>
            <a:r>
              <a:rPr lang="lt-LT" sz="1000" b="1" dirty="0">
                <a:solidFill>
                  <a:schemeClr val="tx1">
                    <a:lumMod val="65000"/>
                    <a:lumOff val="35000"/>
                  </a:schemeClr>
                </a:solidFill>
                <a:latin typeface="+mj-lt"/>
                <a:cs typeface="Arial" charset="0"/>
              </a:rPr>
              <a:t>N=</a:t>
            </a:r>
            <a:r>
              <a:rPr lang="en-US" sz="1000" b="1" dirty="0">
                <a:solidFill>
                  <a:schemeClr val="tx1">
                    <a:lumMod val="65000"/>
                    <a:lumOff val="35000"/>
                  </a:schemeClr>
                </a:solidFill>
                <a:latin typeface="+mj-lt"/>
                <a:cs typeface="Arial" charset="0"/>
              </a:rPr>
              <a:t>414</a:t>
            </a:r>
            <a:endParaRPr lang="lt-LT" sz="1000" b="1" dirty="0">
              <a:solidFill>
                <a:schemeClr val="tx1">
                  <a:lumMod val="65000"/>
                  <a:lumOff val="35000"/>
                </a:schemeClr>
              </a:solidFill>
              <a:latin typeface="+mj-lt"/>
              <a:cs typeface="Arial" charset="0"/>
            </a:endParaRPr>
          </a:p>
        </p:txBody>
      </p:sp>
      <p:cxnSp>
        <p:nvCxnSpPr>
          <p:cNvPr id="11" name="Straight Arrow Connector 10">
            <a:extLst>
              <a:ext uri="{FF2B5EF4-FFF2-40B4-BE49-F238E27FC236}">
                <a16:creationId xmlns:a16="http://schemas.microsoft.com/office/drawing/2014/main" id="{8A4914F2-5FDA-1BF4-EE87-096F3D5BB84D}"/>
              </a:ext>
            </a:extLst>
          </p:cNvPr>
          <p:cNvCxnSpPr>
            <a:cxnSpLocks/>
          </p:cNvCxnSpPr>
          <p:nvPr/>
        </p:nvCxnSpPr>
        <p:spPr>
          <a:xfrm>
            <a:off x="2308538" y="4240764"/>
            <a:ext cx="0" cy="207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9024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467F37-6317-494F-9C4E-0ED57AE0549B}"/>
              </a:ext>
            </a:extLst>
          </p:cNvPr>
          <p:cNvSpPr txBox="1"/>
          <p:nvPr/>
        </p:nvSpPr>
        <p:spPr>
          <a:xfrm>
            <a:off x="-1" y="3879276"/>
            <a:ext cx="12192001" cy="1450800"/>
          </a:xfrm>
          <a:prstGeom prst="rect">
            <a:avLst/>
          </a:prstGeom>
          <a:solidFill>
            <a:srgbClr val="FFFFFF">
              <a:alpha val="89804"/>
            </a:srgbClr>
          </a:solidFill>
        </p:spPr>
        <p:txBody>
          <a:bodyPr wrap="square" rtlCol="0" anchor="ctr">
            <a:noAutofit/>
          </a:bodyPr>
          <a:lstStyle/>
          <a:p>
            <a:pPr algn="ctr"/>
            <a:r>
              <a:rPr lang="lt-LT" sz="2400" b="1" dirty="0">
                <a:solidFill>
                  <a:schemeClr val="accent4"/>
                </a:solidFill>
                <a:latin typeface="Microsoft YaHei UI Light" panose="020B0502040204020203" pitchFamily="34" charset="-122"/>
                <a:ea typeface="Microsoft YaHei UI Light" panose="020B0502040204020203" pitchFamily="34" charset="-122"/>
              </a:rPr>
              <a:t>gyvenamojo būsto būklė. </a:t>
            </a:r>
            <a:r>
              <a:rPr lang="lt-LT" sz="2400" b="1" dirty="0">
                <a:solidFill>
                  <a:schemeClr val="accent2"/>
                </a:solidFill>
                <a:latin typeface="Microsoft YaHei UI Light" panose="020B0502040204020203" pitchFamily="34" charset="-122"/>
                <a:ea typeface="Microsoft YaHei UI Light" panose="020B0502040204020203" pitchFamily="34" charset="-122"/>
              </a:rPr>
              <a:t>informuotumas apie daugiabučių namų atnaujinimo Programą.</a:t>
            </a:r>
            <a:r>
              <a:rPr lang="en-US" sz="2400" b="1" dirty="0">
                <a:solidFill>
                  <a:schemeClr val="accent2"/>
                </a:solidFill>
                <a:latin typeface="Microsoft YaHei UI Light" panose="020B0502040204020203" pitchFamily="34" charset="-122"/>
                <a:ea typeface="Microsoft YaHei UI Light" panose="020B0502040204020203" pitchFamily="34" charset="-122"/>
              </a:rPr>
              <a:t> </a:t>
            </a:r>
            <a:r>
              <a:rPr lang="lt-LT" sz="2400" b="1" dirty="0">
                <a:solidFill>
                  <a:srgbClr val="C2C2C2"/>
                </a:solidFill>
                <a:latin typeface="Microsoft YaHei UI Light" panose="020B0502040204020203" pitchFamily="34" charset="-122"/>
                <a:ea typeface="Microsoft YaHei UI Light" panose="020B0502040204020203" pitchFamily="34" charset="-122"/>
              </a:rPr>
              <a:t>ketinimas dalyvauti </a:t>
            </a:r>
            <a:r>
              <a:rPr lang="en-US" sz="2400" b="1" dirty="0">
                <a:solidFill>
                  <a:srgbClr val="C2C2C2"/>
                </a:solidFill>
                <a:latin typeface="Microsoft YaHei UI Light" panose="020B0502040204020203" pitchFamily="34" charset="-122"/>
                <a:ea typeface="Microsoft YaHei UI Light" panose="020B0502040204020203" pitchFamily="34" charset="-122"/>
              </a:rPr>
              <a:t>P</a:t>
            </a:r>
            <a:r>
              <a:rPr lang="lt-LT" sz="2400" b="1" dirty="0" err="1">
                <a:solidFill>
                  <a:srgbClr val="C2C2C2"/>
                </a:solidFill>
                <a:latin typeface="Microsoft YaHei UI Light" panose="020B0502040204020203" pitchFamily="34" charset="-122"/>
                <a:ea typeface="Microsoft YaHei UI Light" panose="020B0502040204020203" pitchFamily="34" charset="-122"/>
              </a:rPr>
              <a:t>rogramoje</a:t>
            </a:r>
            <a:endParaRPr lang="lt-LT" sz="2400" b="1" dirty="0">
              <a:solidFill>
                <a:srgbClr val="C2C2C2"/>
              </a:solidFill>
              <a:latin typeface="Microsoft YaHei UI Light" panose="020B0502040204020203" pitchFamily="34" charset="-122"/>
              <a:ea typeface="Microsoft YaHei UI Light" panose="020B0502040204020203" pitchFamily="34" charset="-122"/>
            </a:endParaRPr>
          </a:p>
        </p:txBody>
      </p:sp>
    </p:spTree>
    <p:extLst>
      <p:ext uri="{BB962C8B-B14F-4D97-AF65-F5344CB8AC3E}">
        <p14:creationId xmlns:p14="http://schemas.microsoft.com/office/powerpoint/2010/main" val="517151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CDF987A-45A0-45DD-912F-913F2BBE6B2D}"/>
              </a:ext>
            </a:extLst>
          </p:cNvPr>
          <p:cNvGrpSpPr/>
          <p:nvPr/>
        </p:nvGrpSpPr>
        <p:grpSpPr>
          <a:xfrm>
            <a:off x="270510" y="1837736"/>
            <a:ext cx="8496065" cy="4591050"/>
            <a:chOff x="1279179" y="2096355"/>
            <a:chExt cx="8496066" cy="4407950"/>
          </a:xfrm>
        </p:grpSpPr>
        <p:graphicFrame>
          <p:nvGraphicFramePr>
            <p:cNvPr id="6" name="Content Placeholder 8">
              <a:extLst>
                <a:ext uri="{FF2B5EF4-FFF2-40B4-BE49-F238E27FC236}">
                  <a16:creationId xmlns:a16="http://schemas.microsoft.com/office/drawing/2014/main" id="{E7E86F1B-F1B3-48BE-8B30-E1FE943EAA2A}"/>
                </a:ext>
              </a:extLst>
            </p:cNvPr>
            <p:cNvGraphicFramePr>
              <a:graphicFrameLocks/>
            </p:cNvGraphicFramePr>
            <p:nvPr>
              <p:extLst>
                <p:ext uri="{D42A27DB-BD31-4B8C-83A1-F6EECF244321}">
                  <p14:modId xmlns:p14="http://schemas.microsoft.com/office/powerpoint/2010/main" val="892872642"/>
                </p:ext>
              </p:extLst>
            </p:nvPr>
          </p:nvGraphicFramePr>
          <p:xfrm>
            <a:off x="2460044" y="2096355"/>
            <a:ext cx="7315201" cy="4407950"/>
          </p:xfrm>
          <a:graphic>
            <a:graphicData uri="http://schemas.openxmlformats.org/drawingml/2006/chart">
              <c:chart xmlns:c="http://schemas.openxmlformats.org/drawingml/2006/chart" xmlns:r="http://schemas.openxmlformats.org/officeDocument/2006/relationships" r:id="rId2"/>
            </a:graphicData>
          </a:graphic>
        </p:graphicFrame>
        <p:cxnSp>
          <p:nvCxnSpPr>
            <p:cNvPr id="7" name="Straight Connector 6">
              <a:extLst>
                <a:ext uri="{FF2B5EF4-FFF2-40B4-BE49-F238E27FC236}">
                  <a16:creationId xmlns:a16="http://schemas.microsoft.com/office/drawing/2014/main" id="{EB00F26C-BDE5-41CE-8FC6-0CBB3BC65FF4}"/>
                </a:ext>
              </a:extLst>
            </p:cNvPr>
            <p:cNvCxnSpPr>
              <a:cxnSpLocks/>
            </p:cNvCxnSpPr>
            <p:nvPr/>
          </p:nvCxnSpPr>
          <p:spPr>
            <a:xfrm>
              <a:off x="2890685" y="4319402"/>
              <a:ext cx="6372357"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7896B85-57A8-472A-B099-D647F7B2DA7B}"/>
                </a:ext>
              </a:extLst>
            </p:cNvPr>
            <p:cNvSpPr txBox="1"/>
            <p:nvPr/>
          </p:nvSpPr>
          <p:spPr>
            <a:xfrm>
              <a:off x="1279179" y="3186629"/>
              <a:ext cx="2070551" cy="253916"/>
            </a:xfrm>
            <a:prstGeom prst="rect">
              <a:avLst/>
            </a:prstGeom>
            <a:noFill/>
          </p:spPr>
          <p:txBody>
            <a:bodyPr wrap="square" rtlCol="0" anchor="ctr">
              <a:spAutoFit/>
            </a:bodyPr>
            <a:lstStyle/>
            <a:p>
              <a:pPr algn="ctr"/>
              <a:r>
                <a:rPr lang="lt-LT" sz="1050" b="1">
                  <a:solidFill>
                    <a:schemeClr val="accent2">
                      <a:lumMod val="50000"/>
                    </a:schemeClr>
                  </a:solidFill>
                </a:rPr>
                <a:t>Lietuvos gyventojai</a:t>
              </a:r>
            </a:p>
          </p:txBody>
        </p:sp>
        <p:sp>
          <p:nvSpPr>
            <p:cNvPr id="10" name="TextBox 9">
              <a:extLst>
                <a:ext uri="{FF2B5EF4-FFF2-40B4-BE49-F238E27FC236}">
                  <a16:creationId xmlns:a16="http://schemas.microsoft.com/office/drawing/2014/main" id="{376FE381-F82F-4555-A586-B7FFBE5F413C}"/>
                </a:ext>
              </a:extLst>
            </p:cNvPr>
            <p:cNvSpPr txBox="1"/>
            <p:nvPr/>
          </p:nvSpPr>
          <p:spPr>
            <a:xfrm>
              <a:off x="1342881" y="5055296"/>
              <a:ext cx="1657395" cy="577081"/>
            </a:xfrm>
            <a:prstGeom prst="rect">
              <a:avLst/>
            </a:prstGeom>
            <a:noFill/>
          </p:spPr>
          <p:txBody>
            <a:bodyPr wrap="square" rtlCol="0" anchor="ctr">
              <a:spAutoFit/>
            </a:bodyPr>
            <a:lstStyle/>
            <a:p>
              <a:pPr algn="ctr"/>
              <a:r>
                <a:rPr lang="lt-LT" sz="1050" b="1" dirty="0">
                  <a:solidFill>
                    <a:schemeClr val="accent2">
                      <a:lumMod val="50000"/>
                    </a:schemeClr>
                  </a:solidFill>
                </a:rPr>
                <a:t>Renovuotinų daugiabučių namų gyventojai</a:t>
              </a:r>
            </a:p>
          </p:txBody>
        </p:sp>
      </p:grpSp>
      <p:sp>
        <p:nvSpPr>
          <p:cNvPr id="2" name="Content Placeholder 1">
            <a:extLst>
              <a:ext uri="{FF2B5EF4-FFF2-40B4-BE49-F238E27FC236}">
                <a16:creationId xmlns:a16="http://schemas.microsoft.com/office/drawing/2014/main" id="{BF9102BE-8A23-414E-83C0-B10BBBEE14F6}"/>
              </a:ext>
            </a:extLst>
          </p:cNvPr>
          <p:cNvSpPr>
            <a:spLocks noGrp="1"/>
          </p:cNvSpPr>
          <p:nvPr>
            <p:ph sz="half" idx="1"/>
          </p:nvPr>
        </p:nvSpPr>
        <p:spPr/>
        <p:txBody>
          <a:bodyPr/>
          <a:lstStyle/>
          <a:p>
            <a:r>
              <a:rPr lang="lt-LT"/>
              <a:t>Ar Jums teko girdėti apie daugiabučių namų atnaujinimo (modernizavimo) - dar vadinamą RENOVACIJOS – Programą?</a:t>
            </a:r>
          </a:p>
        </p:txBody>
      </p:sp>
      <p:sp>
        <p:nvSpPr>
          <p:cNvPr id="3" name="Title 2">
            <a:extLst>
              <a:ext uri="{FF2B5EF4-FFF2-40B4-BE49-F238E27FC236}">
                <a16:creationId xmlns:a16="http://schemas.microsoft.com/office/drawing/2014/main" id="{ECBCBD2C-31EB-42C2-BF0F-78E94E6D4442}"/>
              </a:ext>
            </a:extLst>
          </p:cNvPr>
          <p:cNvSpPr>
            <a:spLocks noGrp="1"/>
          </p:cNvSpPr>
          <p:nvPr>
            <p:ph type="title"/>
          </p:nvPr>
        </p:nvSpPr>
        <p:spPr/>
        <p:txBody>
          <a:bodyPr/>
          <a:lstStyle/>
          <a:p>
            <a:r>
              <a:rPr lang="lt-LT">
                <a:solidFill>
                  <a:schemeClr val="accent2">
                    <a:lumMod val="75000"/>
                  </a:schemeClr>
                </a:solidFill>
              </a:rPr>
              <a:t>PROGRAMOS ŽINOMUMAS (PROC.)</a:t>
            </a:r>
          </a:p>
        </p:txBody>
      </p:sp>
      <p:sp>
        <p:nvSpPr>
          <p:cNvPr id="4" name="Content Placeholder 16">
            <a:extLst>
              <a:ext uri="{FF2B5EF4-FFF2-40B4-BE49-F238E27FC236}">
                <a16:creationId xmlns:a16="http://schemas.microsoft.com/office/drawing/2014/main" id="{EC20EC1D-3AF2-79A5-0FD9-2DAF076C5BBF}"/>
              </a:ext>
            </a:extLst>
          </p:cNvPr>
          <p:cNvSpPr txBox="1">
            <a:spLocks/>
          </p:cNvSpPr>
          <p:nvPr/>
        </p:nvSpPr>
        <p:spPr>
          <a:xfrm>
            <a:off x="8284720" y="2622869"/>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1013</a:t>
            </a:r>
            <a:endParaRPr lang="lt-LT" dirty="0">
              <a:solidFill>
                <a:schemeClr val="tx1">
                  <a:lumMod val="65000"/>
                  <a:lumOff val="35000"/>
                </a:schemeClr>
              </a:solidFill>
            </a:endParaRPr>
          </a:p>
        </p:txBody>
      </p:sp>
      <p:sp>
        <p:nvSpPr>
          <p:cNvPr id="11" name="Content Placeholder 16">
            <a:extLst>
              <a:ext uri="{FF2B5EF4-FFF2-40B4-BE49-F238E27FC236}">
                <a16:creationId xmlns:a16="http://schemas.microsoft.com/office/drawing/2014/main" id="{9F8C4046-69A7-2B34-46C3-04F86D22A41A}"/>
              </a:ext>
            </a:extLst>
          </p:cNvPr>
          <p:cNvSpPr txBox="1">
            <a:spLocks/>
          </p:cNvSpPr>
          <p:nvPr/>
        </p:nvSpPr>
        <p:spPr>
          <a:xfrm>
            <a:off x="8283675" y="2883704"/>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1017</a:t>
            </a:r>
            <a:endParaRPr lang="lt-LT">
              <a:solidFill>
                <a:schemeClr val="tx1">
                  <a:lumMod val="65000"/>
                  <a:lumOff val="35000"/>
                </a:schemeClr>
              </a:solidFill>
            </a:endParaRPr>
          </a:p>
        </p:txBody>
      </p:sp>
      <p:sp>
        <p:nvSpPr>
          <p:cNvPr id="15" name="Content Placeholder 16">
            <a:extLst>
              <a:ext uri="{FF2B5EF4-FFF2-40B4-BE49-F238E27FC236}">
                <a16:creationId xmlns:a16="http://schemas.microsoft.com/office/drawing/2014/main" id="{4A1758C7-C965-18DB-D55D-450B3A3444F7}"/>
              </a:ext>
            </a:extLst>
          </p:cNvPr>
          <p:cNvSpPr txBox="1">
            <a:spLocks/>
          </p:cNvSpPr>
          <p:nvPr/>
        </p:nvSpPr>
        <p:spPr>
          <a:xfrm>
            <a:off x="8283675" y="3144539"/>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1008</a:t>
            </a:r>
            <a:endParaRPr lang="lt-LT">
              <a:solidFill>
                <a:schemeClr val="tx1">
                  <a:lumMod val="65000"/>
                  <a:lumOff val="35000"/>
                </a:schemeClr>
              </a:solidFill>
            </a:endParaRPr>
          </a:p>
        </p:txBody>
      </p:sp>
      <p:sp>
        <p:nvSpPr>
          <p:cNvPr id="16" name="Content Placeholder 16">
            <a:extLst>
              <a:ext uri="{FF2B5EF4-FFF2-40B4-BE49-F238E27FC236}">
                <a16:creationId xmlns:a16="http://schemas.microsoft.com/office/drawing/2014/main" id="{3B48B269-A053-B770-5B04-3F79A8D967F2}"/>
              </a:ext>
            </a:extLst>
          </p:cNvPr>
          <p:cNvSpPr txBox="1">
            <a:spLocks/>
          </p:cNvSpPr>
          <p:nvPr/>
        </p:nvSpPr>
        <p:spPr>
          <a:xfrm>
            <a:off x="8283675" y="3405374"/>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1011</a:t>
            </a:r>
            <a:endParaRPr lang="lt-LT">
              <a:solidFill>
                <a:schemeClr val="tx1">
                  <a:lumMod val="65000"/>
                  <a:lumOff val="35000"/>
                </a:schemeClr>
              </a:solidFill>
            </a:endParaRPr>
          </a:p>
        </p:txBody>
      </p:sp>
      <p:sp>
        <p:nvSpPr>
          <p:cNvPr id="17" name="Content Placeholder 16">
            <a:extLst>
              <a:ext uri="{FF2B5EF4-FFF2-40B4-BE49-F238E27FC236}">
                <a16:creationId xmlns:a16="http://schemas.microsoft.com/office/drawing/2014/main" id="{86C6252C-551E-3D46-5A4B-5BFE63A5D96A}"/>
              </a:ext>
            </a:extLst>
          </p:cNvPr>
          <p:cNvSpPr txBox="1">
            <a:spLocks/>
          </p:cNvSpPr>
          <p:nvPr/>
        </p:nvSpPr>
        <p:spPr>
          <a:xfrm>
            <a:off x="8283675" y="3666209"/>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1009</a:t>
            </a:r>
            <a:endParaRPr lang="lt-LT">
              <a:solidFill>
                <a:schemeClr val="tx1">
                  <a:lumMod val="65000"/>
                  <a:lumOff val="35000"/>
                </a:schemeClr>
              </a:solidFill>
            </a:endParaRPr>
          </a:p>
        </p:txBody>
      </p:sp>
      <p:sp>
        <p:nvSpPr>
          <p:cNvPr id="18" name="Content Placeholder 16">
            <a:extLst>
              <a:ext uri="{FF2B5EF4-FFF2-40B4-BE49-F238E27FC236}">
                <a16:creationId xmlns:a16="http://schemas.microsoft.com/office/drawing/2014/main" id="{0B678461-957C-6C62-69E7-3D260D80FF90}"/>
              </a:ext>
            </a:extLst>
          </p:cNvPr>
          <p:cNvSpPr txBox="1">
            <a:spLocks/>
          </p:cNvSpPr>
          <p:nvPr/>
        </p:nvSpPr>
        <p:spPr>
          <a:xfrm>
            <a:off x="8302744" y="3927044"/>
            <a:ext cx="611952"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1015</a:t>
            </a:r>
            <a:endParaRPr lang="lt-LT">
              <a:solidFill>
                <a:schemeClr val="tx1">
                  <a:lumMod val="65000"/>
                  <a:lumOff val="35000"/>
                </a:schemeClr>
              </a:solidFill>
            </a:endParaRPr>
          </a:p>
        </p:txBody>
      </p:sp>
      <p:sp>
        <p:nvSpPr>
          <p:cNvPr id="19" name="Content Placeholder 16">
            <a:extLst>
              <a:ext uri="{FF2B5EF4-FFF2-40B4-BE49-F238E27FC236}">
                <a16:creationId xmlns:a16="http://schemas.microsoft.com/office/drawing/2014/main" id="{047FB0F0-E4DD-683D-4B11-D27FED46006F}"/>
              </a:ext>
            </a:extLst>
          </p:cNvPr>
          <p:cNvSpPr txBox="1">
            <a:spLocks/>
          </p:cNvSpPr>
          <p:nvPr/>
        </p:nvSpPr>
        <p:spPr>
          <a:xfrm>
            <a:off x="8306193" y="4709549"/>
            <a:ext cx="6050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416</a:t>
            </a:r>
            <a:endParaRPr lang="lt-LT" dirty="0">
              <a:solidFill>
                <a:schemeClr val="tx1">
                  <a:lumMod val="65000"/>
                  <a:lumOff val="35000"/>
                </a:schemeClr>
              </a:solidFill>
            </a:endParaRPr>
          </a:p>
        </p:txBody>
      </p:sp>
      <p:sp>
        <p:nvSpPr>
          <p:cNvPr id="20" name="Content Placeholder 16">
            <a:extLst>
              <a:ext uri="{FF2B5EF4-FFF2-40B4-BE49-F238E27FC236}">
                <a16:creationId xmlns:a16="http://schemas.microsoft.com/office/drawing/2014/main" id="{012A58CB-A84B-0577-9006-0AE6ECAB37EA}"/>
              </a:ext>
            </a:extLst>
          </p:cNvPr>
          <p:cNvSpPr txBox="1">
            <a:spLocks/>
          </p:cNvSpPr>
          <p:nvPr/>
        </p:nvSpPr>
        <p:spPr>
          <a:xfrm>
            <a:off x="8309643" y="4970384"/>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437</a:t>
            </a:r>
            <a:endParaRPr lang="lt-LT">
              <a:solidFill>
                <a:schemeClr val="tx1">
                  <a:lumMod val="65000"/>
                  <a:lumOff val="35000"/>
                </a:schemeClr>
              </a:solidFill>
            </a:endParaRPr>
          </a:p>
        </p:txBody>
      </p:sp>
      <p:sp>
        <p:nvSpPr>
          <p:cNvPr id="31" name="Content Placeholder 16">
            <a:extLst>
              <a:ext uri="{FF2B5EF4-FFF2-40B4-BE49-F238E27FC236}">
                <a16:creationId xmlns:a16="http://schemas.microsoft.com/office/drawing/2014/main" id="{D2E7857C-3F36-B4A8-55CB-C275757F798E}"/>
              </a:ext>
            </a:extLst>
          </p:cNvPr>
          <p:cNvSpPr txBox="1">
            <a:spLocks/>
          </p:cNvSpPr>
          <p:nvPr/>
        </p:nvSpPr>
        <p:spPr>
          <a:xfrm>
            <a:off x="8309643" y="5231219"/>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423</a:t>
            </a:r>
            <a:endParaRPr lang="lt-LT">
              <a:solidFill>
                <a:schemeClr val="tx1">
                  <a:lumMod val="65000"/>
                  <a:lumOff val="35000"/>
                </a:schemeClr>
              </a:solidFill>
            </a:endParaRPr>
          </a:p>
        </p:txBody>
      </p:sp>
      <p:sp>
        <p:nvSpPr>
          <p:cNvPr id="32" name="Content Placeholder 16">
            <a:extLst>
              <a:ext uri="{FF2B5EF4-FFF2-40B4-BE49-F238E27FC236}">
                <a16:creationId xmlns:a16="http://schemas.microsoft.com/office/drawing/2014/main" id="{A6D794AE-2853-CF3A-87F3-E482E90DC1AA}"/>
              </a:ext>
            </a:extLst>
          </p:cNvPr>
          <p:cNvSpPr txBox="1">
            <a:spLocks/>
          </p:cNvSpPr>
          <p:nvPr/>
        </p:nvSpPr>
        <p:spPr>
          <a:xfrm>
            <a:off x="8309643" y="5492054"/>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636</a:t>
            </a:r>
            <a:endParaRPr lang="lt-LT">
              <a:solidFill>
                <a:schemeClr val="tx1">
                  <a:lumMod val="65000"/>
                  <a:lumOff val="35000"/>
                </a:schemeClr>
              </a:solidFill>
            </a:endParaRPr>
          </a:p>
        </p:txBody>
      </p:sp>
      <p:sp>
        <p:nvSpPr>
          <p:cNvPr id="33" name="Content Placeholder 16">
            <a:extLst>
              <a:ext uri="{FF2B5EF4-FFF2-40B4-BE49-F238E27FC236}">
                <a16:creationId xmlns:a16="http://schemas.microsoft.com/office/drawing/2014/main" id="{745D5D50-6DB9-1BFF-E389-7E1F69B9EB1A}"/>
              </a:ext>
            </a:extLst>
          </p:cNvPr>
          <p:cNvSpPr txBox="1">
            <a:spLocks/>
          </p:cNvSpPr>
          <p:nvPr/>
        </p:nvSpPr>
        <p:spPr>
          <a:xfrm>
            <a:off x="8309643" y="5752889"/>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N=680</a:t>
            </a:r>
          </a:p>
        </p:txBody>
      </p:sp>
      <p:sp>
        <p:nvSpPr>
          <p:cNvPr id="34" name="Content Placeholder 16">
            <a:extLst>
              <a:ext uri="{FF2B5EF4-FFF2-40B4-BE49-F238E27FC236}">
                <a16:creationId xmlns:a16="http://schemas.microsoft.com/office/drawing/2014/main" id="{1C360170-C6B9-E023-6F0B-6C3E5E380877}"/>
              </a:ext>
            </a:extLst>
          </p:cNvPr>
          <p:cNvSpPr txBox="1">
            <a:spLocks/>
          </p:cNvSpPr>
          <p:nvPr/>
        </p:nvSpPr>
        <p:spPr>
          <a:xfrm>
            <a:off x="8313093" y="6013720"/>
            <a:ext cx="5912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N=675</a:t>
            </a:r>
          </a:p>
        </p:txBody>
      </p:sp>
      <p:sp>
        <p:nvSpPr>
          <p:cNvPr id="35" name="Content Placeholder 16">
            <a:extLst>
              <a:ext uri="{FF2B5EF4-FFF2-40B4-BE49-F238E27FC236}">
                <a16:creationId xmlns:a16="http://schemas.microsoft.com/office/drawing/2014/main" id="{A237B24F-7AEE-0EA8-D654-A2BE28E7801F}"/>
              </a:ext>
            </a:extLst>
          </p:cNvPr>
          <p:cNvSpPr txBox="1">
            <a:spLocks/>
          </p:cNvSpPr>
          <p:nvPr/>
        </p:nvSpPr>
        <p:spPr>
          <a:xfrm>
            <a:off x="8284720" y="2362034"/>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1010</a:t>
            </a:r>
            <a:endParaRPr lang="lt-LT" dirty="0">
              <a:solidFill>
                <a:schemeClr val="tx1">
                  <a:lumMod val="65000"/>
                  <a:lumOff val="35000"/>
                </a:schemeClr>
              </a:solidFill>
            </a:endParaRPr>
          </a:p>
        </p:txBody>
      </p:sp>
      <p:sp>
        <p:nvSpPr>
          <p:cNvPr id="36" name="Content Placeholder 16">
            <a:extLst>
              <a:ext uri="{FF2B5EF4-FFF2-40B4-BE49-F238E27FC236}">
                <a16:creationId xmlns:a16="http://schemas.microsoft.com/office/drawing/2014/main" id="{52DA2C0A-0AD6-E17F-A849-9CEE82B20F21}"/>
              </a:ext>
            </a:extLst>
          </p:cNvPr>
          <p:cNvSpPr txBox="1">
            <a:spLocks/>
          </p:cNvSpPr>
          <p:nvPr/>
        </p:nvSpPr>
        <p:spPr>
          <a:xfrm>
            <a:off x="8306193" y="4448714"/>
            <a:ext cx="6050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409</a:t>
            </a:r>
            <a:endParaRPr lang="lt-LT" dirty="0">
              <a:solidFill>
                <a:schemeClr val="tx1">
                  <a:lumMod val="65000"/>
                  <a:lumOff val="35000"/>
                </a:schemeClr>
              </a:solidFill>
            </a:endParaRPr>
          </a:p>
        </p:txBody>
      </p:sp>
      <p:sp>
        <p:nvSpPr>
          <p:cNvPr id="12" name="Content Placeholder 3">
            <a:extLst>
              <a:ext uri="{FF2B5EF4-FFF2-40B4-BE49-F238E27FC236}">
                <a16:creationId xmlns:a16="http://schemas.microsoft.com/office/drawing/2014/main" id="{ADBEC70E-C0AA-931C-FFC2-C1CF37700B5F}"/>
              </a:ext>
            </a:extLst>
          </p:cNvPr>
          <p:cNvSpPr>
            <a:spLocks noGrp="1"/>
          </p:cNvSpPr>
          <p:nvPr>
            <p:ph sz="half" idx="10"/>
          </p:nvPr>
        </p:nvSpPr>
        <p:spPr>
          <a:xfrm>
            <a:off x="9200057" y="2375555"/>
            <a:ext cx="2819709" cy="1319752"/>
          </a:xfrm>
        </p:spPr>
        <p:txBody>
          <a:bodyPr/>
          <a:lstStyle/>
          <a:p>
            <a:r>
              <a:rPr lang="lt-LT" dirty="0"/>
              <a:t>Girdėję apie Programą dažniau teigia didmiesčių bei rajonų centrų gyventojai bei renovuotinų daugiabučių namų gyventojai.</a:t>
            </a:r>
          </a:p>
        </p:txBody>
      </p:sp>
      <p:sp>
        <p:nvSpPr>
          <p:cNvPr id="5" name="Content Placeholder 16">
            <a:extLst>
              <a:ext uri="{FF2B5EF4-FFF2-40B4-BE49-F238E27FC236}">
                <a16:creationId xmlns:a16="http://schemas.microsoft.com/office/drawing/2014/main" id="{9C29C793-6C9E-544C-829B-26A79FA5F8E1}"/>
              </a:ext>
            </a:extLst>
          </p:cNvPr>
          <p:cNvSpPr txBox="1">
            <a:spLocks/>
          </p:cNvSpPr>
          <p:nvPr/>
        </p:nvSpPr>
        <p:spPr>
          <a:xfrm>
            <a:off x="8284720" y="2101199"/>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1015</a:t>
            </a:r>
            <a:endParaRPr lang="lt-LT" dirty="0">
              <a:solidFill>
                <a:schemeClr val="tx1">
                  <a:lumMod val="65000"/>
                  <a:lumOff val="35000"/>
                </a:schemeClr>
              </a:solidFill>
            </a:endParaRPr>
          </a:p>
        </p:txBody>
      </p:sp>
      <p:sp>
        <p:nvSpPr>
          <p:cNvPr id="13" name="Content Placeholder 16">
            <a:extLst>
              <a:ext uri="{FF2B5EF4-FFF2-40B4-BE49-F238E27FC236}">
                <a16:creationId xmlns:a16="http://schemas.microsoft.com/office/drawing/2014/main" id="{FCC22BFC-12B8-57D3-5133-32EF69045806}"/>
              </a:ext>
            </a:extLst>
          </p:cNvPr>
          <p:cNvSpPr txBox="1">
            <a:spLocks/>
          </p:cNvSpPr>
          <p:nvPr/>
        </p:nvSpPr>
        <p:spPr>
          <a:xfrm>
            <a:off x="8306193" y="4187879"/>
            <a:ext cx="6050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414</a:t>
            </a:r>
            <a:endParaRPr lang="lt-LT" dirty="0">
              <a:solidFill>
                <a:schemeClr val="tx1">
                  <a:lumMod val="65000"/>
                  <a:lumOff val="35000"/>
                </a:schemeClr>
              </a:solidFill>
            </a:endParaRPr>
          </a:p>
        </p:txBody>
      </p:sp>
    </p:spTree>
    <p:extLst>
      <p:ext uri="{BB962C8B-B14F-4D97-AF65-F5344CB8AC3E}">
        <p14:creationId xmlns:p14="http://schemas.microsoft.com/office/powerpoint/2010/main" val="859445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F9102BE-8A23-414E-83C0-B10BBBEE14F6}"/>
              </a:ext>
            </a:extLst>
          </p:cNvPr>
          <p:cNvSpPr>
            <a:spLocks noGrp="1"/>
          </p:cNvSpPr>
          <p:nvPr>
            <p:ph sz="half" idx="1"/>
          </p:nvPr>
        </p:nvSpPr>
        <p:spPr/>
        <p:txBody>
          <a:bodyPr/>
          <a:lstStyle/>
          <a:p>
            <a:r>
              <a:rPr lang="lt-LT"/>
              <a:t>Kaip Jūs apskritai vertinate daugiabučių namų atnaujinimo </a:t>
            </a:r>
            <a:r>
              <a:rPr lang="en-US"/>
              <a:t>p</a:t>
            </a:r>
            <a:r>
              <a:rPr lang="lt-LT"/>
              <a:t>rogramą?</a:t>
            </a:r>
          </a:p>
        </p:txBody>
      </p:sp>
      <p:sp>
        <p:nvSpPr>
          <p:cNvPr id="3" name="Title 2">
            <a:extLst>
              <a:ext uri="{FF2B5EF4-FFF2-40B4-BE49-F238E27FC236}">
                <a16:creationId xmlns:a16="http://schemas.microsoft.com/office/drawing/2014/main" id="{ECBCBD2C-31EB-42C2-BF0F-78E94E6D4442}"/>
              </a:ext>
            </a:extLst>
          </p:cNvPr>
          <p:cNvSpPr>
            <a:spLocks noGrp="1"/>
          </p:cNvSpPr>
          <p:nvPr>
            <p:ph type="title"/>
          </p:nvPr>
        </p:nvSpPr>
        <p:spPr/>
        <p:txBody>
          <a:bodyPr/>
          <a:lstStyle/>
          <a:p>
            <a:r>
              <a:rPr lang="lt-LT">
                <a:solidFill>
                  <a:schemeClr val="accent2">
                    <a:lumMod val="75000"/>
                  </a:schemeClr>
                </a:solidFill>
              </a:rPr>
              <a:t>PROGRAMOS VERTINIMAS (PROC.)</a:t>
            </a:r>
          </a:p>
        </p:txBody>
      </p:sp>
      <p:sp>
        <p:nvSpPr>
          <p:cNvPr id="4" name="Content Placeholder 3">
            <a:extLst>
              <a:ext uri="{FF2B5EF4-FFF2-40B4-BE49-F238E27FC236}">
                <a16:creationId xmlns:a16="http://schemas.microsoft.com/office/drawing/2014/main" id="{01348969-A901-437E-9609-717A2E9D5EB7}"/>
              </a:ext>
            </a:extLst>
          </p:cNvPr>
          <p:cNvSpPr>
            <a:spLocks noGrp="1"/>
          </p:cNvSpPr>
          <p:nvPr>
            <p:ph sz="half" idx="10"/>
          </p:nvPr>
        </p:nvSpPr>
        <p:spPr>
          <a:xfrm>
            <a:off x="8709862" y="2516959"/>
            <a:ext cx="2819709" cy="876693"/>
          </a:xfrm>
        </p:spPr>
        <p:txBody>
          <a:bodyPr/>
          <a:lstStyle/>
          <a:p>
            <a:r>
              <a:rPr lang="lt-LT" altLang="lt-LT" dirty="0"/>
              <a:t>Labai palankiai daugiabučių namų atnaujinimo programą dažniau vertina 26-35 metų bei aukštesnio išsimoklinimo apklaustieji.</a:t>
            </a:r>
          </a:p>
        </p:txBody>
      </p:sp>
      <p:grpSp>
        <p:nvGrpSpPr>
          <p:cNvPr id="8" name="Group 7">
            <a:extLst>
              <a:ext uri="{FF2B5EF4-FFF2-40B4-BE49-F238E27FC236}">
                <a16:creationId xmlns:a16="http://schemas.microsoft.com/office/drawing/2014/main" id="{1B78B3C6-0D49-4F52-8946-F8B9A617CE42}"/>
              </a:ext>
            </a:extLst>
          </p:cNvPr>
          <p:cNvGrpSpPr/>
          <p:nvPr/>
        </p:nvGrpSpPr>
        <p:grpSpPr>
          <a:xfrm>
            <a:off x="392480" y="1863977"/>
            <a:ext cx="8143898" cy="4752975"/>
            <a:chOff x="392480" y="2041710"/>
            <a:chExt cx="8143898" cy="4792718"/>
          </a:xfrm>
        </p:grpSpPr>
        <p:graphicFrame>
          <p:nvGraphicFramePr>
            <p:cNvPr id="6" name="Content Placeholder 8">
              <a:extLst>
                <a:ext uri="{FF2B5EF4-FFF2-40B4-BE49-F238E27FC236}">
                  <a16:creationId xmlns:a16="http://schemas.microsoft.com/office/drawing/2014/main" id="{E7E86F1B-F1B3-48BE-8B30-E1FE943EAA2A}"/>
                </a:ext>
              </a:extLst>
            </p:cNvPr>
            <p:cNvGraphicFramePr>
              <a:graphicFrameLocks/>
            </p:cNvGraphicFramePr>
            <p:nvPr>
              <p:extLst>
                <p:ext uri="{D42A27DB-BD31-4B8C-83A1-F6EECF244321}">
                  <p14:modId xmlns:p14="http://schemas.microsoft.com/office/powerpoint/2010/main" val="1456554444"/>
                </p:ext>
              </p:extLst>
            </p:nvPr>
          </p:nvGraphicFramePr>
          <p:xfrm>
            <a:off x="1221178" y="2041710"/>
            <a:ext cx="7315200" cy="4792718"/>
          </p:xfrm>
          <a:graphic>
            <a:graphicData uri="http://schemas.openxmlformats.org/drawingml/2006/chart">
              <c:chart xmlns:c="http://schemas.openxmlformats.org/drawingml/2006/chart" xmlns:r="http://schemas.openxmlformats.org/officeDocument/2006/relationships" r:id="rId2"/>
            </a:graphicData>
          </a:graphic>
        </p:graphicFrame>
        <p:cxnSp>
          <p:nvCxnSpPr>
            <p:cNvPr id="7" name="Straight Connector 6">
              <a:extLst>
                <a:ext uri="{FF2B5EF4-FFF2-40B4-BE49-F238E27FC236}">
                  <a16:creationId xmlns:a16="http://schemas.microsoft.com/office/drawing/2014/main" id="{EB00F26C-BDE5-41CE-8FC6-0CBB3BC65FF4}"/>
                </a:ext>
              </a:extLst>
            </p:cNvPr>
            <p:cNvCxnSpPr>
              <a:cxnSpLocks/>
            </p:cNvCxnSpPr>
            <p:nvPr/>
          </p:nvCxnSpPr>
          <p:spPr>
            <a:xfrm>
              <a:off x="1311564" y="4733295"/>
              <a:ext cx="6260326"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7896B85-57A8-472A-B099-D647F7B2DA7B}"/>
                </a:ext>
              </a:extLst>
            </p:cNvPr>
            <p:cNvSpPr txBox="1"/>
            <p:nvPr/>
          </p:nvSpPr>
          <p:spPr>
            <a:xfrm>
              <a:off x="528741" y="3640352"/>
              <a:ext cx="1384872" cy="253916"/>
            </a:xfrm>
            <a:prstGeom prst="rect">
              <a:avLst/>
            </a:prstGeom>
            <a:noFill/>
          </p:spPr>
          <p:txBody>
            <a:bodyPr wrap="square" rtlCol="0" anchor="ctr">
              <a:spAutoFit/>
            </a:bodyPr>
            <a:lstStyle/>
            <a:p>
              <a:pPr algn="ctr"/>
              <a:r>
                <a:rPr lang="lt-LT" sz="1050" b="1">
                  <a:solidFill>
                    <a:schemeClr val="accent2">
                      <a:lumMod val="50000"/>
                    </a:schemeClr>
                  </a:solidFill>
                </a:rPr>
                <a:t>Lietuvos gyventojai</a:t>
              </a:r>
            </a:p>
          </p:txBody>
        </p:sp>
        <p:sp>
          <p:nvSpPr>
            <p:cNvPr id="10" name="TextBox 9">
              <a:extLst>
                <a:ext uri="{FF2B5EF4-FFF2-40B4-BE49-F238E27FC236}">
                  <a16:creationId xmlns:a16="http://schemas.microsoft.com/office/drawing/2014/main" id="{376FE381-F82F-4555-A586-B7FFBE5F413C}"/>
                </a:ext>
              </a:extLst>
            </p:cNvPr>
            <p:cNvSpPr txBox="1"/>
            <p:nvPr/>
          </p:nvSpPr>
          <p:spPr>
            <a:xfrm>
              <a:off x="392480" y="5301954"/>
              <a:ext cx="1657395" cy="577081"/>
            </a:xfrm>
            <a:prstGeom prst="rect">
              <a:avLst/>
            </a:prstGeom>
            <a:noFill/>
          </p:spPr>
          <p:txBody>
            <a:bodyPr wrap="square" rtlCol="0" anchor="ctr">
              <a:spAutoFit/>
            </a:bodyPr>
            <a:lstStyle/>
            <a:p>
              <a:pPr algn="ctr"/>
              <a:r>
                <a:rPr lang="lt-LT" sz="1050" b="1">
                  <a:solidFill>
                    <a:schemeClr val="accent2">
                      <a:lumMod val="50000"/>
                    </a:schemeClr>
                  </a:solidFill>
                </a:rPr>
                <a:t>Renovuotinų daugiabučių namų gyventojai</a:t>
              </a:r>
            </a:p>
          </p:txBody>
        </p:sp>
      </p:grpSp>
      <p:cxnSp>
        <p:nvCxnSpPr>
          <p:cNvPr id="23" name="Straight Arrow Connector 22">
            <a:extLst>
              <a:ext uri="{FF2B5EF4-FFF2-40B4-BE49-F238E27FC236}">
                <a16:creationId xmlns:a16="http://schemas.microsoft.com/office/drawing/2014/main" id="{C0BEF4D6-B8CE-4E89-AAC5-3A1320517BCF}"/>
              </a:ext>
            </a:extLst>
          </p:cNvPr>
          <p:cNvCxnSpPr/>
          <p:nvPr/>
        </p:nvCxnSpPr>
        <p:spPr>
          <a:xfrm flipV="1">
            <a:off x="3752244" y="2507269"/>
            <a:ext cx="0" cy="142875"/>
          </a:xfrm>
          <a:prstGeom prst="straightConnector1">
            <a:avLst/>
          </a:prstGeom>
          <a:ln w="9525" cap="flat" cmpd="sng" algn="ctr">
            <a:solidFill>
              <a:schemeClr val="bg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5" name="Content Placeholder 16">
            <a:extLst>
              <a:ext uri="{FF2B5EF4-FFF2-40B4-BE49-F238E27FC236}">
                <a16:creationId xmlns:a16="http://schemas.microsoft.com/office/drawing/2014/main" id="{EC418D08-7BDA-2F37-D57F-1252B5D9CA4A}"/>
              </a:ext>
            </a:extLst>
          </p:cNvPr>
          <p:cNvSpPr txBox="1">
            <a:spLocks/>
          </p:cNvSpPr>
          <p:nvPr/>
        </p:nvSpPr>
        <p:spPr>
          <a:xfrm>
            <a:off x="7603611" y="3007496"/>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1013</a:t>
            </a:r>
            <a:endParaRPr lang="lt-LT" dirty="0">
              <a:solidFill>
                <a:schemeClr val="tx1">
                  <a:lumMod val="65000"/>
                  <a:lumOff val="35000"/>
                </a:schemeClr>
              </a:solidFill>
            </a:endParaRPr>
          </a:p>
        </p:txBody>
      </p:sp>
      <p:sp>
        <p:nvSpPr>
          <p:cNvPr id="25" name="Content Placeholder 16">
            <a:extLst>
              <a:ext uri="{FF2B5EF4-FFF2-40B4-BE49-F238E27FC236}">
                <a16:creationId xmlns:a16="http://schemas.microsoft.com/office/drawing/2014/main" id="{7E1822B4-264C-D00C-37F3-9DCE13432AAB}"/>
              </a:ext>
            </a:extLst>
          </p:cNvPr>
          <p:cNvSpPr txBox="1">
            <a:spLocks/>
          </p:cNvSpPr>
          <p:nvPr/>
        </p:nvSpPr>
        <p:spPr>
          <a:xfrm>
            <a:off x="7602566" y="3266343"/>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1017</a:t>
            </a:r>
            <a:endParaRPr lang="lt-LT">
              <a:solidFill>
                <a:schemeClr val="tx1">
                  <a:lumMod val="65000"/>
                  <a:lumOff val="35000"/>
                </a:schemeClr>
              </a:solidFill>
            </a:endParaRPr>
          </a:p>
        </p:txBody>
      </p:sp>
      <p:sp>
        <p:nvSpPr>
          <p:cNvPr id="26" name="Content Placeholder 16">
            <a:extLst>
              <a:ext uri="{FF2B5EF4-FFF2-40B4-BE49-F238E27FC236}">
                <a16:creationId xmlns:a16="http://schemas.microsoft.com/office/drawing/2014/main" id="{EE62F953-F9EF-12D0-AFBC-451E36C70951}"/>
              </a:ext>
            </a:extLst>
          </p:cNvPr>
          <p:cNvSpPr txBox="1">
            <a:spLocks/>
          </p:cNvSpPr>
          <p:nvPr/>
        </p:nvSpPr>
        <p:spPr>
          <a:xfrm>
            <a:off x="7602566" y="3525190"/>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1008</a:t>
            </a:r>
            <a:endParaRPr lang="lt-LT">
              <a:solidFill>
                <a:schemeClr val="tx1">
                  <a:lumMod val="65000"/>
                  <a:lumOff val="35000"/>
                </a:schemeClr>
              </a:solidFill>
            </a:endParaRPr>
          </a:p>
        </p:txBody>
      </p:sp>
      <p:sp>
        <p:nvSpPr>
          <p:cNvPr id="27" name="Content Placeholder 16">
            <a:extLst>
              <a:ext uri="{FF2B5EF4-FFF2-40B4-BE49-F238E27FC236}">
                <a16:creationId xmlns:a16="http://schemas.microsoft.com/office/drawing/2014/main" id="{C0C47AAD-EA44-E699-3479-5BE79969C0F1}"/>
              </a:ext>
            </a:extLst>
          </p:cNvPr>
          <p:cNvSpPr txBox="1">
            <a:spLocks/>
          </p:cNvSpPr>
          <p:nvPr/>
        </p:nvSpPr>
        <p:spPr>
          <a:xfrm>
            <a:off x="7602566" y="3784037"/>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1011</a:t>
            </a:r>
            <a:endParaRPr lang="lt-LT">
              <a:solidFill>
                <a:schemeClr val="tx1">
                  <a:lumMod val="65000"/>
                  <a:lumOff val="35000"/>
                </a:schemeClr>
              </a:solidFill>
            </a:endParaRPr>
          </a:p>
        </p:txBody>
      </p:sp>
      <p:sp>
        <p:nvSpPr>
          <p:cNvPr id="28" name="Content Placeholder 16">
            <a:extLst>
              <a:ext uri="{FF2B5EF4-FFF2-40B4-BE49-F238E27FC236}">
                <a16:creationId xmlns:a16="http://schemas.microsoft.com/office/drawing/2014/main" id="{D7B42425-B00A-E7EE-EE89-6345F2EB7D32}"/>
              </a:ext>
            </a:extLst>
          </p:cNvPr>
          <p:cNvSpPr txBox="1">
            <a:spLocks/>
          </p:cNvSpPr>
          <p:nvPr/>
        </p:nvSpPr>
        <p:spPr>
          <a:xfrm>
            <a:off x="7602566" y="4042884"/>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1009</a:t>
            </a:r>
            <a:endParaRPr lang="lt-LT">
              <a:solidFill>
                <a:schemeClr val="tx1">
                  <a:lumMod val="65000"/>
                  <a:lumOff val="35000"/>
                </a:schemeClr>
              </a:solidFill>
            </a:endParaRPr>
          </a:p>
        </p:txBody>
      </p:sp>
      <p:sp>
        <p:nvSpPr>
          <p:cNvPr id="29" name="Content Placeholder 16">
            <a:extLst>
              <a:ext uri="{FF2B5EF4-FFF2-40B4-BE49-F238E27FC236}">
                <a16:creationId xmlns:a16="http://schemas.microsoft.com/office/drawing/2014/main" id="{00F4A9A7-A536-42E2-8219-27710E19F1E2}"/>
              </a:ext>
            </a:extLst>
          </p:cNvPr>
          <p:cNvSpPr txBox="1">
            <a:spLocks/>
          </p:cNvSpPr>
          <p:nvPr/>
        </p:nvSpPr>
        <p:spPr>
          <a:xfrm>
            <a:off x="7621635" y="4301731"/>
            <a:ext cx="611952"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1015</a:t>
            </a:r>
            <a:endParaRPr lang="lt-LT">
              <a:solidFill>
                <a:schemeClr val="tx1">
                  <a:lumMod val="65000"/>
                  <a:lumOff val="35000"/>
                </a:schemeClr>
              </a:solidFill>
            </a:endParaRPr>
          </a:p>
        </p:txBody>
      </p:sp>
      <p:sp>
        <p:nvSpPr>
          <p:cNvPr id="30" name="Content Placeholder 16">
            <a:extLst>
              <a:ext uri="{FF2B5EF4-FFF2-40B4-BE49-F238E27FC236}">
                <a16:creationId xmlns:a16="http://schemas.microsoft.com/office/drawing/2014/main" id="{02E8263A-31A8-D9F3-84F0-AC0EAAFDB544}"/>
              </a:ext>
            </a:extLst>
          </p:cNvPr>
          <p:cNvSpPr txBox="1">
            <a:spLocks/>
          </p:cNvSpPr>
          <p:nvPr/>
        </p:nvSpPr>
        <p:spPr>
          <a:xfrm>
            <a:off x="7625084" y="5078272"/>
            <a:ext cx="6050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416</a:t>
            </a:r>
            <a:endParaRPr lang="lt-LT" dirty="0">
              <a:solidFill>
                <a:schemeClr val="tx1">
                  <a:lumMod val="65000"/>
                  <a:lumOff val="35000"/>
                </a:schemeClr>
              </a:solidFill>
            </a:endParaRPr>
          </a:p>
        </p:txBody>
      </p:sp>
      <p:sp>
        <p:nvSpPr>
          <p:cNvPr id="31" name="Content Placeholder 16">
            <a:extLst>
              <a:ext uri="{FF2B5EF4-FFF2-40B4-BE49-F238E27FC236}">
                <a16:creationId xmlns:a16="http://schemas.microsoft.com/office/drawing/2014/main" id="{CA31D2FC-A054-A33C-2125-1E3FAE242CB1}"/>
              </a:ext>
            </a:extLst>
          </p:cNvPr>
          <p:cNvSpPr txBox="1">
            <a:spLocks/>
          </p:cNvSpPr>
          <p:nvPr/>
        </p:nvSpPr>
        <p:spPr>
          <a:xfrm>
            <a:off x="7628534" y="5337119"/>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437</a:t>
            </a:r>
            <a:endParaRPr lang="lt-LT">
              <a:solidFill>
                <a:schemeClr val="tx1">
                  <a:lumMod val="65000"/>
                  <a:lumOff val="35000"/>
                </a:schemeClr>
              </a:solidFill>
            </a:endParaRPr>
          </a:p>
        </p:txBody>
      </p:sp>
      <p:sp>
        <p:nvSpPr>
          <p:cNvPr id="32" name="Content Placeholder 16">
            <a:extLst>
              <a:ext uri="{FF2B5EF4-FFF2-40B4-BE49-F238E27FC236}">
                <a16:creationId xmlns:a16="http://schemas.microsoft.com/office/drawing/2014/main" id="{019C3718-A677-DB77-CA1E-630F79747BB7}"/>
              </a:ext>
            </a:extLst>
          </p:cNvPr>
          <p:cNvSpPr txBox="1">
            <a:spLocks/>
          </p:cNvSpPr>
          <p:nvPr/>
        </p:nvSpPr>
        <p:spPr>
          <a:xfrm>
            <a:off x="7628534" y="5595966"/>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423</a:t>
            </a:r>
            <a:endParaRPr lang="lt-LT">
              <a:solidFill>
                <a:schemeClr val="tx1">
                  <a:lumMod val="65000"/>
                  <a:lumOff val="35000"/>
                </a:schemeClr>
              </a:solidFill>
            </a:endParaRPr>
          </a:p>
        </p:txBody>
      </p:sp>
      <p:sp>
        <p:nvSpPr>
          <p:cNvPr id="33" name="Content Placeholder 16">
            <a:extLst>
              <a:ext uri="{FF2B5EF4-FFF2-40B4-BE49-F238E27FC236}">
                <a16:creationId xmlns:a16="http://schemas.microsoft.com/office/drawing/2014/main" id="{CD4597C9-8E21-F108-1827-E247BCACDB43}"/>
              </a:ext>
            </a:extLst>
          </p:cNvPr>
          <p:cNvSpPr txBox="1">
            <a:spLocks/>
          </p:cNvSpPr>
          <p:nvPr/>
        </p:nvSpPr>
        <p:spPr>
          <a:xfrm>
            <a:off x="7628534" y="5854813"/>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a:t>
            </a:r>
            <a:r>
              <a:rPr lang="en-US">
                <a:solidFill>
                  <a:schemeClr val="tx1">
                    <a:lumMod val="65000"/>
                    <a:lumOff val="35000"/>
                  </a:schemeClr>
                </a:solidFill>
              </a:rPr>
              <a:t>636</a:t>
            </a:r>
            <a:endParaRPr lang="lt-LT">
              <a:solidFill>
                <a:schemeClr val="tx1">
                  <a:lumMod val="65000"/>
                  <a:lumOff val="35000"/>
                </a:schemeClr>
              </a:solidFill>
            </a:endParaRPr>
          </a:p>
        </p:txBody>
      </p:sp>
      <p:sp>
        <p:nvSpPr>
          <p:cNvPr id="34" name="Content Placeholder 16">
            <a:extLst>
              <a:ext uri="{FF2B5EF4-FFF2-40B4-BE49-F238E27FC236}">
                <a16:creationId xmlns:a16="http://schemas.microsoft.com/office/drawing/2014/main" id="{10ACAB36-C8A9-0463-829B-3DE270D0F9EC}"/>
              </a:ext>
            </a:extLst>
          </p:cNvPr>
          <p:cNvSpPr txBox="1">
            <a:spLocks/>
          </p:cNvSpPr>
          <p:nvPr/>
        </p:nvSpPr>
        <p:spPr>
          <a:xfrm>
            <a:off x="7628534" y="6113660"/>
            <a:ext cx="5981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a:solidFill>
                  <a:schemeClr val="tx1">
                    <a:lumMod val="65000"/>
                    <a:lumOff val="35000"/>
                  </a:schemeClr>
                </a:solidFill>
              </a:rPr>
              <a:t>N=680</a:t>
            </a:r>
          </a:p>
        </p:txBody>
      </p:sp>
      <p:sp>
        <p:nvSpPr>
          <p:cNvPr id="35" name="Content Placeholder 16">
            <a:extLst>
              <a:ext uri="{FF2B5EF4-FFF2-40B4-BE49-F238E27FC236}">
                <a16:creationId xmlns:a16="http://schemas.microsoft.com/office/drawing/2014/main" id="{83A4392A-7266-F9A1-46C1-63E84B2F919D}"/>
              </a:ext>
            </a:extLst>
          </p:cNvPr>
          <p:cNvSpPr txBox="1">
            <a:spLocks/>
          </p:cNvSpPr>
          <p:nvPr/>
        </p:nvSpPr>
        <p:spPr>
          <a:xfrm>
            <a:off x="7631984" y="6372507"/>
            <a:ext cx="591255"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N=675</a:t>
            </a:r>
          </a:p>
        </p:txBody>
      </p:sp>
      <p:sp>
        <p:nvSpPr>
          <p:cNvPr id="36" name="Content Placeholder 16">
            <a:extLst>
              <a:ext uri="{FF2B5EF4-FFF2-40B4-BE49-F238E27FC236}">
                <a16:creationId xmlns:a16="http://schemas.microsoft.com/office/drawing/2014/main" id="{2F06D294-5914-8D77-844F-C05E6B3C2211}"/>
              </a:ext>
            </a:extLst>
          </p:cNvPr>
          <p:cNvSpPr txBox="1">
            <a:spLocks/>
          </p:cNvSpPr>
          <p:nvPr/>
        </p:nvSpPr>
        <p:spPr>
          <a:xfrm>
            <a:off x="7603611" y="2748649"/>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1010</a:t>
            </a:r>
            <a:endParaRPr lang="lt-LT" dirty="0">
              <a:solidFill>
                <a:schemeClr val="tx1">
                  <a:lumMod val="65000"/>
                  <a:lumOff val="35000"/>
                </a:schemeClr>
              </a:solidFill>
            </a:endParaRPr>
          </a:p>
        </p:txBody>
      </p:sp>
      <p:sp>
        <p:nvSpPr>
          <p:cNvPr id="37" name="Content Placeholder 16">
            <a:extLst>
              <a:ext uri="{FF2B5EF4-FFF2-40B4-BE49-F238E27FC236}">
                <a16:creationId xmlns:a16="http://schemas.microsoft.com/office/drawing/2014/main" id="{B7CEB7D5-392A-30C9-D2FE-6AF8B82A13B6}"/>
              </a:ext>
            </a:extLst>
          </p:cNvPr>
          <p:cNvSpPr txBox="1">
            <a:spLocks/>
          </p:cNvSpPr>
          <p:nvPr/>
        </p:nvSpPr>
        <p:spPr>
          <a:xfrm>
            <a:off x="7625084" y="4819425"/>
            <a:ext cx="6050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409</a:t>
            </a:r>
            <a:endParaRPr lang="lt-LT" dirty="0">
              <a:solidFill>
                <a:schemeClr val="tx1">
                  <a:lumMod val="65000"/>
                  <a:lumOff val="35000"/>
                </a:schemeClr>
              </a:solidFill>
            </a:endParaRPr>
          </a:p>
        </p:txBody>
      </p:sp>
      <p:sp>
        <p:nvSpPr>
          <p:cNvPr id="11" name="Content Placeholder 16">
            <a:extLst>
              <a:ext uri="{FF2B5EF4-FFF2-40B4-BE49-F238E27FC236}">
                <a16:creationId xmlns:a16="http://schemas.microsoft.com/office/drawing/2014/main" id="{E9A3ECCB-E37E-29B6-5391-673AF1A9C180}"/>
              </a:ext>
            </a:extLst>
          </p:cNvPr>
          <p:cNvSpPr txBox="1">
            <a:spLocks/>
          </p:cNvSpPr>
          <p:nvPr/>
        </p:nvSpPr>
        <p:spPr>
          <a:xfrm>
            <a:off x="7625084" y="4560578"/>
            <a:ext cx="605054"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414</a:t>
            </a:r>
            <a:endParaRPr lang="lt-LT" dirty="0">
              <a:solidFill>
                <a:schemeClr val="tx1">
                  <a:lumMod val="65000"/>
                  <a:lumOff val="35000"/>
                </a:schemeClr>
              </a:solidFill>
            </a:endParaRPr>
          </a:p>
        </p:txBody>
      </p:sp>
      <p:sp>
        <p:nvSpPr>
          <p:cNvPr id="12" name="Content Placeholder 16">
            <a:extLst>
              <a:ext uri="{FF2B5EF4-FFF2-40B4-BE49-F238E27FC236}">
                <a16:creationId xmlns:a16="http://schemas.microsoft.com/office/drawing/2014/main" id="{787F2C60-B3A8-7E0C-862F-EBB61D921194}"/>
              </a:ext>
            </a:extLst>
          </p:cNvPr>
          <p:cNvSpPr txBox="1">
            <a:spLocks/>
          </p:cNvSpPr>
          <p:nvPr/>
        </p:nvSpPr>
        <p:spPr>
          <a:xfrm>
            <a:off x="7603611" y="2489802"/>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dirty="0">
                <a:solidFill>
                  <a:schemeClr val="tx1">
                    <a:lumMod val="65000"/>
                    <a:lumOff val="35000"/>
                  </a:schemeClr>
                </a:solidFill>
              </a:rPr>
              <a:t>N=</a:t>
            </a:r>
            <a:r>
              <a:rPr lang="en-US" dirty="0">
                <a:solidFill>
                  <a:schemeClr val="tx1">
                    <a:lumMod val="65000"/>
                    <a:lumOff val="35000"/>
                  </a:schemeClr>
                </a:solidFill>
              </a:rPr>
              <a:t>1015</a:t>
            </a:r>
            <a:endParaRPr lang="lt-LT" dirty="0">
              <a:solidFill>
                <a:schemeClr val="tx1">
                  <a:lumMod val="65000"/>
                  <a:lumOff val="35000"/>
                </a:schemeClr>
              </a:solidFill>
            </a:endParaRPr>
          </a:p>
        </p:txBody>
      </p:sp>
      <p:cxnSp>
        <p:nvCxnSpPr>
          <p:cNvPr id="13" name="Straight Arrow Connector 12">
            <a:extLst>
              <a:ext uri="{FF2B5EF4-FFF2-40B4-BE49-F238E27FC236}">
                <a16:creationId xmlns:a16="http://schemas.microsoft.com/office/drawing/2014/main" id="{4E4B6B20-22D2-140C-6C1F-02A93D711A28}"/>
              </a:ext>
            </a:extLst>
          </p:cNvPr>
          <p:cNvCxnSpPr>
            <a:cxnSpLocks/>
          </p:cNvCxnSpPr>
          <p:nvPr/>
        </p:nvCxnSpPr>
        <p:spPr>
          <a:xfrm>
            <a:off x="5345818" y="2510584"/>
            <a:ext cx="0" cy="142875"/>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530844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F4ECDD-D0C6-46A5-9301-D64D3F525529}"/>
              </a:ext>
            </a:extLst>
          </p:cNvPr>
          <p:cNvSpPr>
            <a:spLocks noGrp="1"/>
          </p:cNvSpPr>
          <p:nvPr>
            <p:ph sz="half" idx="1"/>
          </p:nvPr>
        </p:nvSpPr>
        <p:spPr/>
        <p:txBody>
          <a:bodyPr/>
          <a:lstStyle/>
          <a:p>
            <a:r>
              <a:rPr lang="lt-LT"/>
              <a:t>Iš kur dažniausiai sužinote apie renovaciją?</a:t>
            </a:r>
          </a:p>
        </p:txBody>
      </p:sp>
      <p:sp>
        <p:nvSpPr>
          <p:cNvPr id="3" name="Title 2">
            <a:extLst>
              <a:ext uri="{FF2B5EF4-FFF2-40B4-BE49-F238E27FC236}">
                <a16:creationId xmlns:a16="http://schemas.microsoft.com/office/drawing/2014/main" id="{E40DAD84-710D-4FE5-8F3C-A20448A66AE8}"/>
              </a:ext>
            </a:extLst>
          </p:cNvPr>
          <p:cNvSpPr>
            <a:spLocks noGrp="1"/>
          </p:cNvSpPr>
          <p:nvPr>
            <p:ph type="title"/>
          </p:nvPr>
        </p:nvSpPr>
        <p:spPr/>
        <p:txBody>
          <a:bodyPr/>
          <a:lstStyle/>
          <a:p>
            <a:r>
              <a:rPr lang="lt-LT">
                <a:solidFill>
                  <a:schemeClr val="accent2">
                    <a:lumMod val="75000"/>
                  </a:schemeClr>
                </a:solidFill>
              </a:rPr>
              <a:t>INFORMACIJOS APIE RENOVACIJĄ ŠALTINIAI (PROC.) </a:t>
            </a:r>
          </a:p>
        </p:txBody>
      </p:sp>
      <p:graphicFrame>
        <p:nvGraphicFramePr>
          <p:cNvPr id="6" name="Content Placeholder 13">
            <a:extLst>
              <a:ext uri="{FF2B5EF4-FFF2-40B4-BE49-F238E27FC236}">
                <a16:creationId xmlns:a16="http://schemas.microsoft.com/office/drawing/2014/main" id="{9D8B0B38-1D51-4DAF-85F2-E82F955920E1}"/>
              </a:ext>
            </a:extLst>
          </p:cNvPr>
          <p:cNvGraphicFramePr>
            <a:graphicFrameLocks/>
          </p:cNvGraphicFramePr>
          <p:nvPr>
            <p:extLst>
              <p:ext uri="{D42A27DB-BD31-4B8C-83A1-F6EECF244321}">
                <p14:modId xmlns:p14="http://schemas.microsoft.com/office/powerpoint/2010/main" val="2084934380"/>
              </p:ext>
            </p:extLst>
          </p:nvPr>
        </p:nvGraphicFramePr>
        <p:xfrm>
          <a:off x="162739" y="2991399"/>
          <a:ext cx="10548844" cy="3165791"/>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a:extLst>
              <a:ext uri="{FF2B5EF4-FFF2-40B4-BE49-F238E27FC236}">
                <a16:creationId xmlns:a16="http://schemas.microsoft.com/office/drawing/2014/main" id="{7551FDA4-50F5-41A5-8451-F1FC63DC69B8}"/>
              </a:ext>
            </a:extLst>
          </p:cNvPr>
          <p:cNvSpPr txBox="1"/>
          <p:nvPr/>
        </p:nvSpPr>
        <p:spPr>
          <a:xfrm>
            <a:off x="214591" y="6449879"/>
            <a:ext cx="4028554" cy="261610"/>
          </a:xfrm>
          <a:prstGeom prst="rect">
            <a:avLst/>
          </a:prstGeom>
          <a:noFill/>
        </p:spPr>
        <p:txBody>
          <a:bodyPr wrap="square" rtlCol="0">
            <a:spAutoFit/>
          </a:bodyPr>
          <a:lstStyle/>
          <a:p>
            <a:r>
              <a:rPr lang="lt-LT" sz="1100" i="1">
                <a:solidFill>
                  <a:schemeClr val="tx1">
                    <a:lumMod val="65000"/>
                    <a:lumOff val="35000"/>
                  </a:schemeClr>
                </a:solidFill>
              </a:rPr>
              <a:t>*Galimi keli atsakymo variantai, suma viršija 100%</a:t>
            </a:r>
            <a:endParaRPr lang="en-US" sz="1100" i="1">
              <a:solidFill>
                <a:schemeClr val="tx1">
                  <a:lumMod val="65000"/>
                  <a:lumOff val="35000"/>
                </a:schemeClr>
              </a:solidFill>
            </a:endParaRPr>
          </a:p>
        </p:txBody>
      </p:sp>
      <p:sp>
        <p:nvSpPr>
          <p:cNvPr id="12" name="Text Box 11">
            <a:extLst>
              <a:ext uri="{FF2B5EF4-FFF2-40B4-BE49-F238E27FC236}">
                <a16:creationId xmlns:a16="http://schemas.microsoft.com/office/drawing/2014/main" id="{DB52EEB4-8980-4DC5-A3EE-00E62B9CAC84}"/>
              </a:ext>
            </a:extLst>
          </p:cNvPr>
          <p:cNvSpPr txBox="1">
            <a:spLocks noChangeArrowheads="1"/>
          </p:cNvSpPr>
          <p:nvPr/>
        </p:nvSpPr>
        <p:spPr bwMode="auto">
          <a:xfrm>
            <a:off x="7081597" y="6201040"/>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N=1013</a:t>
            </a:r>
            <a:endParaRPr lang="en-GB" sz="1000" dirty="0">
              <a:solidFill>
                <a:schemeClr val="tx1">
                  <a:lumMod val="65000"/>
                  <a:lumOff val="35000"/>
                </a:schemeClr>
              </a:solidFill>
              <a:latin typeface="+mn-lt"/>
            </a:endParaRPr>
          </a:p>
        </p:txBody>
      </p:sp>
      <p:sp>
        <p:nvSpPr>
          <p:cNvPr id="13" name="Text Box 11">
            <a:extLst>
              <a:ext uri="{FF2B5EF4-FFF2-40B4-BE49-F238E27FC236}">
                <a16:creationId xmlns:a16="http://schemas.microsoft.com/office/drawing/2014/main" id="{597C4D8D-9337-411E-8BB3-73BC55F7B057}"/>
              </a:ext>
            </a:extLst>
          </p:cNvPr>
          <p:cNvSpPr txBox="1">
            <a:spLocks noChangeArrowheads="1"/>
          </p:cNvSpPr>
          <p:nvPr/>
        </p:nvSpPr>
        <p:spPr bwMode="auto">
          <a:xfrm>
            <a:off x="8234527" y="6201040"/>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N=416</a:t>
            </a:r>
            <a:endParaRPr lang="en-GB" sz="1000">
              <a:solidFill>
                <a:schemeClr val="tx1">
                  <a:lumMod val="65000"/>
                  <a:lumOff val="35000"/>
                </a:schemeClr>
              </a:solidFill>
              <a:latin typeface="+mn-lt"/>
            </a:endParaRPr>
          </a:p>
        </p:txBody>
      </p:sp>
      <p:sp>
        <p:nvSpPr>
          <p:cNvPr id="5" name="TextBox 4">
            <a:extLst>
              <a:ext uri="{FF2B5EF4-FFF2-40B4-BE49-F238E27FC236}">
                <a16:creationId xmlns:a16="http://schemas.microsoft.com/office/drawing/2014/main" id="{4D505CB7-C9B3-2787-D79D-7FB0FF84E03B}"/>
              </a:ext>
            </a:extLst>
          </p:cNvPr>
          <p:cNvSpPr txBox="1"/>
          <p:nvPr/>
        </p:nvSpPr>
        <p:spPr>
          <a:xfrm>
            <a:off x="5784591" y="2334168"/>
            <a:ext cx="1332000"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7" name="TextBox 6">
            <a:extLst>
              <a:ext uri="{FF2B5EF4-FFF2-40B4-BE49-F238E27FC236}">
                <a16:creationId xmlns:a16="http://schemas.microsoft.com/office/drawing/2014/main" id="{B2DC0207-937C-5AC4-D8F0-9A6D2DA4C505}"/>
              </a:ext>
            </a:extLst>
          </p:cNvPr>
          <p:cNvSpPr txBox="1"/>
          <p:nvPr/>
        </p:nvSpPr>
        <p:spPr>
          <a:xfrm>
            <a:off x="4838030" y="2426501"/>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6" name="TextBox 15">
            <a:extLst>
              <a:ext uri="{FF2B5EF4-FFF2-40B4-BE49-F238E27FC236}">
                <a16:creationId xmlns:a16="http://schemas.microsoft.com/office/drawing/2014/main" id="{67294512-9A2B-C117-DF5A-13E2D1A8FC25}"/>
              </a:ext>
            </a:extLst>
          </p:cNvPr>
          <p:cNvSpPr txBox="1"/>
          <p:nvPr/>
        </p:nvSpPr>
        <p:spPr>
          <a:xfrm>
            <a:off x="3459469" y="2334168"/>
            <a:ext cx="1332000"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7" name="TextBox 16">
            <a:extLst>
              <a:ext uri="{FF2B5EF4-FFF2-40B4-BE49-F238E27FC236}">
                <a16:creationId xmlns:a16="http://schemas.microsoft.com/office/drawing/2014/main" id="{39E20CBE-96B3-2214-739C-5353F927E2A0}"/>
              </a:ext>
            </a:extLst>
          </p:cNvPr>
          <p:cNvSpPr txBox="1"/>
          <p:nvPr/>
        </p:nvSpPr>
        <p:spPr>
          <a:xfrm>
            <a:off x="2512908" y="2426501"/>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graphicFrame>
        <p:nvGraphicFramePr>
          <p:cNvPr id="18" name="Table 15">
            <a:extLst>
              <a:ext uri="{FF2B5EF4-FFF2-40B4-BE49-F238E27FC236}">
                <a16:creationId xmlns:a16="http://schemas.microsoft.com/office/drawing/2014/main" id="{D3CF60DC-6EF2-10B7-9CB3-4E0CE161239B}"/>
              </a:ext>
            </a:extLst>
          </p:cNvPr>
          <p:cNvGraphicFramePr>
            <a:graphicFrameLocks noGrp="1"/>
          </p:cNvGraphicFramePr>
          <p:nvPr>
            <p:extLst>
              <p:ext uri="{D42A27DB-BD31-4B8C-83A1-F6EECF244321}">
                <p14:modId xmlns:p14="http://schemas.microsoft.com/office/powerpoint/2010/main" val="951124249"/>
              </p:ext>
            </p:extLst>
          </p:nvPr>
        </p:nvGraphicFramePr>
        <p:xfrm>
          <a:off x="2594112" y="1954970"/>
          <a:ext cx="6708912" cy="370840"/>
        </p:xfrm>
        <a:graphic>
          <a:graphicData uri="http://schemas.openxmlformats.org/drawingml/2006/table">
            <a:tbl>
              <a:tblPr firstRow="1" bandRow="1">
                <a:tableStyleId>{5C22544A-7EE6-4342-B048-85BDC9FD1C3A}</a:tableStyleId>
              </a:tblPr>
              <a:tblGrid>
                <a:gridCol w="2252855">
                  <a:extLst>
                    <a:ext uri="{9D8B030D-6E8A-4147-A177-3AD203B41FA5}">
                      <a16:colId xmlns:a16="http://schemas.microsoft.com/office/drawing/2014/main" val="3061082464"/>
                    </a:ext>
                  </a:extLst>
                </a:gridCol>
                <a:gridCol w="2252855">
                  <a:extLst>
                    <a:ext uri="{9D8B030D-6E8A-4147-A177-3AD203B41FA5}">
                      <a16:colId xmlns:a16="http://schemas.microsoft.com/office/drawing/2014/main" val="86499943"/>
                    </a:ext>
                  </a:extLst>
                </a:gridCol>
                <a:gridCol w="2203202">
                  <a:extLst>
                    <a:ext uri="{9D8B030D-6E8A-4147-A177-3AD203B41FA5}">
                      <a16:colId xmlns:a16="http://schemas.microsoft.com/office/drawing/2014/main" val="1371641723"/>
                    </a:ext>
                  </a:extLst>
                </a:gridCol>
              </a:tblGrid>
              <a:tr h="370840">
                <a:tc>
                  <a:txBody>
                    <a:bodyPr/>
                    <a:lstStyle/>
                    <a:p>
                      <a:pPr algn="ctr"/>
                      <a:r>
                        <a:rPr lang="en-US" sz="1600" dirty="0"/>
                        <a:t>2023 m.</a:t>
                      </a:r>
                      <a:endParaRPr lang="lt-LT" sz="1600" dirty="0"/>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sz="1600" dirty="0"/>
                        <a:t>2022 m.</a:t>
                      </a:r>
                      <a:endParaRPr lang="lt-LT" sz="1600" dirty="0"/>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sz="1600" dirty="0"/>
                        <a:t>2021 m.</a:t>
                      </a:r>
                      <a:endParaRPr lang="lt-LT" sz="1600" dirty="0"/>
                    </a:p>
                  </a:txBody>
                  <a:tcPr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83068718"/>
                  </a:ext>
                </a:extLst>
              </a:tr>
            </a:tbl>
          </a:graphicData>
        </a:graphic>
      </p:graphicFrame>
      <p:sp>
        <p:nvSpPr>
          <p:cNvPr id="19" name="Text Box 11">
            <a:extLst>
              <a:ext uri="{FF2B5EF4-FFF2-40B4-BE49-F238E27FC236}">
                <a16:creationId xmlns:a16="http://schemas.microsoft.com/office/drawing/2014/main" id="{C5A58680-2F26-B703-CE21-FFF7D892D335}"/>
              </a:ext>
            </a:extLst>
          </p:cNvPr>
          <p:cNvSpPr txBox="1">
            <a:spLocks noChangeArrowheads="1"/>
          </p:cNvSpPr>
          <p:nvPr/>
        </p:nvSpPr>
        <p:spPr bwMode="auto">
          <a:xfrm>
            <a:off x="4775741" y="6201040"/>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N=101</a:t>
            </a:r>
            <a:r>
              <a:rPr lang="en-US" sz="1000">
                <a:solidFill>
                  <a:schemeClr val="tx1">
                    <a:lumMod val="65000"/>
                    <a:lumOff val="35000"/>
                  </a:schemeClr>
                </a:solidFill>
                <a:latin typeface="+mn-lt"/>
              </a:rPr>
              <a:t>0</a:t>
            </a:r>
            <a:endParaRPr lang="en-GB" sz="1000">
              <a:solidFill>
                <a:schemeClr val="tx1">
                  <a:lumMod val="65000"/>
                  <a:lumOff val="35000"/>
                </a:schemeClr>
              </a:solidFill>
              <a:latin typeface="+mn-lt"/>
            </a:endParaRPr>
          </a:p>
        </p:txBody>
      </p:sp>
      <p:sp>
        <p:nvSpPr>
          <p:cNvPr id="20" name="Text Box 11">
            <a:extLst>
              <a:ext uri="{FF2B5EF4-FFF2-40B4-BE49-F238E27FC236}">
                <a16:creationId xmlns:a16="http://schemas.microsoft.com/office/drawing/2014/main" id="{FAFB4F24-8193-EAF4-9E67-39E576F4AAFE}"/>
              </a:ext>
            </a:extLst>
          </p:cNvPr>
          <p:cNvSpPr txBox="1">
            <a:spLocks noChangeArrowheads="1"/>
          </p:cNvSpPr>
          <p:nvPr/>
        </p:nvSpPr>
        <p:spPr bwMode="auto">
          <a:xfrm>
            <a:off x="5928669" y="6201040"/>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endParaRPr lang="en-GB" sz="1000" dirty="0">
              <a:solidFill>
                <a:schemeClr val="tx1">
                  <a:lumMod val="65000"/>
                  <a:lumOff val="35000"/>
                </a:schemeClr>
              </a:solidFill>
              <a:latin typeface="+mn-lt"/>
            </a:endParaRPr>
          </a:p>
        </p:txBody>
      </p:sp>
      <p:cxnSp>
        <p:nvCxnSpPr>
          <p:cNvPr id="8" name="Straight Arrow Connector 7">
            <a:extLst>
              <a:ext uri="{FF2B5EF4-FFF2-40B4-BE49-F238E27FC236}">
                <a16:creationId xmlns:a16="http://schemas.microsoft.com/office/drawing/2014/main" id="{79ECD225-48A8-F2ED-FC34-63C0A6FA5625}"/>
              </a:ext>
            </a:extLst>
          </p:cNvPr>
          <p:cNvCxnSpPr>
            <a:cxnSpLocks/>
          </p:cNvCxnSpPr>
          <p:nvPr/>
        </p:nvCxnSpPr>
        <p:spPr>
          <a:xfrm flipV="1">
            <a:off x="3633999" y="3012832"/>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0" name="TextBox 9">
            <a:extLst>
              <a:ext uri="{FF2B5EF4-FFF2-40B4-BE49-F238E27FC236}">
                <a16:creationId xmlns:a16="http://schemas.microsoft.com/office/drawing/2014/main" id="{D31D24C0-7E79-D535-E443-082A4758223F}"/>
              </a:ext>
            </a:extLst>
          </p:cNvPr>
          <p:cNvSpPr txBox="1"/>
          <p:nvPr/>
        </p:nvSpPr>
        <p:spPr>
          <a:xfrm>
            <a:off x="8109712" y="2334168"/>
            <a:ext cx="1332000"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1" name="TextBox 10">
            <a:extLst>
              <a:ext uri="{FF2B5EF4-FFF2-40B4-BE49-F238E27FC236}">
                <a16:creationId xmlns:a16="http://schemas.microsoft.com/office/drawing/2014/main" id="{529D6004-81B7-1C33-20DE-82022530BD85}"/>
              </a:ext>
            </a:extLst>
          </p:cNvPr>
          <p:cNvSpPr txBox="1"/>
          <p:nvPr/>
        </p:nvSpPr>
        <p:spPr>
          <a:xfrm>
            <a:off x="7163152" y="2426501"/>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4" name="Text Box 11">
            <a:extLst>
              <a:ext uri="{FF2B5EF4-FFF2-40B4-BE49-F238E27FC236}">
                <a16:creationId xmlns:a16="http://schemas.microsoft.com/office/drawing/2014/main" id="{CFCC7310-FC22-845F-02C8-56A80B069ADB}"/>
              </a:ext>
            </a:extLst>
          </p:cNvPr>
          <p:cNvSpPr txBox="1">
            <a:spLocks noChangeArrowheads="1"/>
          </p:cNvSpPr>
          <p:nvPr/>
        </p:nvSpPr>
        <p:spPr bwMode="auto">
          <a:xfrm>
            <a:off x="2469885" y="6201040"/>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5</a:t>
            </a:r>
            <a:endParaRPr lang="en-GB" sz="1000" dirty="0">
              <a:solidFill>
                <a:schemeClr val="tx1">
                  <a:lumMod val="65000"/>
                  <a:lumOff val="35000"/>
                </a:schemeClr>
              </a:solidFill>
              <a:latin typeface="+mn-lt"/>
            </a:endParaRPr>
          </a:p>
        </p:txBody>
      </p:sp>
      <p:sp>
        <p:nvSpPr>
          <p:cNvPr id="15" name="Text Box 11">
            <a:extLst>
              <a:ext uri="{FF2B5EF4-FFF2-40B4-BE49-F238E27FC236}">
                <a16:creationId xmlns:a16="http://schemas.microsoft.com/office/drawing/2014/main" id="{AB0AAEDF-A7A9-2EE7-0A22-F2D1DDFEF7DE}"/>
              </a:ext>
            </a:extLst>
          </p:cNvPr>
          <p:cNvSpPr txBox="1">
            <a:spLocks noChangeArrowheads="1"/>
          </p:cNvSpPr>
          <p:nvPr/>
        </p:nvSpPr>
        <p:spPr bwMode="auto">
          <a:xfrm>
            <a:off x="3622813" y="6201040"/>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14</a:t>
            </a:r>
            <a:endParaRPr lang="en-GB" sz="1000" dirty="0">
              <a:solidFill>
                <a:schemeClr val="tx1">
                  <a:lumMod val="65000"/>
                  <a:lumOff val="35000"/>
                </a:schemeClr>
              </a:solidFill>
              <a:latin typeface="+mn-lt"/>
            </a:endParaRPr>
          </a:p>
        </p:txBody>
      </p:sp>
      <p:sp>
        <p:nvSpPr>
          <p:cNvPr id="4" name="Content Placeholder 3">
            <a:extLst>
              <a:ext uri="{FF2B5EF4-FFF2-40B4-BE49-F238E27FC236}">
                <a16:creationId xmlns:a16="http://schemas.microsoft.com/office/drawing/2014/main" id="{D793C539-7E16-4C8F-8B3A-DC427F288ABD}"/>
              </a:ext>
            </a:extLst>
          </p:cNvPr>
          <p:cNvSpPr>
            <a:spLocks noGrp="1"/>
          </p:cNvSpPr>
          <p:nvPr>
            <p:ph sz="half" idx="10"/>
          </p:nvPr>
        </p:nvSpPr>
        <p:spPr>
          <a:xfrm>
            <a:off x="9501809" y="2247639"/>
            <a:ext cx="2510569" cy="3169187"/>
          </a:xfrm>
        </p:spPr>
        <p:txBody>
          <a:bodyPr/>
          <a:lstStyle/>
          <a:p>
            <a:r>
              <a:rPr lang="lt-LT" dirty="0"/>
              <a:t>Apie renovaciją iš televizijos dažniau sužino vyrai ir aukštesnio išsimoklinimo apklaustieji.</a:t>
            </a:r>
          </a:p>
          <a:p>
            <a:r>
              <a:rPr lang="lt-LT" dirty="0"/>
              <a:t>Iš interneto naujienų portalų – vyrai, vyriausi, aukštesnio išsimoklinimo respondentai, didmiesčių bei rajonų centrų gyventojai.</a:t>
            </a:r>
          </a:p>
          <a:p>
            <a:r>
              <a:rPr lang="lt-LT" dirty="0"/>
              <a:t>Iš draugų, pažįstamų, artimųjų – moterys, aukštesnio išsimoklinimo apklausos dalyviai, didmiesčių ir rajono centrų gyventojai.</a:t>
            </a:r>
          </a:p>
          <a:p>
            <a:r>
              <a:rPr lang="lt-LT" dirty="0"/>
              <a:t>Iš socialinių tinklų, radijo bei specializuotų interneto puslapių  – aukštesnio išsimokslinimo apklaustieji.</a:t>
            </a:r>
          </a:p>
          <a:p>
            <a:endParaRPr lang="lt-LT" dirty="0"/>
          </a:p>
        </p:txBody>
      </p:sp>
      <p:cxnSp>
        <p:nvCxnSpPr>
          <p:cNvPr id="21" name="Straight Arrow Connector 20">
            <a:extLst>
              <a:ext uri="{FF2B5EF4-FFF2-40B4-BE49-F238E27FC236}">
                <a16:creationId xmlns:a16="http://schemas.microsoft.com/office/drawing/2014/main" id="{4439AB1D-4397-5CE3-D9F5-71CE9A2B723D}"/>
              </a:ext>
            </a:extLst>
          </p:cNvPr>
          <p:cNvCxnSpPr>
            <a:cxnSpLocks/>
          </p:cNvCxnSpPr>
          <p:nvPr/>
        </p:nvCxnSpPr>
        <p:spPr>
          <a:xfrm flipV="1">
            <a:off x="4601407" y="3304380"/>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234286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F4ECDD-D0C6-46A5-9301-D64D3F525529}"/>
              </a:ext>
            </a:extLst>
          </p:cNvPr>
          <p:cNvSpPr>
            <a:spLocks noGrp="1"/>
          </p:cNvSpPr>
          <p:nvPr>
            <p:ph sz="half" idx="1"/>
          </p:nvPr>
        </p:nvSpPr>
        <p:spPr/>
        <p:txBody>
          <a:bodyPr/>
          <a:lstStyle/>
          <a:p>
            <a:r>
              <a:rPr lang="lt-LT"/>
              <a:t>O kurį iš šių kanalų laikytumėte kaip patikimiausią informacijos šaltinį?</a:t>
            </a:r>
          </a:p>
        </p:txBody>
      </p:sp>
      <p:sp>
        <p:nvSpPr>
          <p:cNvPr id="3" name="Title 2">
            <a:extLst>
              <a:ext uri="{FF2B5EF4-FFF2-40B4-BE49-F238E27FC236}">
                <a16:creationId xmlns:a16="http://schemas.microsoft.com/office/drawing/2014/main" id="{E40DAD84-710D-4FE5-8F3C-A20448A66AE8}"/>
              </a:ext>
            </a:extLst>
          </p:cNvPr>
          <p:cNvSpPr>
            <a:spLocks noGrp="1"/>
          </p:cNvSpPr>
          <p:nvPr>
            <p:ph type="title"/>
          </p:nvPr>
        </p:nvSpPr>
        <p:spPr/>
        <p:txBody>
          <a:bodyPr/>
          <a:lstStyle/>
          <a:p>
            <a:r>
              <a:rPr lang="lt-LT">
                <a:solidFill>
                  <a:schemeClr val="accent2">
                    <a:lumMod val="75000"/>
                  </a:schemeClr>
                </a:solidFill>
              </a:rPr>
              <a:t>PATIKIMIAUSI INFORMACIJOS APIE RENOVACIJĄ ŠALTINIAI (PROC.)</a:t>
            </a:r>
          </a:p>
        </p:txBody>
      </p:sp>
      <p:sp>
        <p:nvSpPr>
          <p:cNvPr id="4" name="Content Placeholder 3">
            <a:extLst>
              <a:ext uri="{FF2B5EF4-FFF2-40B4-BE49-F238E27FC236}">
                <a16:creationId xmlns:a16="http://schemas.microsoft.com/office/drawing/2014/main" id="{D793C539-7E16-4C8F-8B3A-DC427F288ABD}"/>
              </a:ext>
            </a:extLst>
          </p:cNvPr>
          <p:cNvSpPr>
            <a:spLocks noGrp="1"/>
          </p:cNvSpPr>
          <p:nvPr>
            <p:ph sz="half" idx="10"/>
          </p:nvPr>
        </p:nvSpPr>
        <p:spPr>
          <a:xfrm>
            <a:off x="9485745" y="1828799"/>
            <a:ext cx="2491501" cy="1403287"/>
          </a:xfrm>
        </p:spPr>
        <p:txBody>
          <a:bodyPr/>
          <a:lstStyle/>
          <a:p>
            <a:r>
              <a:rPr lang="lt-LT" dirty="0"/>
              <a:t>Aplinkos projektų valdymo agentūrą, kaip patikimiausią informacijos šaltinį, dažniau minėjo didžiausių pajamų apklaustieji.</a:t>
            </a:r>
          </a:p>
          <a:p>
            <a:r>
              <a:rPr lang="lt-LT" dirty="0"/>
              <a:t>Administratorių, namo bendrijos pirmininką – moterys.</a:t>
            </a:r>
          </a:p>
        </p:txBody>
      </p:sp>
      <p:graphicFrame>
        <p:nvGraphicFramePr>
          <p:cNvPr id="5" name="Content Placeholder 13">
            <a:extLst>
              <a:ext uri="{FF2B5EF4-FFF2-40B4-BE49-F238E27FC236}">
                <a16:creationId xmlns:a16="http://schemas.microsoft.com/office/drawing/2014/main" id="{B1DCDC26-6254-232E-F2D4-BA044EB85CFA}"/>
              </a:ext>
            </a:extLst>
          </p:cNvPr>
          <p:cNvGraphicFramePr>
            <a:graphicFrameLocks/>
          </p:cNvGraphicFramePr>
          <p:nvPr>
            <p:extLst>
              <p:ext uri="{D42A27DB-BD31-4B8C-83A1-F6EECF244321}">
                <p14:modId xmlns:p14="http://schemas.microsoft.com/office/powerpoint/2010/main" val="3505220833"/>
              </p:ext>
            </p:extLst>
          </p:nvPr>
        </p:nvGraphicFramePr>
        <p:xfrm>
          <a:off x="149087" y="2979115"/>
          <a:ext cx="9790043" cy="3165791"/>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 Box 11">
            <a:extLst>
              <a:ext uri="{FF2B5EF4-FFF2-40B4-BE49-F238E27FC236}">
                <a16:creationId xmlns:a16="http://schemas.microsoft.com/office/drawing/2014/main" id="{357A5884-9B1A-D3A1-C165-3E634703ACF6}"/>
              </a:ext>
            </a:extLst>
          </p:cNvPr>
          <p:cNvSpPr txBox="1">
            <a:spLocks noChangeArrowheads="1"/>
          </p:cNvSpPr>
          <p:nvPr/>
        </p:nvSpPr>
        <p:spPr bwMode="auto">
          <a:xfrm>
            <a:off x="7137257" y="6151345"/>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N=1013</a:t>
            </a:r>
            <a:endParaRPr lang="en-GB" sz="1000" dirty="0">
              <a:solidFill>
                <a:schemeClr val="tx1">
                  <a:lumMod val="65000"/>
                  <a:lumOff val="35000"/>
                </a:schemeClr>
              </a:solidFill>
              <a:latin typeface="+mn-lt"/>
            </a:endParaRPr>
          </a:p>
        </p:txBody>
      </p:sp>
      <p:sp>
        <p:nvSpPr>
          <p:cNvPr id="13" name="Text Box 11">
            <a:extLst>
              <a:ext uri="{FF2B5EF4-FFF2-40B4-BE49-F238E27FC236}">
                <a16:creationId xmlns:a16="http://schemas.microsoft.com/office/drawing/2014/main" id="{843E2F5E-EA47-9729-0F08-457678F5ED95}"/>
              </a:ext>
            </a:extLst>
          </p:cNvPr>
          <p:cNvSpPr txBox="1">
            <a:spLocks noChangeArrowheads="1"/>
          </p:cNvSpPr>
          <p:nvPr/>
        </p:nvSpPr>
        <p:spPr bwMode="auto">
          <a:xfrm>
            <a:off x="8323979" y="6151345"/>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N=416</a:t>
            </a:r>
            <a:endParaRPr lang="en-GB" sz="1000" dirty="0">
              <a:solidFill>
                <a:schemeClr val="tx1">
                  <a:lumMod val="65000"/>
                  <a:lumOff val="35000"/>
                </a:schemeClr>
              </a:solidFill>
              <a:latin typeface="+mn-lt"/>
            </a:endParaRPr>
          </a:p>
        </p:txBody>
      </p:sp>
      <p:sp>
        <p:nvSpPr>
          <p:cNvPr id="14" name="TextBox 13">
            <a:extLst>
              <a:ext uri="{FF2B5EF4-FFF2-40B4-BE49-F238E27FC236}">
                <a16:creationId xmlns:a16="http://schemas.microsoft.com/office/drawing/2014/main" id="{288EA834-AFB8-17D1-97D2-125678CB3EF5}"/>
              </a:ext>
            </a:extLst>
          </p:cNvPr>
          <p:cNvSpPr txBox="1"/>
          <p:nvPr/>
        </p:nvSpPr>
        <p:spPr>
          <a:xfrm>
            <a:off x="5677247" y="2334168"/>
            <a:ext cx="1332000"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5" name="TextBox 14">
            <a:extLst>
              <a:ext uri="{FF2B5EF4-FFF2-40B4-BE49-F238E27FC236}">
                <a16:creationId xmlns:a16="http://schemas.microsoft.com/office/drawing/2014/main" id="{D418D0C6-1F65-7AC6-4298-34A4EB83C2E5}"/>
              </a:ext>
            </a:extLst>
          </p:cNvPr>
          <p:cNvSpPr txBox="1"/>
          <p:nvPr/>
        </p:nvSpPr>
        <p:spPr>
          <a:xfrm>
            <a:off x="4766467" y="2426501"/>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6" name="TextBox 15">
            <a:extLst>
              <a:ext uri="{FF2B5EF4-FFF2-40B4-BE49-F238E27FC236}">
                <a16:creationId xmlns:a16="http://schemas.microsoft.com/office/drawing/2014/main" id="{73217714-68B6-3E39-4D35-F3A41E7D4B09}"/>
              </a:ext>
            </a:extLst>
          </p:cNvPr>
          <p:cNvSpPr txBox="1"/>
          <p:nvPr/>
        </p:nvSpPr>
        <p:spPr>
          <a:xfrm>
            <a:off x="3423687" y="2334168"/>
            <a:ext cx="1332000"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7" name="TextBox 16">
            <a:extLst>
              <a:ext uri="{FF2B5EF4-FFF2-40B4-BE49-F238E27FC236}">
                <a16:creationId xmlns:a16="http://schemas.microsoft.com/office/drawing/2014/main" id="{58E19D72-90F5-1F5B-40AD-0DA5FAEF05B8}"/>
              </a:ext>
            </a:extLst>
          </p:cNvPr>
          <p:cNvSpPr txBox="1"/>
          <p:nvPr/>
        </p:nvSpPr>
        <p:spPr>
          <a:xfrm>
            <a:off x="2512907" y="2426501"/>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graphicFrame>
        <p:nvGraphicFramePr>
          <p:cNvPr id="18" name="Table 15">
            <a:extLst>
              <a:ext uri="{FF2B5EF4-FFF2-40B4-BE49-F238E27FC236}">
                <a16:creationId xmlns:a16="http://schemas.microsoft.com/office/drawing/2014/main" id="{817A96C8-F030-F4C0-DCE6-73827BB74871}"/>
              </a:ext>
            </a:extLst>
          </p:cNvPr>
          <p:cNvGraphicFramePr>
            <a:graphicFrameLocks noGrp="1"/>
          </p:cNvGraphicFramePr>
          <p:nvPr>
            <p:extLst>
              <p:ext uri="{D42A27DB-BD31-4B8C-83A1-F6EECF244321}">
                <p14:modId xmlns:p14="http://schemas.microsoft.com/office/powerpoint/2010/main" val="1072065909"/>
              </p:ext>
            </p:extLst>
          </p:nvPr>
        </p:nvGraphicFramePr>
        <p:xfrm>
          <a:off x="2452769" y="1954970"/>
          <a:ext cx="6730740" cy="370840"/>
        </p:xfrm>
        <a:graphic>
          <a:graphicData uri="http://schemas.openxmlformats.org/drawingml/2006/table">
            <a:tbl>
              <a:tblPr firstRow="1" bandRow="1">
                <a:tableStyleId>{5C22544A-7EE6-4342-B048-85BDC9FD1C3A}</a:tableStyleId>
              </a:tblPr>
              <a:tblGrid>
                <a:gridCol w="2243580">
                  <a:extLst>
                    <a:ext uri="{9D8B030D-6E8A-4147-A177-3AD203B41FA5}">
                      <a16:colId xmlns:a16="http://schemas.microsoft.com/office/drawing/2014/main" val="2227120960"/>
                    </a:ext>
                  </a:extLst>
                </a:gridCol>
                <a:gridCol w="2243580">
                  <a:extLst>
                    <a:ext uri="{9D8B030D-6E8A-4147-A177-3AD203B41FA5}">
                      <a16:colId xmlns:a16="http://schemas.microsoft.com/office/drawing/2014/main" val="86499943"/>
                    </a:ext>
                  </a:extLst>
                </a:gridCol>
                <a:gridCol w="2243580">
                  <a:extLst>
                    <a:ext uri="{9D8B030D-6E8A-4147-A177-3AD203B41FA5}">
                      <a16:colId xmlns:a16="http://schemas.microsoft.com/office/drawing/2014/main" val="1371641723"/>
                    </a:ext>
                  </a:extLst>
                </a:gridCol>
              </a:tblGrid>
              <a:tr h="370840">
                <a:tc>
                  <a:txBody>
                    <a:bodyPr/>
                    <a:lstStyle/>
                    <a:p>
                      <a:pPr algn="ctr"/>
                      <a:r>
                        <a:rPr lang="en-US" sz="1600" dirty="0"/>
                        <a:t>2023 m.</a:t>
                      </a:r>
                      <a:endParaRPr lang="lt-LT" sz="1600"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sz="1600"/>
                        <a:t>2022 m.</a:t>
                      </a:r>
                      <a:endParaRPr lang="lt-LT" sz="160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sz="1600" dirty="0"/>
                        <a:t>2021 m.</a:t>
                      </a:r>
                      <a:endParaRPr lang="lt-LT" sz="1600"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83068718"/>
                  </a:ext>
                </a:extLst>
              </a:tr>
            </a:tbl>
          </a:graphicData>
        </a:graphic>
      </p:graphicFrame>
      <p:sp>
        <p:nvSpPr>
          <p:cNvPr id="19" name="Text Box 11">
            <a:extLst>
              <a:ext uri="{FF2B5EF4-FFF2-40B4-BE49-F238E27FC236}">
                <a16:creationId xmlns:a16="http://schemas.microsoft.com/office/drawing/2014/main" id="{4D13360D-39DD-8C08-3E9D-C27C2D12701F}"/>
              </a:ext>
            </a:extLst>
          </p:cNvPr>
          <p:cNvSpPr txBox="1">
            <a:spLocks noChangeArrowheads="1"/>
          </p:cNvSpPr>
          <p:nvPr/>
        </p:nvSpPr>
        <p:spPr bwMode="auto">
          <a:xfrm>
            <a:off x="4763815" y="6151345"/>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N=101</a:t>
            </a:r>
            <a:r>
              <a:rPr lang="en-US" sz="1000">
                <a:solidFill>
                  <a:schemeClr val="tx1">
                    <a:lumMod val="65000"/>
                    <a:lumOff val="35000"/>
                  </a:schemeClr>
                </a:solidFill>
                <a:latin typeface="+mn-lt"/>
              </a:rPr>
              <a:t>0</a:t>
            </a:r>
            <a:endParaRPr lang="en-GB" sz="1000">
              <a:solidFill>
                <a:schemeClr val="tx1">
                  <a:lumMod val="65000"/>
                  <a:lumOff val="35000"/>
                </a:schemeClr>
              </a:solidFill>
              <a:latin typeface="+mn-lt"/>
            </a:endParaRPr>
          </a:p>
        </p:txBody>
      </p:sp>
      <p:sp>
        <p:nvSpPr>
          <p:cNvPr id="20" name="Text Box 11">
            <a:extLst>
              <a:ext uri="{FF2B5EF4-FFF2-40B4-BE49-F238E27FC236}">
                <a16:creationId xmlns:a16="http://schemas.microsoft.com/office/drawing/2014/main" id="{72CD3C80-26EF-55CA-1D49-B02D422BD8D7}"/>
              </a:ext>
            </a:extLst>
          </p:cNvPr>
          <p:cNvSpPr txBox="1">
            <a:spLocks noChangeArrowheads="1"/>
          </p:cNvSpPr>
          <p:nvPr/>
        </p:nvSpPr>
        <p:spPr bwMode="auto">
          <a:xfrm>
            <a:off x="5950536" y="6151345"/>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N=4</a:t>
            </a:r>
            <a:r>
              <a:rPr lang="en-US" sz="1000">
                <a:solidFill>
                  <a:schemeClr val="tx1">
                    <a:lumMod val="65000"/>
                    <a:lumOff val="35000"/>
                  </a:schemeClr>
                </a:solidFill>
                <a:latin typeface="+mn-lt"/>
              </a:rPr>
              <a:t>09</a:t>
            </a:r>
            <a:endParaRPr lang="en-GB" sz="1000">
              <a:solidFill>
                <a:schemeClr val="tx1">
                  <a:lumMod val="65000"/>
                  <a:lumOff val="35000"/>
                </a:schemeClr>
              </a:solidFill>
              <a:latin typeface="+mn-lt"/>
            </a:endParaRPr>
          </a:p>
        </p:txBody>
      </p:sp>
      <p:sp>
        <p:nvSpPr>
          <p:cNvPr id="8" name="TextBox 7">
            <a:extLst>
              <a:ext uri="{FF2B5EF4-FFF2-40B4-BE49-F238E27FC236}">
                <a16:creationId xmlns:a16="http://schemas.microsoft.com/office/drawing/2014/main" id="{1F6ABFB6-3069-4B6F-8E19-3AC138F4AD5B}"/>
              </a:ext>
            </a:extLst>
          </p:cNvPr>
          <p:cNvSpPr txBox="1"/>
          <p:nvPr/>
        </p:nvSpPr>
        <p:spPr>
          <a:xfrm>
            <a:off x="6768647" y="3308808"/>
            <a:ext cx="1442301" cy="246221"/>
          </a:xfrm>
          <a:prstGeom prst="rect">
            <a:avLst/>
          </a:prstGeom>
          <a:noFill/>
        </p:spPr>
        <p:txBody>
          <a:bodyPr wrap="square" rtlCol="0">
            <a:spAutoFit/>
          </a:bodyPr>
          <a:lstStyle/>
          <a:p>
            <a:r>
              <a:rPr lang="lt-LT" sz="1000" i="1" dirty="0"/>
              <a:t>įtraukta nuo 2022 m.</a:t>
            </a:r>
          </a:p>
        </p:txBody>
      </p:sp>
      <p:cxnSp>
        <p:nvCxnSpPr>
          <p:cNvPr id="9" name="Straight Arrow Connector 8">
            <a:extLst>
              <a:ext uri="{FF2B5EF4-FFF2-40B4-BE49-F238E27FC236}">
                <a16:creationId xmlns:a16="http://schemas.microsoft.com/office/drawing/2014/main" id="{EC8FD991-96B3-7FF0-4CAF-A12892CAD2E3}"/>
              </a:ext>
            </a:extLst>
          </p:cNvPr>
          <p:cNvCxnSpPr>
            <a:cxnSpLocks/>
          </p:cNvCxnSpPr>
          <p:nvPr/>
        </p:nvCxnSpPr>
        <p:spPr>
          <a:xfrm rot="5400000">
            <a:off x="6676465" y="3349295"/>
            <a:ext cx="0" cy="180000"/>
          </a:xfrm>
          <a:prstGeom prst="straightConnector1">
            <a:avLst/>
          </a:prstGeom>
          <a:ln w="9525" cap="flat" cmpd="sng" algn="ctr">
            <a:solidFill>
              <a:schemeClr val="tx1">
                <a:lumMod val="65000"/>
                <a:lumOff val="3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6" name="TextBox 5">
            <a:extLst>
              <a:ext uri="{FF2B5EF4-FFF2-40B4-BE49-F238E27FC236}">
                <a16:creationId xmlns:a16="http://schemas.microsoft.com/office/drawing/2014/main" id="{D64DA0EF-97CD-FC46-10FB-4B62976870EA}"/>
              </a:ext>
            </a:extLst>
          </p:cNvPr>
          <p:cNvSpPr txBox="1"/>
          <p:nvPr/>
        </p:nvSpPr>
        <p:spPr>
          <a:xfrm>
            <a:off x="7930808" y="2334168"/>
            <a:ext cx="1332000" cy="646331"/>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0" name="TextBox 9">
            <a:extLst>
              <a:ext uri="{FF2B5EF4-FFF2-40B4-BE49-F238E27FC236}">
                <a16:creationId xmlns:a16="http://schemas.microsoft.com/office/drawing/2014/main" id="{6834F0B9-2057-03EF-E6D8-619FDFE40787}"/>
              </a:ext>
            </a:extLst>
          </p:cNvPr>
          <p:cNvSpPr txBox="1"/>
          <p:nvPr/>
        </p:nvSpPr>
        <p:spPr>
          <a:xfrm>
            <a:off x="7020027" y="2426501"/>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1" name="Text Box 11">
            <a:extLst>
              <a:ext uri="{FF2B5EF4-FFF2-40B4-BE49-F238E27FC236}">
                <a16:creationId xmlns:a16="http://schemas.microsoft.com/office/drawing/2014/main" id="{CE56FBB0-0057-D5BD-1946-6F3D544D1F40}"/>
              </a:ext>
            </a:extLst>
          </p:cNvPr>
          <p:cNvSpPr txBox="1">
            <a:spLocks noChangeArrowheads="1"/>
          </p:cNvSpPr>
          <p:nvPr/>
        </p:nvSpPr>
        <p:spPr bwMode="auto">
          <a:xfrm>
            <a:off x="2390373" y="6151345"/>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5</a:t>
            </a:r>
            <a:endParaRPr lang="en-GB" sz="1000" dirty="0">
              <a:solidFill>
                <a:schemeClr val="tx1">
                  <a:lumMod val="65000"/>
                  <a:lumOff val="35000"/>
                </a:schemeClr>
              </a:solidFill>
              <a:latin typeface="+mn-lt"/>
            </a:endParaRPr>
          </a:p>
        </p:txBody>
      </p:sp>
      <p:sp>
        <p:nvSpPr>
          <p:cNvPr id="12" name="Text Box 11">
            <a:extLst>
              <a:ext uri="{FF2B5EF4-FFF2-40B4-BE49-F238E27FC236}">
                <a16:creationId xmlns:a16="http://schemas.microsoft.com/office/drawing/2014/main" id="{77E7FD22-6044-A169-3E67-8A3246E9D580}"/>
              </a:ext>
            </a:extLst>
          </p:cNvPr>
          <p:cNvSpPr txBox="1">
            <a:spLocks noChangeArrowheads="1"/>
          </p:cNvSpPr>
          <p:nvPr/>
        </p:nvSpPr>
        <p:spPr bwMode="auto">
          <a:xfrm>
            <a:off x="3577094" y="6151345"/>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14</a:t>
            </a:r>
            <a:endParaRPr lang="en-GB" sz="1000" dirty="0">
              <a:solidFill>
                <a:schemeClr val="tx1">
                  <a:lumMod val="65000"/>
                  <a:lumOff val="35000"/>
                </a:schemeClr>
              </a:solidFill>
              <a:latin typeface="+mn-lt"/>
            </a:endParaRPr>
          </a:p>
        </p:txBody>
      </p:sp>
      <p:cxnSp>
        <p:nvCxnSpPr>
          <p:cNvPr id="21" name="Straight Arrow Connector 20">
            <a:extLst>
              <a:ext uri="{FF2B5EF4-FFF2-40B4-BE49-F238E27FC236}">
                <a16:creationId xmlns:a16="http://schemas.microsoft.com/office/drawing/2014/main" id="{42180F99-B235-F57A-33A8-2CFCFD616482}"/>
              </a:ext>
            </a:extLst>
          </p:cNvPr>
          <p:cNvCxnSpPr>
            <a:cxnSpLocks/>
          </p:cNvCxnSpPr>
          <p:nvPr/>
        </p:nvCxnSpPr>
        <p:spPr>
          <a:xfrm flipV="1">
            <a:off x="3007834" y="3012832"/>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2" name="Straight Arrow Connector 21">
            <a:extLst>
              <a:ext uri="{FF2B5EF4-FFF2-40B4-BE49-F238E27FC236}">
                <a16:creationId xmlns:a16="http://schemas.microsoft.com/office/drawing/2014/main" id="{4342BB3D-0EFA-B713-10D7-F3E447CA3C2E}"/>
              </a:ext>
            </a:extLst>
          </p:cNvPr>
          <p:cNvCxnSpPr>
            <a:cxnSpLocks/>
          </p:cNvCxnSpPr>
          <p:nvPr/>
        </p:nvCxnSpPr>
        <p:spPr>
          <a:xfrm>
            <a:off x="2769294" y="4285041"/>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3" name="Straight Arrow Connector 22">
            <a:extLst>
              <a:ext uri="{FF2B5EF4-FFF2-40B4-BE49-F238E27FC236}">
                <a16:creationId xmlns:a16="http://schemas.microsoft.com/office/drawing/2014/main" id="{C5AACE69-D674-E9D2-C1A7-C35B5A0A57B8}"/>
              </a:ext>
            </a:extLst>
          </p:cNvPr>
          <p:cNvCxnSpPr>
            <a:cxnSpLocks/>
          </p:cNvCxnSpPr>
          <p:nvPr/>
        </p:nvCxnSpPr>
        <p:spPr>
          <a:xfrm>
            <a:off x="2712973" y="4606407"/>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3832159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F4ECDD-D0C6-46A5-9301-D64D3F525529}"/>
              </a:ext>
            </a:extLst>
          </p:cNvPr>
          <p:cNvSpPr>
            <a:spLocks noGrp="1"/>
          </p:cNvSpPr>
          <p:nvPr>
            <p:ph sz="half" idx="1"/>
          </p:nvPr>
        </p:nvSpPr>
        <p:spPr>
          <a:xfrm>
            <a:off x="1206608" y="1315683"/>
            <a:ext cx="9736580" cy="293639"/>
          </a:xfrm>
        </p:spPr>
        <p:txBody>
          <a:bodyPr/>
          <a:lstStyle/>
          <a:p>
            <a:r>
              <a:rPr lang="lt-LT"/>
              <a:t>Kokios informacijos apie daugiabučių renovaciją dabartinėje situacijoje Jums labiausiai trūksta?</a:t>
            </a:r>
          </a:p>
        </p:txBody>
      </p:sp>
      <p:sp>
        <p:nvSpPr>
          <p:cNvPr id="3" name="Title 2">
            <a:extLst>
              <a:ext uri="{FF2B5EF4-FFF2-40B4-BE49-F238E27FC236}">
                <a16:creationId xmlns:a16="http://schemas.microsoft.com/office/drawing/2014/main" id="{E40DAD84-710D-4FE5-8F3C-A20448A66AE8}"/>
              </a:ext>
            </a:extLst>
          </p:cNvPr>
          <p:cNvSpPr>
            <a:spLocks noGrp="1"/>
          </p:cNvSpPr>
          <p:nvPr>
            <p:ph type="title"/>
          </p:nvPr>
        </p:nvSpPr>
        <p:spPr>
          <a:xfrm>
            <a:off x="1221178" y="365125"/>
            <a:ext cx="9730107" cy="820879"/>
          </a:xfrm>
        </p:spPr>
        <p:txBody>
          <a:bodyPr/>
          <a:lstStyle/>
          <a:p>
            <a:r>
              <a:rPr lang="lt-LT">
                <a:solidFill>
                  <a:schemeClr val="accent2">
                    <a:lumMod val="75000"/>
                  </a:schemeClr>
                </a:solidFill>
              </a:rPr>
              <a:t>INFORMACIJA, KURIOS LABIAUSIAI PASIGENDAMA (PROC.)</a:t>
            </a:r>
          </a:p>
        </p:txBody>
      </p:sp>
      <p:sp>
        <p:nvSpPr>
          <p:cNvPr id="4" name="Content Placeholder 3">
            <a:extLst>
              <a:ext uri="{FF2B5EF4-FFF2-40B4-BE49-F238E27FC236}">
                <a16:creationId xmlns:a16="http://schemas.microsoft.com/office/drawing/2014/main" id="{D793C539-7E16-4C8F-8B3A-DC427F288ABD}"/>
              </a:ext>
            </a:extLst>
          </p:cNvPr>
          <p:cNvSpPr>
            <a:spLocks noGrp="1"/>
          </p:cNvSpPr>
          <p:nvPr>
            <p:ph sz="half" idx="10"/>
          </p:nvPr>
        </p:nvSpPr>
        <p:spPr>
          <a:xfrm>
            <a:off x="9485745" y="1828800"/>
            <a:ext cx="2491501" cy="2000816"/>
          </a:xfrm>
        </p:spPr>
        <p:txBody>
          <a:bodyPr/>
          <a:lstStyle/>
          <a:p>
            <a:r>
              <a:rPr lang="lt-LT" dirty="0"/>
              <a:t>Informacijos bendrai apie renovaciją bei apie suteikiamą paramą, finansavimą dažniau trūksta aukštesnio išsimokslinimo respondentams.</a:t>
            </a:r>
          </a:p>
        </p:txBody>
      </p:sp>
      <p:graphicFrame>
        <p:nvGraphicFramePr>
          <p:cNvPr id="5" name="Content Placeholder 13">
            <a:extLst>
              <a:ext uri="{FF2B5EF4-FFF2-40B4-BE49-F238E27FC236}">
                <a16:creationId xmlns:a16="http://schemas.microsoft.com/office/drawing/2014/main" id="{B1DCDC26-6254-232E-F2D4-BA044EB85CFA}"/>
              </a:ext>
            </a:extLst>
          </p:cNvPr>
          <p:cNvGraphicFramePr>
            <a:graphicFrameLocks/>
          </p:cNvGraphicFramePr>
          <p:nvPr>
            <p:extLst>
              <p:ext uri="{D42A27DB-BD31-4B8C-83A1-F6EECF244321}">
                <p14:modId xmlns:p14="http://schemas.microsoft.com/office/powerpoint/2010/main" val="1254768887"/>
              </p:ext>
            </p:extLst>
          </p:nvPr>
        </p:nvGraphicFramePr>
        <p:xfrm>
          <a:off x="286807" y="2633870"/>
          <a:ext cx="9006279" cy="3707296"/>
        </p:xfrm>
        <a:graphic>
          <a:graphicData uri="http://schemas.openxmlformats.org/drawingml/2006/chart">
            <c:chart xmlns:c="http://schemas.openxmlformats.org/drawingml/2006/chart" xmlns:r="http://schemas.openxmlformats.org/officeDocument/2006/relationships" r:id="rId2"/>
          </a:graphicData>
        </a:graphic>
      </p:graphicFrame>
      <p:sp>
        <p:nvSpPr>
          <p:cNvPr id="16" name="TextBox 15">
            <a:extLst>
              <a:ext uri="{FF2B5EF4-FFF2-40B4-BE49-F238E27FC236}">
                <a16:creationId xmlns:a16="http://schemas.microsoft.com/office/drawing/2014/main" id="{73217714-68B6-3E39-4D35-F3A41E7D4B09}"/>
              </a:ext>
            </a:extLst>
          </p:cNvPr>
          <p:cNvSpPr txBox="1"/>
          <p:nvPr/>
        </p:nvSpPr>
        <p:spPr>
          <a:xfrm>
            <a:off x="4681476" y="1954897"/>
            <a:ext cx="1332000" cy="612000"/>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7" name="TextBox 16">
            <a:extLst>
              <a:ext uri="{FF2B5EF4-FFF2-40B4-BE49-F238E27FC236}">
                <a16:creationId xmlns:a16="http://schemas.microsoft.com/office/drawing/2014/main" id="{58E19D72-90F5-1F5B-40AD-0DA5FAEF05B8}"/>
              </a:ext>
            </a:extLst>
          </p:cNvPr>
          <p:cNvSpPr txBox="1"/>
          <p:nvPr/>
        </p:nvSpPr>
        <p:spPr>
          <a:xfrm>
            <a:off x="3398726" y="2030065"/>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9" name="Text Box 11">
            <a:extLst>
              <a:ext uri="{FF2B5EF4-FFF2-40B4-BE49-F238E27FC236}">
                <a16:creationId xmlns:a16="http://schemas.microsoft.com/office/drawing/2014/main" id="{4D13360D-39DD-8C08-3E9D-C27C2D12701F}"/>
              </a:ext>
            </a:extLst>
          </p:cNvPr>
          <p:cNvSpPr txBox="1">
            <a:spLocks noChangeArrowheads="1"/>
          </p:cNvSpPr>
          <p:nvPr/>
        </p:nvSpPr>
        <p:spPr bwMode="auto">
          <a:xfrm>
            <a:off x="6574857" y="6274097"/>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0</a:t>
            </a:r>
            <a:endParaRPr lang="en-GB" sz="1000" dirty="0">
              <a:solidFill>
                <a:schemeClr val="tx1">
                  <a:lumMod val="65000"/>
                  <a:lumOff val="35000"/>
                </a:schemeClr>
              </a:solidFill>
              <a:latin typeface="+mn-lt"/>
            </a:endParaRPr>
          </a:p>
        </p:txBody>
      </p:sp>
      <p:sp>
        <p:nvSpPr>
          <p:cNvPr id="20" name="Text Box 11">
            <a:extLst>
              <a:ext uri="{FF2B5EF4-FFF2-40B4-BE49-F238E27FC236}">
                <a16:creationId xmlns:a16="http://schemas.microsoft.com/office/drawing/2014/main" id="{72CD3C80-26EF-55CA-1D49-B02D422BD8D7}"/>
              </a:ext>
            </a:extLst>
          </p:cNvPr>
          <p:cNvSpPr txBox="1">
            <a:spLocks noChangeArrowheads="1"/>
          </p:cNvSpPr>
          <p:nvPr/>
        </p:nvSpPr>
        <p:spPr bwMode="auto">
          <a:xfrm>
            <a:off x="8026024" y="6274097"/>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endParaRPr lang="en-GB" sz="1000" dirty="0">
              <a:solidFill>
                <a:schemeClr val="tx1">
                  <a:lumMod val="65000"/>
                  <a:lumOff val="35000"/>
                </a:schemeClr>
              </a:solidFill>
              <a:latin typeface="+mn-lt"/>
            </a:endParaRPr>
          </a:p>
        </p:txBody>
      </p:sp>
      <p:sp>
        <p:nvSpPr>
          <p:cNvPr id="6" name="TextBox 5">
            <a:extLst>
              <a:ext uri="{FF2B5EF4-FFF2-40B4-BE49-F238E27FC236}">
                <a16:creationId xmlns:a16="http://schemas.microsoft.com/office/drawing/2014/main" id="{6862AE0D-ECE7-BF1A-B792-9632D38F6C8E}"/>
              </a:ext>
            </a:extLst>
          </p:cNvPr>
          <p:cNvSpPr txBox="1"/>
          <p:nvPr/>
        </p:nvSpPr>
        <p:spPr>
          <a:xfrm>
            <a:off x="214591" y="6449879"/>
            <a:ext cx="4028554" cy="261610"/>
          </a:xfrm>
          <a:prstGeom prst="rect">
            <a:avLst/>
          </a:prstGeom>
          <a:noFill/>
        </p:spPr>
        <p:txBody>
          <a:bodyPr wrap="square" rtlCol="0">
            <a:spAutoFit/>
          </a:bodyPr>
          <a:lstStyle/>
          <a:p>
            <a:r>
              <a:rPr lang="lt-LT" sz="1100" i="1">
                <a:solidFill>
                  <a:schemeClr val="tx1">
                    <a:lumMod val="65000"/>
                    <a:lumOff val="35000"/>
                  </a:schemeClr>
                </a:solidFill>
              </a:rPr>
              <a:t>*Galimi keli atsakymo variantai, suma viršija 100%</a:t>
            </a:r>
            <a:endParaRPr lang="en-US" sz="1100" i="1">
              <a:solidFill>
                <a:schemeClr val="tx1">
                  <a:lumMod val="65000"/>
                  <a:lumOff val="35000"/>
                </a:schemeClr>
              </a:solidFill>
            </a:endParaRPr>
          </a:p>
        </p:txBody>
      </p:sp>
      <p:graphicFrame>
        <p:nvGraphicFramePr>
          <p:cNvPr id="7" name="Table 15">
            <a:extLst>
              <a:ext uri="{FF2B5EF4-FFF2-40B4-BE49-F238E27FC236}">
                <a16:creationId xmlns:a16="http://schemas.microsoft.com/office/drawing/2014/main" id="{D7F741FE-7AFB-39CB-899F-4816BC82FCA1}"/>
              </a:ext>
            </a:extLst>
          </p:cNvPr>
          <p:cNvGraphicFramePr>
            <a:graphicFrameLocks noGrp="1"/>
          </p:cNvGraphicFramePr>
          <p:nvPr>
            <p:extLst>
              <p:ext uri="{D42A27DB-BD31-4B8C-83A1-F6EECF244321}">
                <p14:modId xmlns:p14="http://schemas.microsoft.com/office/powerpoint/2010/main" val="2753551304"/>
              </p:ext>
            </p:extLst>
          </p:nvPr>
        </p:nvGraphicFramePr>
        <p:xfrm>
          <a:off x="3269974" y="1607100"/>
          <a:ext cx="5883966" cy="370840"/>
        </p:xfrm>
        <a:graphic>
          <a:graphicData uri="http://schemas.openxmlformats.org/drawingml/2006/table">
            <a:tbl>
              <a:tblPr firstRow="1" bandRow="1">
                <a:tableStyleId>{5C22544A-7EE6-4342-B048-85BDC9FD1C3A}</a:tableStyleId>
              </a:tblPr>
              <a:tblGrid>
                <a:gridCol w="2941983">
                  <a:extLst>
                    <a:ext uri="{9D8B030D-6E8A-4147-A177-3AD203B41FA5}">
                      <a16:colId xmlns:a16="http://schemas.microsoft.com/office/drawing/2014/main" val="2227120960"/>
                    </a:ext>
                  </a:extLst>
                </a:gridCol>
                <a:gridCol w="2941983">
                  <a:extLst>
                    <a:ext uri="{9D8B030D-6E8A-4147-A177-3AD203B41FA5}">
                      <a16:colId xmlns:a16="http://schemas.microsoft.com/office/drawing/2014/main" val="86499943"/>
                    </a:ext>
                  </a:extLst>
                </a:gridCol>
              </a:tblGrid>
              <a:tr h="370840">
                <a:tc>
                  <a:txBody>
                    <a:bodyPr/>
                    <a:lstStyle/>
                    <a:p>
                      <a:pPr algn="ctr"/>
                      <a:r>
                        <a:rPr lang="en-US" sz="1600" dirty="0"/>
                        <a:t>2023 m.</a:t>
                      </a:r>
                      <a:endParaRPr lang="lt-LT" sz="1600"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sz="1600" dirty="0"/>
                        <a:t>2022 m.</a:t>
                      </a:r>
                      <a:endParaRPr lang="lt-LT" sz="1600"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83068718"/>
                  </a:ext>
                </a:extLst>
              </a:tr>
            </a:tbl>
          </a:graphicData>
        </a:graphic>
      </p:graphicFrame>
      <p:sp>
        <p:nvSpPr>
          <p:cNvPr id="8" name="TextBox 7">
            <a:extLst>
              <a:ext uri="{FF2B5EF4-FFF2-40B4-BE49-F238E27FC236}">
                <a16:creationId xmlns:a16="http://schemas.microsoft.com/office/drawing/2014/main" id="{CF64A201-C4DA-429E-9667-EF8012FB4BA4}"/>
              </a:ext>
            </a:extLst>
          </p:cNvPr>
          <p:cNvSpPr txBox="1"/>
          <p:nvPr/>
        </p:nvSpPr>
        <p:spPr>
          <a:xfrm>
            <a:off x="7678977" y="1954897"/>
            <a:ext cx="1332000" cy="612000"/>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9" name="TextBox 8">
            <a:extLst>
              <a:ext uri="{FF2B5EF4-FFF2-40B4-BE49-F238E27FC236}">
                <a16:creationId xmlns:a16="http://schemas.microsoft.com/office/drawing/2014/main" id="{510F9CFB-47E9-74AA-6A00-D4FAA75B9191}"/>
              </a:ext>
            </a:extLst>
          </p:cNvPr>
          <p:cNvSpPr txBox="1"/>
          <p:nvPr/>
        </p:nvSpPr>
        <p:spPr>
          <a:xfrm>
            <a:off x="6396226" y="2030065"/>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0" name="Text Box 11">
            <a:extLst>
              <a:ext uri="{FF2B5EF4-FFF2-40B4-BE49-F238E27FC236}">
                <a16:creationId xmlns:a16="http://schemas.microsoft.com/office/drawing/2014/main" id="{5E7A1F28-339C-B6ED-87E9-B4423F99C99F}"/>
              </a:ext>
            </a:extLst>
          </p:cNvPr>
          <p:cNvSpPr txBox="1">
            <a:spLocks noChangeArrowheads="1"/>
          </p:cNvSpPr>
          <p:nvPr/>
        </p:nvSpPr>
        <p:spPr bwMode="auto">
          <a:xfrm>
            <a:off x="3672521" y="6274097"/>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5</a:t>
            </a:r>
            <a:endParaRPr lang="en-GB" sz="1000" dirty="0">
              <a:solidFill>
                <a:schemeClr val="tx1">
                  <a:lumMod val="65000"/>
                  <a:lumOff val="35000"/>
                </a:schemeClr>
              </a:solidFill>
              <a:latin typeface="+mn-lt"/>
            </a:endParaRPr>
          </a:p>
        </p:txBody>
      </p:sp>
      <p:sp>
        <p:nvSpPr>
          <p:cNvPr id="11" name="Text Box 11">
            <a:extLst>
              <a:ext uri="{FF2B5EF4-FFF2-40B4-BE49-F238E27FC236}">
                <a16:creationId xmlns:a16="http://schemas.microsoft.com/office/drawing/2014/main" id="{89D0CD61-C9EB-9889-4028-ACA00253A798}"/>
              </a:ext>
            </a:extLst>
          </p:cNvPr>
          <p:cNvSpPr txBox="1">
            <a:spLocks noChangeArrowheads="1"/>
          </p:cNvSpPr>
          <p:nvPr/>
        </p:nvSpPr>
        <p:spPr bwMode="auto">
          <a:xfrm>
            <a:off x="5123689" y="6274097"/>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14</a:t>
            </a:r>
            <a:endParaRPr lang="en-GB" sz="1000" dirty="0">
              <a:solidFill>
                <a:schemeClr val="tx1">
                  <a:lumMod val="65000"/>
                  <a:lumOff val="35000"/>
                </a:schemeClr>
              </a:solidFill>
              <a:latin typeface="+mn-lt"/>
            </a:endParaRPr>
          </a:p>
        </p:txBody>
      </p:sp>
    </p:spTree>
    <p:extLst>
      <p:ext uri="{BB962C8B-B14F-4D97-AF65-F5344CB8AC3E}">
        <p14:creationId xmlns:p14="http://schemas.microsoft.com/office/powerpoint/2010/main" val="2153426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CE4B64F-359F-4471-B701-2F025E14E7D3}"/>
              </a:ext>
            </a:extLst>
          </p:cNvPr>
          <p:cNvSpPr>
            <a:spLocks noGrp="1"/>
          </p:cNvSpPr>
          <p:nvPr>
            <p:ph sz="half" idx="1"/>
          </p:nvPr>
        </p:nvSpPr>
        <p:spPr>
          <a:xfrm>
            <a:off x="1225462" y="1513645"/>
            <a:ext cx="10569374" cy="315155"/>
          </a:xfrm>
        </p:spPr>
        <p:txBody>
          <a:bodyPr/>
          <a:lstStyle/>
          <a:p>
            <a:pPr algn="l"/>
            <a:r>
              <a:rPr lang="lt-LT"/>
              <a:t>Kokiu būdu Jums būtų priimtiniausia gauti išsamią detalią informaciją ir atsakymus į Jums kylančius klausimus prieš priimant sprendimą dėl renovacijos?</a:t>
            </a:r>
          </a:p>
        </p:txBody>
      </p:sp>
      <p:sp>
        <p:nvSpPr>
          <p:cNvPr id="3" name="Title 2">
            <a:extLst>
              <a:ext uri="{FF2B5EF4-FFF2-40B4-BE49-F238E27FC236}">
                <a16:creationId xmlns:a16="http://schemas.microsoft.com/office/drawing/2014/main" id="{0C8FCD9D-B9BC-404F-A041-528A9A192B48}"/>
              </a:ext>
            </a:extLst>
          </p:cNvPr>
          <p:cNvSpPr>
            <a:spLocks noGrp="1"/>
          </p:cNvSpPr>
          <p:nvPr>
            <p:ph type="title"/>
          </p:nvPr>
        </p:nvSpPr>
        <p:spPr>
          <a:xfrm>
            <a:off x="1221178" y="365125"/>
            <a:ext cx="9745359" cy="1151703"/>
          </a:xfrm>
        </p:spPr>
        <p:txBody>
          <a:bodyPr/>
          <a:lstStyle/>
          <a:p>
            <a:r>
              <a:rPr lang="lt-LT">
                <a:solidFill>
                  <a:schemeClr val="accent2">
                    <a:lumMod val="75000"/>
                  </a:schemeClr>
                </a:solidFill>
              </a:rPr>
              <a:t>PRIIMTINIAUSI INFORMACIJOS APIE RENOVACIJĄ GAVIMO BŪDAI (PROC.)</a:t>
            </a:r>
          </a:p>
        </p:txBody>
      </p:sp>
      <p:sp>
        <p:nvSpPr>
          <p:cNvPr id="4" name="Content Placeholder 3">
            <a:extLst>
              <a:ext uri="{FF2B5EF4-FFF2-40B4-BE49-F238E27FC236}">
                <a16:creationId xmlns:a16="http://schemas.microsoft.com/office/drawing/2014/main" id="{8604566A-6DCA-4877-9A50-0569DEBFE9F2}"/>
              </a:ext>
            </a:extLst>
          </p:cNvPr>
          <p:cNvSpPr>
            <a:spLocks noGrp="1"/>
          </p:cNvSpPr>
          <p:nvPr>
            <p:ph sz="half" idx="10"/>
          </p:nvPr>
        </p:nvSpPr>
        <p:spPr>
          <a:xfrm>
            <a:off x="9388751" y="3279913"/>
            <a:ext cx="2628051" cy="857839"/>
          </a:xfrm>
        </p:spPr>
        <p:txBody>
          <a:bodyPr/>
          <a:lstStyle/>
          <a:p>
            <a:r>
              <a:rPr lang="lt-LT" dirty="0"/>
              <a:t>„Informacinė linija“, kur galima pasiskambinti ar gyvai pasikonsultuoti dažniau minėjo moterys bei aukštesnio išsimokslinimo apklaustieji.</a:t>
            </a:r>
          </a:p>
        </p:txBody>
      </p:sp>
      <p:graphicFrame>
        <p:nvGraphicFramePr>
          <p:cNvPr id="5" name="Content Placeholder 13">
            <a:extLst>
              <a:ext uri="{FF2B5EF4-FFF2-40B4-BE49-F238E27FC236}">
                <a16:creationId xmlns:a16="http://schemas.microsoft.com/office/drawing/2014/main" id="{88E9AC68-2962-F044-7082-C29795D0FA9A}"/>
              </a:ext>
            </a:extLst>
          </p:cNvPr>
          <p:cNvGraphicFramePr>
            <a:graphicFrameLocks/>
          </p:cNvGraphicFramePr>
          <p:nvPr>
            <p:extLst>
              <p:ext uri="{D42A27DB-BD31-4B8C-83A1-F6EECF244321}">
                <p14:modId xmlns:p14="http://schemas.microsoft.com/office/powerpoint/2010/main" val="951572863"/>
              </p:ext>
            </p:extLst>
          </p:nvPr>
        </p:nvGraphicFramePr>
        <p:xfrm>
          <a:off x="122555" y="2949443"/>
          <a:ext cx="9490926" cy="3165791"/>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 Box 11">
            <a:extLst>
              <a:ext uri="{FF2B5EF4-FFF2-40B4-BE49-F238E27FC236}">
                <a16:creationId xmlns:a16="http://schemas.microsoft.com/office/drawing/2014/main" id="{D934C364-432E-C977-2370-8553C1DAD1A1}"/>
              </a:ext>
            </a:extLst>
          </p:cNvPr>
          <p:cNvSpPr txBox="1">
            <a:spLocks noChangeArrowheads="1"/>
          </p:cNvSpPr>
          <p:nvPr/>
        </p:nvSpPr>
        <p:spPr bwMode="auto">
          <a:xfrm>
            <a:off x="7495835" y="6249906"/>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N=1013</a:t>
            </a:r>
            <a:endParaRPr lang="en-GB" sz="1000">
              <a:solidFill>
                <a:schemeClr val="tx1">
                  <a:lumMod val="65000"/>
                  <a:lumOff val="35000"/>
                </a:schemeClr>
              </a:solidFill>
              <a:latin typeface="+mn-lt"/>
            </a:endParaRPr>
          </a:p>
        </p:txBody>
      </p:sp>
      <p:sp>
        <p:nvSpPr>
          <p:cNvPr id="13" name="Text Box 11">
            <a:extLst>
              <a:ext uri="{FF2B5EF4-FFF2-40B4-BE49-F238E27FC236}">
                <a16:creationId xmlns:a16="http://schemas.microsoft.com/office/drawing/2014/main" id="{F8F52EDB-046D-3387-659E-C4136F1B8A84}"/>
              </a:ext>
            </a:extLst>
          </p:cNvPr>
          <p:cNvSpPr txBox="1">
            <a:spLocks noChangeArrowheads="1"/>
          </p:cNvSpPr>
          <p:nvPr/>
        </p:nvSpPr>
        <p:spPr bwMode="auto">
          <a:xfrm>
            <a:off x="8605720" y="6249906"/>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a:solidFill>
                  <a:schemeClr val="tx1">
                    <a:lumMod val="65000"/>
                    <a:lumOff val="35000"/>
                  </a:schemeClr>
                </a:solidFill>
                <a:latin typeface="+mn-lt"/>
              </a:rPr>
              <a:t>N=416</a:t>
            </a:r>
            <a:endParaRPr lang="en-GB" sz="1000">
              <a:solidFill>
                <a:schemeClr val="tx1">
                  <a:lumMod val="65000"/>
                  <a:lumOff val="35000"/>
                </a:schemeClr>
              </a:solidFill>
              <a:latin typeface="+mn-lt"/>
            </a:endParaRPr>
          </a:p>
        </p:txBody>
      </p:sp>
      <p:sp>
        <p:nvSpPr>
          <p:cNvPr id="19" name="Text Box 11">
            <a:extLst>
              <a:ext uri="{FF2B5EF4-FFF2-40B4-BE49-F238E27FC236}">
                <a16:creationId xmlns:a16="http://schemas.microsoft.com/office/drawing/2014/main" id="{85D12F67-9827-5F4D-DC9B-4504BC2AEB61}"/>
              </a:ext>
            </a:extLst>
          </p:cNvPr>
          <p:cNvSpPr txBox="1">
            <a:spLocks noChangeArrowheads="1"/>
          </p:cNvSpPr>
          <p:nvPr/>
        </p:nvSpPr>
        <p:spPr bwMode="auto">
          <a:xfrm>
            <a:off x="5276065" y="6249906"/>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0</a:t>
            </a:r>
            <a:endParaRPr lang="en-GB" sz="1000" dirty="0">
              <a:solidFill>
                <a:schemeClr val="tx1">
                  <a:lumMod val="65000"/>
                  <a:lumOff val="35000"/>
                </a:schemeClr>
              </a:solidFill>
              <a:latin typeface="+mn-lt"/>
            </a:endParaRPr>
          </a:p>
        </p:txBody>
      </p:sp>
      <p:sp>
        <p:nvSpPr>
          <p:cNvPr id="20" name="Text Box 11">
            <a:extLst>
              <a:ext uri="{FF2B5EF4-FFF2-40B4-BE49-F238E27FC236}">
                <a16:creationId xmlns:a16="http://schemas.microsoft.com/office/drawing/2014/main" id="{D486AF66-B9B8-ADC8-DE33-A7A3BC236030}"/>
              </a:ext>
            </a:extLst>
          </p:cNvPr>
          <p:cNvSpPr txBox="1">
            <a:spLocks noChangeArrowheads="1"/>
          </p:cNvSpPr>
          <p:nvPr/>
        </p:nvSpPr>
        <p:spPr bwMode="auto">
          <a:xfrm>
            <a:off x="6385950" y="6249906"/>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endParaRPr lang="en-GB" sz="1000" dirty="0">
              <a:solidFill>
                <a:schemeClr val="tx1">
                  <a:lumMod val="65000"/>
                  <a:lumOff val="35000"/>
                </a:schemeClr>
              </a:solidFill>
              <a:latin typeface="+mn-lt"/>
            </a:endParaRPr>
          </a:p>
        </p:txBody>
      </p:sp>
      <p:cxnSp>
        <p:nvCxnSpPr>
          <p:cNvPr id="6" name="Straight Arrow Connector 5">
            <a:extLst>
              <a:ext uri="{FF2B5EF4-FFF2-40B4-BE49-F238E27FC236}">
                <a16:creationId xmlns:a16="http://schemas.microsoft.com/office/drawing/2014/main" id="{2F1498E8-A302-C9F3-8BB9-535154F7E0AE}"/>
              </a:ext>
            </a:extLst>
          </p:cNvPr>
          <p:cNvCxnSpPr>
            <a:cxnSpLocks/>
          </p:cNvCxnSpPr>
          <p:nvPr/>
        </p:nvCxnSpPr>
        <p:spPr>
          <a:xfrm>
            <a:off x="3531808" y="3080284"/>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9" name="Straight Arrow Connector 8">
            <a:extLst>
              <a:ext uri="{FF2B5EF4-FFF2-40B4-BE49-F238E27FC236}">
                <a16:creationId xmlns:a16="http://schemas.microsoft.com/office/drawing/2014/main" id="{A30ECC32-AF08-AC76-68F7-4970DECD7E32}"/>
              </a:ext>
            </a:extLst>
          </p:cNvPr>
          <p:cNvCxnSpPr>
            <a:cxnSpLocks/>
          </p:cNvCxnSpPr>
          <p:nvPr/>
        </p:nvCxnSpPr>
        <p:spPr>
          <a:xfrm flipV="1">
            <a:off x="3619758" y="5794472"/>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aphicFrame>
        <p:nvGraphicFramePr>
          <p:cNvPr id="8" name="Table 15">
            <a:extLst>
              <a:ext uri="{FF2B5EF4-FFF2-40B4-BE49-F238E27FC236}">
                <a16:creationId xmlns:a16="http://schemas.microsoft.com/office/drawing/2014/main" id="{39CDFAE6-A208-B27A-D0A5-F0C576BFA7BB}"/>
              </a:ext>
            </a:extLst>
          </p:cNvPr>
          <p:cNvGraphicFramePr>
            <a:graphicFrameLocks noGrp="1"/>
          </p:cNvGraphicFramePr>
          <p:nvPr>
            <p:extLst>
              <p:ext uri="{D42A27DB-BD31-4B8C-83A1-F6EECF244321}">
                <p14:modId xmlns:p14="http://schemas.microsoft.com/office/powerpoint/2010/main" val="3124351299"/>
              </p:ext>
            </p:extLst>
          </p:nvPr>
        </p:nvGraphicFramePr>
        <p:xfrm>
          <a:off x="3041374" y="1954970"/>
          <a:ext cx="6417588" cy="370840"/>
        </p:xfrm>
        <a:graphic>
          <a:graphicData uri="http://schemas.openxmlformats.org/drawingml/2006/table">
            <a:tbl>
              <a:tblPr firstRow="1" bandRow="1">
                <a:tableStyleId>{5C22544A-7EE6-4342-B048-85BDC9FD1C3A}</a:tableStyleId>
              </a:tblPr>
              <a:tblGrid>
                <a:gridCol w="2139196">
                  <a:extLst>
                    <a:ext uri="{9D8B030D-6E8A-4147-A177-3AD203B41FA5}">
                      <a16:colId xmlns:a16="http://schemas.microsoft.com/office/drawing/2014/main" val="2227120960"/>
                    </a:ext>
                  </a:extLst>
                </a:gridCol>
                <a:gridCol w="2139196">
                  <a:extLst>
                    <a:ext uri="{9D8B030D-6E8A-4147-A177-3AD203B41FA5}">
                      <a16:colId xmlns:a16="http://schemas.microsoft.com/office/drawing/2014/main" val="86499943"/>
                    </a:ext>
                  </a:extLst>
                </a:gridCol>
                <a:gridCol w="2139196">
                  <a:extLst>
                    <a:ext uri="{9D8B030D-6E8A-4147-A177-3AD203B41FA5}">
                      <a16:colId xmlns:a16="http://schemas.microsoft.com/office/drawing/2014/main" val="1371641723"/>
                    </a:ext>
                  </a:extLst>
                </a:gridCol>
              </a:tblGrid>
              <a:tr h="370840">
                <a:tc>
                  <a:txBody>
                    <a:bodyPr/>
                    <a:lstStyle/>
                    <a:p>
                      <a:pPr algn="ctr"/>
                      <a:r>
                        <a:rPr lang="en-US" sz="1600" dirty="0"/>
                        <a:t>2023 m.</a:t>
                      </a:r>
                      <a:endParaRPr lang="lt-LT" sz="1600"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sz="1600"/>
                        <a:t>2022 m.</a:t>
                      </a:r>
                      <a:endParaRPr lang="lt-LT" sz="160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sz="1600" dirty="0"/>
                        <a:t>2021 m.</a:t>
                      </a:r>
                      <a:endParaRPr lang="lt-LT" sz="1600"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83068718"/>
                  </a:ext>
                </a:extLst>
              </a:tr>
            </a:tbl>
          </a:graphicData>
        </a:graphic>
      </p:graphicFrame>
      <p:sp>
        <p:nvSpPr>
          <p:cNvPr id="12" name="TextBox 11">
            <a:extLst>
              <a:ext uri="{FF2B5EF4-FFF2-40B4-BE49-F238E27FC236}">
                <a16:creationId xmlns:a16="http://schemas.microsoft.com/office/drawing/2014/main" id="{8B9D570C-ACA9-0467-05D2-AB1BB4C6E08E}"/>
              </a:ext>
            </a:extLst>
          </p:cNvPr>
          <p:cNvSpPr txBox="1"/>
          <p:nvPr/>
        </p:nvSpPr>
        <p:spPr>
          <a:xfrm>
            <a:off x="3966092" y="2346057"/>
            <a:ext cx="1332000" cy="612000"/>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21" name="TextBox 20">
            <a:extLst>
              <a:ext uri="{FF2B5EF4-FFF2-40B4-BE49-F238E27FC236}">
                <a16:creationId xmlns:a16="http://schemas.microsoft.com/office/drawing/2014/main" id="{27148FFE-71AA-3CBD-BDCE-0F763EC7DCBF}"/>
              </a:ext>
            </a:extLst>
          </p:cNvPr>
          <p:cNvSpPr txBox="1"/>
          <p:nvPr/>
        </p:nvSpPr>
        <p:spPr>
          <a:xfrm>
            <a:off x="3104086" y="2421225"/>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22" name="TextBox 21">
            <a:extLst>
              <a:ext uri="{FF2B5EF4-FFF2-40B4-BE49-F238E27FC236}">
                <a16:creationId xmlns:a16="http://schemas.microsoft.com/office/drawing/2014/main" id="{B9E9F31B-668F-B1D4-113C-2218320A0483}"/>
              </a:ext>
            </a:extLst>
          </p:cNvPr>
          <p:cNvSpPr txBox="1"/>
          <p:nvPr/>
        </p:nvSpPr>
        <p:spPr>
          <a:xfrm>
            <a:off x="6122104" y="2346057"/>
            <a:ext cx="1332000" cy="612000"/>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23" name="TextBox 22">
            <a:extLst>
              <a:ext uri="{FF2B5EF4-FFF2-40B4-BE49-F238E27FC236}">
                <a16:creationId xmlns:a16="http://schemas.microsoft.com/office/drawing/2014/main" id="{856DA3D5-90C7-FECA-303A-15842F5C83F2}"/>
              </a:ext>
            </a:extLst>
          </p:cNvPr>
          <p:cNvSpPr txBox="1"/>
          <p:nvPr/>
        </p:nvSpPr>
        <p:spPr>
          <a:xfrm>
            <a:off x="5260098" y="2421225"/>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24" name="TextBox 23">
            <a:extLst>
              <a:ext uri="{FF2B5EF4-FFF2-40B4-BE49-F238E27FC236}">
                <a16:creationId xmlns:a16="http://schemas.microsoft.com/office/drawing/2014/main" id="{AAB5B1D9-FE08-36C4-5EC7-233498F05293}"/>
              </a:ext>
            </a:extLst>
          </p:cNvPr>
          <p:cNvSpPr txBox="1"/>
          <p:nvPr/>
        </p:nvSpPr>
        <p:spPr>
          <a:xfrm>
            <a:off x="8278116" y="2346057"/>
            <a:ext cx="1332000" cy="612000"/>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25" name="TextBox 24">
            <a:extLst>
              <a:ext uri="{FF2B5EF4-FFF2-40B4-BE49-F238E27FC236}">
                <a16:creationId xmlns:a16="http://schemas.microsoft.com/office/drawing/2014/main" id="{349C8B4B-CF9E-326E-6A51-AC06C653647F}"/>
              </a:ext>
            </a:extLst>
          </p:cNvPr>
          <p:cNvSpPr txBox="1"/>
          <p:nvPr/>
        </p:nvSpPr>
        <p:spPr>
          <a:xfrm>
            <a:off x="7416110" y="2421225"/>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26" name="Text Box 11">
            <a:extLst>
              <a:ext uri="{FF2B5EF4-FFF2-40B4-BE49-F238E27FC236}">
                <a16:creationId xmlns:a16="http://schemas.microsoft.com/office/drawing/2014/main" id="{80C057DF-27EB-A6BB-0246-0ECC9D899C2E}"/>
              </a:ext>
            </a:extLst>
          </p:cNvPr>
          <p:cNvSpPr txBox="1">
            <a:spLocks noChangeArrowheads="1"/>
          </p:cNvSpPr>
          <p:nvPr/>
        </p:nvSpPr>
        <p:spPr bwMode="auto">
          <a:xfrm>
            <a:off x="3056295" y="6249906"/>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5</a:t>
            </a:r>
            <a:endParaRPr lang="en-GB" sz="1000" dirty="0">
              <a:solidFill>
                <a:schemeClr val="tx1">
                  <a:lumMod val="65000"/>
                  <a:lumOff val="35000"/>
                </a:schemeClr>
              </a:solidFill>
              <a:latin typeface="+mn-lt"/>
            </a:endParaRPr>
          </a:p>
        </p:txBody>
      </p:sp>
      <p:sp>
        <p:nvSpPr>
          <p:cNvPr id="27" name="Text Box 11">
            <a:extLst>
              <a:ext uri="{FF2B5EF4-FFF2-40B4-BE49-F238E27FC236}">
                <a16:creationId xmlns:a16="http://schemas.microsoft.com/office/drawing/2014/main" id="{3EFF2173-85F4-4474-48BD-D8AA11884780}"/>
              </a:ext>
            </a:extLst>
          </p:cNvPr>
          <p:cNvSpPr txBox="1">
            <a:spLocks noChangeArrowheads="1"/>
          </p:cNvSpPr>
          <p:nvPr/>
        </p:nvSpPr>
        <p:spPr bwMode="auto">
          <a:xfrm>
            <a:off x="4166180" y="6249906"/>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14</a:t>
            </a:r>
            <a:endParaRPr lang="en-GB" sz="1000" dirty="0">
              <a:solidFill>
                <a:schemeClr val="tx1">
                  <a:lumMod val="65000"/>
                  <a:lumOff val="35000"/>
                </a:schemeClr>
              </a:solidFill>
              <a:latin typeface="+mn-lt"/>
            </a:endParaRPr>
          </a:p>
        </p:txBody>
      </p:sp>
      <p:cxnSp>
        <p:nvCxnSpPr>
          <p:cNvPr id="28" name="Straight Arrow Connector 27">
            <a:extLst>
              <a:ext uri="{FF2B5EF4-FFF2-40B4-BE49-F238E27FC236}">
                <a16:creationId xmlns:a16="http://schemas.microsoft.com/office/drawing/2014/main" id="{8E0ECD85-CF9E-D023-FACE-51AF0D8AFE77}"/>
              </a:ext>
            </a:extLst>
          </p:cNvPr>
          <p:cNvCxnSpPr>
            <a:cxnSpLocks/>
          </p:cNvCxnSpPr>
          <p:nvPr/>
        </p:nvCxnSpPr>
        <p:spPr>
          <a:xfrm>
            <a:off x="3405912" y="3520918"/>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9" name="Straight Arrow Connector 28">
            <a:extLst>
              <a:ext uri="{FF2B5EF4-FFF2-40B4-BE49-F238E27FC236}">
                <a16:creationId xmlns:a16="http://schemas.microsoft.com/office/drawing/2014/main" id="{1CD99156-70F5-5D28-23FB-E2068D11E707}"/>
              </a:ext>
            </a:extLst>
          </p:cNvPr>
          <p:cNvCxnSpPr>
            <a:cxnSpLocks/>
          </p:cNvCxnSpPr>
          <p:nvPr/>
        </p:nvCxnSpPr>
        <p:spPr>
          <a:xfrm>
            <a:off x="4628425" y="3093536"/>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30" name="Straight Arrow Connector 29">
            <a:extLst>
              <a:ext uri="{FF2B5EF4-FFF2-40B4-BE49-F238E27FC236}">
                <a16:creationId xmlns:a16="http://schemas.microsoft.com/office/drawing/2014/main" id="{4F8A193D-ECD8-E3D7-4EF4-BDC0BFC55999}"/>
              </a:ext>
            </a:extLst>
          </p:cNvPr>
          <p:cNvCxnSpPr>
            <a:cxnSpLocks/>
          </p:cNvCxnSpPr>
          <p:nvPr/>
        </p:nvCxnSpPr>
        <p:spPr>
          <a:xfrm flipV="1">
            <a:off x="4681434" y="5750597"/>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754316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F4ECDD-D0C6-46A5-9301-D64D3F525529}"/>
              </a:ext>
            </a:extLst>
          </p:cNvPr>
          <p:cNvSpPr>
            <a:spLocks noGrp="1"/>
          </p:cNvSpPr>
          <p:nvPr>
            <p:ph sz="half" idx="1"/>
          </p:nvPr>
        </p:nvSpPr>
        <p:spPr>
          <a:xfrm>
            <a:off x="1206608" y="1315683"/>
            <a:ext cx="9736580" cy="293639"/>
          </a:xfrm>
        </p:spPr>
        <p:txBody>
          <a:bodyPr/>
          <a:lstStyle/>
          <a:p>
            <a:r>
              <a:rPr lang="lt-LT"/>
              <a:t>Kokių specialistų ar žmonių nuomonę/ poziciją norėtumėte sužinoti prieš priimdami sprendimą dėl renovacijos? </a:t>
            </a:r>
          </a:p>
        </p:txBody>
      </p:sp>
      <p:sp>
        <p:nvSpPr>
          <p:cNvPr id="3" name="Title 2">
            <a:extLst>
              <a:ext uri="{FF2B5EF4-FFF2-40B4-BE49-F238E27FC236}">
                <a16:creationId xmlns:a16="http://schemas.microsoft.com/office/drawing/2014/main" id="{E40DAD84-710D-4FE5-8F3C-A20448A66AE8}"/>
              </a:ext>
            </a:extLst>
          </p:cNvPr>
          <p:cNvSpPr>
            <a:spLocks noGrp="1"/>
          </p:cNvSpPr>
          <p:nvPr>
            <p:ph type="title"/>
          </p:nvPr>
        </p:nvSpPr>
        <p:spPr>
          <a:xfrm>
            <a:off x="1221178" y="365125"/>
            <a:ext cx="9730107" cy="973481"/>
          </a:xfrm>
        </p:spPr>
        <p:txBody>
          <a:bodyPr/>
          <a:lstStyle/>
          <a:p>
            <a:r>
              <a:rPr lang="lt-LT">
                <a:solidFill>
                  <a:schemeClr val="accent2">
                    <a:lumMod val="75000"/>
                  </a:schemeClr>
                </a:solidFill>
              </a:rPr>
              <a:t>SPECIALISTAI, KURIŲ NUOMONĘ NORĖTŲ SUŽINOTI PRIEŠ RENOVACIJĄ (PROC.)</a:t>
            </a:r>
          </a:p>
        </p:txBody>
      </p:sp>
      <p:sp>
        <p:nvSpPr>
          <p:cNvPr id="4" name="Content Placeholder 3">
            <a:extLst>
              <a:ext uri="{FF2B5EF4-FFF2-40B4-BE49-F238E27FC236}">
                <a16:creationId xmlns:a16="http://schemas.microsoft.com/office/drawing/2014/main" id="{D793C539-7E16-4C8F-8B3A-DC427F288ABD}"/>
              </a:ext>
            </a:extLst>
          </p:cNvPr>
          <p:cNvSpPr>
            <a:spLocks noGrp="1"/>
          </p:cNvSpPr>
          <p:nvPr>
            <p:ph sz="half" idx="10"/>
          </p:nvPr>
        </p:nvSpPr>
        <p:spPr>
          <a:xfrm>
            <a:off x="9173817" y="1828800"/>
            <a:ext cx="2803429" cy="4130936"/>
          </a:xfrm>
        </p:spPr>
        <p:txBody>
          <a:bodyPr/>
          <a:lstStyle/>
          <a:p>
            <a:r>
              <a:rPr lang="lt-LT" dirty="0"/>
              <a:t>Nepriklausomus statybos ekspertus dažniau nurodo rajonų centrų gyventojai.</a:t>
            </a:r>
          </a:p>
          <a:p>
            <a:r>
              <a:rPr lang="lt-LT" dirty="0"/>
              <a:t>Institucijų, atsakingų už renovacijas, renovacijos ekspertų, organizuojančių renovaciją nacionaliniu mastu, savivaldybės ekspertų dirbančių su renovacijos projektais bei namų ūkio finansų ekspertų atstovus - aukštesnio išsimokslinimo respondentai.</a:t>
            </a:r>
          </a:p>
          <a:p>
            <a:r>
              <a:rPr lang="lt-LT" dirty="0"/>
              <a:t>Nepriklausomus ekonomistus – didmiesčių bei rajonų centrų gyventojai.</a:t>
            </a:r>
          </a:p>
        </p:txBody>
      </p:sp>
      <p:graphicFrame>
        <p:nvGraphicFramePr>
          <p:cNvPr id="5" name="Content Placeholder 13">
            <a:extLst>
              <a:ext uri="{FF2B5EF4-FFF2-40B4-BE49-F238E27FC236}">
                <a16:creationId xmlns:a16="http://schemas.microsoft.com/office/drawing/2014/main" id="{B1DCDC26-6254-232E-F2D4-BA044EB85CFA}"/>
              </a:ext>
            </a:extLst>
          </p:cNvPr>
          <p:cNvGraphicFramePr>
            <a:graphicFrameLocks/>
          </p:cNvGraphicFramePr>
          <p:nvPr>
            <p:extLst>
              <p:ext uri="{D42A27DB-BD31-4B8C-83A1-F6EECF244321}">
                <p14:modId xmlns:p14="http://schemas.microsoft.com/office/powerpoint/2010/main" val="1559867227"/>
              </p:ext>
            </p:extLst>
          </p:nvPr>
        </p:nvGraphicFramePr>
        <p:xfrm>
          <a:off x="217233" y="2613992"/>
          <a:ext cx="8708106" cy="3747051"/>
        </p:xfrm>
        <a:graphic>
          <a:graphicData uri="http://schemas.openxmlformats.org/drawingml/2006/chart">
            <c:chart xmlns:c="http://schemas.openxmlformats.org/drawingml/2006/chart" xmlns:r="http://schemas.openxmlformats.org/officeDocument/2006/relationships" r:id="rId2"/>
          </a:graphicData>
        </a:graphic>
      </p:graphicFrame>
      <p:sp>
        <p:nvSpPr>
          <p:cNvPr id="19" name="Text Box 11">
            <a:extLst>
              <a:ext uri="{FF2B5EF4-FFF2-40B4-BE49-F238E27FC236}">
                <a16:creationId xmlns:a16="http://schemas.microsoft.com/office/drawing/2014/main" id="{4D13360D-39DD-8C08-3E9D-C27C2D12701F}"/>
              </a:ext>
            </a:extLst>
          </p:cNvPr>
          <p:cNvSpPr txBox="1">
            <a:spLocks noChangeArrowheads="1"/>
          </p:cNvSpPr>
          <p:nvPr/>
        </p:nvSpPr>
        <p:spPr bwMode="auto">
          <a:xfrm>
            <a:off x="6177291" y="636636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0</a:t>
            </a:r>
            <a:endParaRPr lang="en-GB" sz="1000" dirty="0">
              <a:solidFill>
                <a:schemeClr val="tx1">
                  <a:lumMod val="65000"/>
                  <a:lumOff val="35000"/>
                </a:schemeClr>
              </a:solidFill>
              <a:latin typeface="+mn-lt"/>
            </a:endParaRPr>
          </a:p>
        </p:txBody>
      </p:sp>
      <p:sp>
        <p:nvSpPr>
          <p:cNvPr id="20" name="Text Box 11">
            <a:extLst>
              <a:ext uri="{FF2B5EF4-FFF2-40B4-BE49-F238E27FC236}">
                <a16:creationId xmlns:a16="http://schemas.microsoft.com/office/drawing/2014/main" id="{72CD3C80-26EF-55CA-1D49-B02D422BD8D7}"/>
              </a:ext>
            </a:extLst>
          </p:cNvPr>
          <p:cNvSpPr txBox="1">
            <a:spLocks noChangeArrowheads="1"/>
          </p:cNvSpPr>
          <p:nvPr/>
        </p:nvSpPr>
        <p:spPr bwMode="auto">
          <a:xfrm>
            <a:off x="7866998" y="636636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09</a:t>
            </a:r>
            <a:endParaRPr lang="en-GB" sz="1000" dirty="0">
              <a:solidFill>
                <a:schemeClr val="tx1">
                  <a:lumMod val="65000"/>
                  <a:lumOff val="35000"/>
                </a:schemeClr>
              </a:solidFill>
              <a:latin typeface="+mn-lt"/>
            </a:endParaRPr>
          </a:p>
        </p:txBody>
      </p:sp>
      <p:sp>
        <p:nvSpPr>
          <p:cNvPr id="6" name="TextBox 5">
            <a:extLst>
              <a:ext uri="{FF2B5EF4-FFF2-40B4-BE49-F238E27FC236}">
                <a16:creationId xmlns:a16="http://schemas.microsoft.com/office/drawing/2014/main" id="{3A4F905F-D4F8-D5CB-9346-EF63805FE2CA}"/>
              </a:ext>
            </a:extLst>
          </p:cNvPr>
          <p:cNvSpPr txBox="1"/>
          <p:nvPr/>
        </p:nvSpPr>
        <p:spPr>
          <a:xfrm>
            <a:off x="0" y="6509513"/>
            <a:ext cx="4028554" cy="261610"/>
          </a:xfrm>
          <a:prstGeom prst="rect">
            <a:avLst/>
          </a:prstGeom>
          <a:noFill/>
        </p:spPr>
        <p:txBody>
          <a:bodyPr wrap="square" rtlCol="0">
            <a:spAutoFit/>
          </a:bodyPr>
          <a:lstStyle/>
          <a:p>
            <a:r>
              <a:rPr lang="lt-LT" sz="1100" i="1" dirty="0">
                <a:solidFill>
                  <a:schemeClr val="tx1">
                    <a:lumMod val="65000"/>
                    <a:lumOff val="35000"/>
                  </a:schemeClr>
                </a:solidFill>
              </a:rPr>
              <a:t>*Galimi keli atsakymo variantai, suma viršija 100%</a:t>
            </a:r>
            <a:endParaRPr lang="en-US" sz="1100" i="1" dirty="0">
              <a:solidFill>
                <a:schemeClr val="tx1">
                  <a:lumMod val="65000"/>
                  <a:lumOff val="35000"/>
                </a:schemeClr>
              </a:solidFill>
            </a:endParaRPr>
          </a:p>
        </p:txBody>
      </p:sp>
      <p:sp>
        <p:nvSpPr>
          <p:cNvPr id="7" name="TextBox 6">
            <a:extLst>
              <a:ext uri="{FF2B5EF4-FFF2-40B4-BE49-F238E27FC236}">
                <a16:creationId xmlns:a16="http://schemas.microsoft.com/office/drawing/2014/main" id="{CA596D68-0975-C526-C388-CA22D4169563}"/>
              </a:ext>
            </a:extLst>
          </p:cNvPr>
          <p:cNvSpPr txBox="1"/>
          <p:nvPr/>
        </p:nvSpPr>
        <p:spPr>
          <a:xfrm>
            <a:off x="4191146" y="1979744"/>
            <a:ext cx="1332000" cy="612000"/>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8" name="TextBox 7">
            <a:extLst>
              <a:ext uri="{FF2B5EF4-FFF2-40B4-BE49-F238E27FC236}">
                <a16:creationId xmlns:a16="http://schemas.microsoft.com/office/drawing/2014/main" id="{E4F64D25-C1E7-A7CA-7421-1F97308A71C7}"/>
              </a:ext>
            </a:extLst>
          </p:cNvPr>
          <p:cNvSpPr txBox="1"/>
          <p:nvPr/>
        </p:nvSpPr>
        <p:spPr>
          <a:xfrm>
            <a:off x="2752683" y="2054912"/>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graphicFrame>
        <p:nvGraphicFramePr>
          <p:cNvPr id="9" name="Table 15">
            <a:extLst>
              <a:ext uri="{FF2B5EF4-FFF2-40B4-BE49-F238E27FC236}">
                <a16:creationId xmlns:a16="http://schemas.microsoft.com/office/drawing/2014/main" id="{1B8F030E-F65F-C3FD-50A9-AF8CEB159CA2}"/>
              </a:ext>
            </a:extLst>
          </p:cNvPr>
          <p:cNvGraphicFramePr>
            <a:graphicFrameLocks noGrp="1"/>
          </p:cNvGraphicFramePr>
          <p:nvPr>
            <p:extLst>
              <p:ext uri="{D42A27DB-BD31-4B8C-83A1-F6EECF244321}">
                <p14:modId xmlns:p14="http://schemas.microsoft.com/office/powerpoint/2010/main" val="3717324556"/>
              </p:ext>
            </p:extLst>
          </p:nvPr>
        </p:nvGraphicFramePr>
        <p:xfrm>
          <a:off x="2425148" y="1626978"/>
          <a:ext cx="6410738" cy="370840"/>
        </p:xfrm>
        <a:graphic>
          <a:graphicData uri="http://schemas.openxmlformats.org/drawingml/2006/table">
            <a:tbl>
              <a:tblPr firstRow="1" bandRow="1">
                <a:tableStyleId>{5C22544A-7EE6-4342-B048-85BDC9FD1C3A}</a:tableStyleId>
              </a:tblPr>
              <a:tblGrid>
                <a:gridCol w="3205369">
                  <a:extLst>
                    <a:ext uri="{9D8B030D-6E8A-4147-A177-3AD203B41FA5}">
                      <a16:colId xmlns:a16="http://schemas.microsoft.com/office/drawing/2014/main" val="2227120960"/>
                    </a:ext>
                  </a:extLst>
                </a:gridCol>
                <a:gridCol w="3205369">
                  <a:extLst>
                    <a:ext uri="{9D8B030D-6E8A-4147-A177-3AD203B41FA5}">
                      <a16:colId xmlns:a16="http://schemas.microsoft.com/office/drawing/2014/main" val="86499943"/>
                    </a:ext>
                  </a:extLst>
                </a:gridCol>
              </a:tblGrid>
              <a:tr h="370840">
                <a:tc>
                  <a:txBody>
                    <a:bodyPr/>
                    <a:lstStyle/>
                    <a:p>
                      <a:pPr algn="ctr"/>
                      <a:r>
                        <a:rPr lang="en-US" sz="1600" dirty="0"/>
                        <a:t>2023 m.</a:t>
                      </a:r>
                      <a:endParaRPr lang="lt-LT" sz="1600"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a:txBody>
                    <a:bodyPr/>
                    <a:lstStyle/>
                    <a:p>
                      <a:pPr algn="ctr"/>
                      <a:r>
                        <a:rPr lang="en-US" sz="1600" dirty="0"/>
                        <a:t>2022 m.</a:t>
                      </a:r>
                      <a:endParaRPr lang="lt-LT" sz="1600" dirty="0"/>
                    </a:p>
                  </a:txBody>
                  <a:tcP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83068718"/>
                  </a:ext>
                </a:extLst>
              </a:tr>
            </a:tbl>
          </a:graphicData>
        </a:graphic>
      </p:graphicFrame>
      <p:sp>
        <p:nvSpPr>
          <p:cNvPr id="10" name="TextBox 9">
            <a:extLst>
              <a:ext uri="{FF2B5EF4-FFF2-40B4-BE49-F238E27FC236}">
                <a16:creationId xmlns:a16="http://schemas.microsoft.com/office/drawing/2014/main" id="{BF4143F4-8980-69D5-10FB-EC16770412A5}"/>
              </a:ext>
            </a:extLst>
          </p:cNvPr>
          <p:cNvSpPr txBox="1"/>
          <p:nvPr/>
        </p:nvSpPr>
        <p:spPr>
          <a:xfrm>
            <a:off x="7500072" y="1979744"/>
            <a:ext cx="1332000" cy="612000"/>
          </a:xfrm>
          <a:prstGeom prst="rect">
            <a:avLst/>
          </a:prstGeom>
          <a:noFill/>
        </p:spPr>
        <p:txBody>
          <a:bodyPr wrap="square" rtlCol="0">
            <a:spAutoFit/>
          </a:bodyPr>
          <a:lstStyle/>
          <a:p>
            <a:pPr algn="ctr"/>
            <a:r>
              <a:rPr lang="lt-LT" sz="1200" b="1" dirty="0">
                <a:solidFill>
                  <a:schemeClr val="tx1">
                    <a:lumMod val="50000"/>
                    <a:lumOff val="50000"/>
                  </a:schemeClr>
                </a:solidFill>
              </a:rPr>
              <a:t>Renovuotinų daugiabučių namų gyventojai</a:t>
            </a:r>
          </a:p>
        </p:txBody>
      </p:sp>
      <p:sp>
        <p:nvSpPr>
          <p:cNvPr id="11" name="TextBox 10">
            <a:extLst>
              <a:ext uri="{FF2B5EF4-FFF2-40B4-BE49-F238E27FC236}">
                <a16:creationId xmlns:a16="http://schemas.microsoft.com/office/drawing/2014/main" id="{FCC445F7-C2F2-1405-DE7D-1E89478C57A5}"/>
              </a:ext>
            </a:extLst>
          </p:cNvPr>
          <p:cNvSpPr txBox="1"/>
          <p:nvPr/>
        </p:nvSpPr>
        <p:spPr>
          <a:xfrm>
            <a:off x="6061609" y="2054912"/>
            <a:ext cx="900000" cy="461665"/>
          </a:xfrm>
          <a:prstGeom prst="rect">
            <a:avLst/>
          </a:prstGeom>
          <a:noFill/>
        </p:spPr>
        <p:txBody>
          <a:bodyPr wrap="square" rtlCol="0">
            <a:spAutoFit/>
          </a:bodyPr>
          <a:lstStyle/>
          <a:p>
            <a:pPr algn="ctr"/>
            <a:r>
              <a:rPr lang="lt-LT" sz="1200" b="1" dirty="0">
                <a:solidFill>
                  <a:schemeClr val="tx1">
                    <a:lumMod val="50000"/>
                    <a:lumOff val="50000"/>
                  </a:schemeClr>
                </a:solidFill>
              </a:rPr>
              <a:t>Lietuvos gyventojai</a:t>
            </a:r>
          </a:p>
        </p:txBody>
      </p:sp>
      <p:sp>
        <p:nvSpPr>
          <p:cNvPr id="12" name="Text Box 11">
            <a:extLst>
              <a:ext uri="{FF2B5EF4-FFF2-40B4-BE49-F238E27FC236}">
                <a16:creationId xmlns:a16="http://schemas.microsoft.com/office/drawing/2014/main" id="{2621BF3F-A48A-02DD-EF45-ADCE688F8887}"/>
              </a:ext>
            </a:extLst>
          </p:cNvPr>
          <p:cNvSpPr txBox="1">
            <a:spLocks noChangeArrowheads="1"/>
          </p:cNvSpPr>
          <p:nvPr/>
        </p:nvSpPr>
        <p:spPr bwMode="auto">
          <a:xfrm>
            <a:off x="2797877" y="636636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N=101</a:t>
            </a:r>
            <a:r>
              <a:rPr lang="en-US" sz="1000" dirty="0">
                <a:solidFill>
                  <a:schemeClr val="tx1">
                    <a:lumMod val="65000"/>
                    <a:lumOff val="35000"/>
                  </a:schemeClr>
                </a:solidFill>
                <a:latin typeface="+mn-lt"/>
              </a:rPr>
              <a:t>5</a:t>
            </a:r>
            <a:endParaRPr lang="en-GB" sz="1000" dirty="0">
              <a:solidFill>
                <a:schemeClr val="tx1">
                  <a:lumMod val="65000"/>
                  <a:lumOff val="35000"/>
                </a:schemeClr>
              </a:solidFill>
              <a:latin typeface="+mn-lt"/>
            </a:endParaRPr>
          </a:p>
        </p:txBody>
      </p:sp>
      <p:sp>
        <p:nvSpPr>
          <p:cNvPr id="13" name="Text Box 11">
            <a:extLst>
              <a:ext uri="{FF2B5EF4-FFF2-40B4-BE49-F238E27FC236}">
                <a16:creationId xmlns:a16="http://schemas.microsoft.com/office/drawing/2014/main" id="{AE313451-EEF4-9B8E-EAED-E972DE047C3E}"/>
              </a:ext>
            </a:extLst>
          </p:cNvPr>
          <p:cNvSpPr txBox="1">
            <a:spLocks noChangeArrowheads="1"/>
          </p:cNvSpPr>
          <p:nvPr/>
        </p:nvSpPr>
        <p:spPr bwMode="auto">
          <a:xfrm>
            <a:off x="4487584" y="6366362"/>
            <a:ext cx="732486" cy="246221"/>
          </a:xfrm>
          <a:prstGeom prst="rect">
            <a:avLst/>
          </a:prstGeom>
          <a:noFill/>
          <a:ln>
            <a:noFill/>
          </a:ln>
        </p:spPr>
        <p:txBody>
          <a:bodyPr wrap="square">
            <a:spAutoFit/>
          </a:bodyPr>
          <a:lstStyle>
            <a:lvl1pPr>
              <a:defRPr sz="2000" b="1">
                <a:solidFill>
                  <a:schemeClr val="tx1"/>
                </a:solidFill>
                <a:latin typeface="Tahoma" pitchFamily="34" charset="0"/>
              </a:defRPr>
            </a:lvl1pPr>
            <a:lvl2pPr marL="742950" indent="-285750">
              <a:defRPr sz="2000" b="1">
                <a:solidFill>
                  <a:schemeClr val="tx1"/>
                </a:solidFill>
                <a:latin typeface="Tahoma" pitchFamily="34" charset="0"/>
              </a:defRPr>
            </a:lvl2pPr>
            <a:lvl3pPr marL="1143000" indent="-228600">
              <a:defRPr sz="2000" b="1">
                <a:solidFill>
                  <a:schemeClr val="tx1"/>
                </a:solidFill>
                <a:latin typeface="Tahoma" pitchFamily="34" charset="0"/>
              </a:defRPr>
            </a:lvl3pPr>
            <a:lvl4pPr marL="1600200" indent="-228600">
              <a:defRPr sz="2000" b="1">
                <a:solidFill>
                  <a:schemeClr val="tx1"/>
                </a:solidFill>
                <a:latin typeface="Tahoma" pitchFamily="34" charset="0"/>
              </a:defRPr>
            </a:lvl4pPr>
            <a:lvl5pPr marL="2057400" indent="-228600">
              <a:defRPr sz="2000" b="1">
                <a:solidFill>
                  <a:schemeClr val="tx1"/>
                </a:solidFill>
                <a:latin typeface="Tahoma" pitchFamily="34" charset="0"/>
              </a:defRPr>
            </a:lvl5pPr>
            <a:lvl6pPr marL="2514600" indent="-228600" algn="ctr" eaLnBrk="0" fontAlgn="base" hangingPunct="0">
              <a:spcBef>
                <a:spcPct val="50000"/>
              </a:spcBef>
              <a:spcAft>
                <a:spcPct val="0"/>
              </a:spcAft>
              <a:defRPr sz="2000" b="1">
                <a:solidFill>
                  <a:schemeClr val="tx1"/>
                </a:solidFill>
                <a:latin typeface="Tahoma" pitchFamily="34" charset="0"/>
              </a:defRPr>
            </a:lvl6pPr>
            <a:lvl7pPr marL="2971800" indent="-228600" algn="ctr" eaLnBrk="0" fontAlgn="base" hangingPunct="0">
              <a:spcBef>
                <a:spcPct val="50000"/>
              </a:spcBef>
              <a:spcAft>
                <a:spcPct val="0"/>
              </a:spcAft>
              <a:defRPr sz="2000" b="1">
                <a:solidFill>
                  <a:schemeClr val="tx1"/>
                </a:solidFill>
                <a:latin typeface="Tahoma" pitchFamily="34" charset="0"/>
              </a:defRPr>
            </a:lvl7pPr>
            <a:lvl8pPr marL="3429000" indent="-228600" algn="ctr" eaLnBrk="0" fontAlgn="base" hangingPunct="0">
              <a:spcBef>
                <a:spcPct val="50000"/>
              </a:spcBef>
              <a:spcAft>
                <a:spcPct val="0"/>
              </a:spcAft>
              <a:defRPr sz="2000" b="1">
                <a:solidFill>
                  <a:schemeClr val="tx1"/>
                </a:solidFill>
                <a:latin typeface="Tahoma" pitchFamily="34" charset="0"/>
              </a:defRPr>
            </a:lvl8pPr>
            <a:lvl9pPr marL="3886200" indent="-228600" algn="ctr" eaLnBrk="0" fontAlgn="base" hangingPunct="0">
              <a:spcBef>
                <a:spcPct val="50000"/>
              </a:spcBef>
              <a:spcAft>
                <a:spcPct val="0"/>
              </a:spcAft>
              <a:defRPr sz="2000" b="1">
                <a:solidFill>
                  <a:schemeClr val="tx1"/>
                </a:solidFill>
                <a:latin typeface="Tahoma" pitchFamily="34" charset="0"/>
              </a:defRPr>
            </a:lvl9pPr>
          </a:lstStyle>
          <a:p>
            <a:pPr algn="ctr" fontAlgn="auto">
              <a:spcAft>
                <a:spcPts val="0"/>
              </a:spcAft>
              <a:defRPr/>
            </a:pPr>
            <a:r>
              <a:rPr lang="lt-LT" sz="1000" dirty="0">
                <a:solidFill>
                  <a:schemeClr val="tx1">
                    <a:lumMod val="65000"/>
                    <a:lumOff val="35000"/>
                  </a:schemeClr>
                </a:solidFill>
                <a:latin typeface="+mn-lt"/>
              </a:rPr>
              <a:t>N=4</a:t>
            </a:r>
            <a:r>
              <a:rPr lang="en-US" sz="1000" dirty="0">
                <a:solidFill>
                  <a:schemeClr val="tx1">
                    <a:lumMod val="65000"/>
                    <a:lumOff val="35000"/>
                  </a:schemeClr>
                </a:solidFill>
                <a:latin typeface="+mn-lt"/>
              </a:rPr>
              <a:t>14</a:t>
            </a:r>
            <a:endParaRPr lang="en-GB" sz="1000" dirty="0">
              <a:solidFill>
                <a:schemeClr val="tx1">
                  <a:lumMod val="65000"/>
                  <a:lumOff val="35000"/>
                </a:schemeClr>
              </a:solidFill>
              <a:latin typeface="+mn-lt"/>
            </a:endParaRPr>
          </a:p>
        </p:txBody>
      </p:sp>
      <p:cxnSp>
        <p:nvCxnSpPr>
          <p:cNvPr id="14" name="Straight Arrow Connector 13">
            <a:extLst>
              <a:ext uri="{FF2B5EF4-FFF2-40B4-BE49-F238E27FC236}">
                <a16:creationId xmlns:a16="http://schemas.microsoft.com/office/drawing/2014/main" id="{5926A8B6-A455-807C-75DB-1CFC076E6926}"/>
              </a:ext>
            </a:extLst>
          </p:cNvPr>
          <p:cNvCxnSpPr>
            <a:cxnSpLocks/>
          </p:cNvCxnSpPr>
          <p:nvPr/>
        </p:nvCxnSpPr>
        <p:spPr>
          <a:xfrm>
            <a:off x="3432416" y="2941136"/>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5" name="Straight Arrow Connector 14">
            <a:extLst>
              <a:ext uri="{FF2B5EF4-FFF2-40B4-BE49-F238E27FC236}">
                <a16:creationId xmlns:a16="http://schemas.microsoft.com/office/drawing/2014/main" id="{DD960331-C45B-27AF-4602-AE5DCD0EAAFC}"/>
              </a:ext>
            </a:extLst>
          </p:cNvPr>
          <p:cNvCxnSpPr>
            <a:cxnSpLocks/>
          </p:cNvCxnSpPr>
          <p:nvPr/>
        </p:nvCxnSpPr>
        <p:spPr>
          <a:xfrm>
            <a:off x="3455607" y="3262501"/>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8" name="Straight Arrow Connector 17">
            <a:extLst>
              <a:ext uri="{FF2B5EF4-FFF2-40B4-BE49-F238E27FC236}">
                <a16:creationId xmlns:a16="http://schemas.microsoft.com/office/drawing/2014/main" id="{450BC935-1BE0-71B9-429C-A4BB5248CA95}"/>
              </a:ext>
            </a:extLst>
          </p:cNvPr>
          <p:cNvCxnSpPr>
            <a:cxnSpLocks/>
          </p:cNvCxnSpPr>
          <p:nvPr/>
        </p:nvCxnSpPr>
        <p:spPr>
          <a:xfrm>
            <a:off x="3478799" y="3563988"/>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1" name="Straight Arrow Connector 20">
            <a:extLst>
              <a:ext uri="{FF2B5EF4-FFF2-40B4-BE49-F238E27FC236}">
                <a16:creationId xmlns:a16="http://schemas.microsoft.com/office/drawing/2014/main" id="{92D8CCCD-7271-3E07-2A8F-B8988996C47F}"/>
              </a:ext>
            </a:extLst>
          </p:cNvPr>
          <p:cNvCxnSpPr>
            <a:cxnSpLocks/>
          </p:cNvCxnSpPr>
          <p:nvPr/>
        </p:nvCxnSpPr>
        <p:spPr>
          <a:xfrm>
            <a:off x="3230321" y="4229910"/>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2" name="Straight Arrow Connector 21">
            <a:extLst>
              <a:ext uri="{FF2B5EF4-FFF2-40B4-BE49-F238E27FC236}">
                <a16:creationId xmlns:a16="http://schemas.microsoft.com/office/drawing/2014/main" id="{34C4D4A5-A493-5158-A1C3-117A5A1AB601}"/>
              </a:ext>
            </a:extLst>
          </p:cNvPr>
          <p:cNvCxnSpPr>
            <a:cxnSpLocks/>
          </p:cNvCxnSpPr>
          <p:nvPr/>
        </p:nvCxnSpPr>
        <p:spPr>
          <a:xfrm flipV="1">
            <a:off x="2902328" y="4846136"/>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3" name="Straight Arrow Connector 22">
            <a:extLst>
              <a:ext uri="{FF2B5EF4-FFF2-40B4-BE49-F238E27FC236}">
                <a16:creationId xmlns:a16="http://schemas.microsoft.com/office/drawing/2014/main" id="{FD98E39C-4F8C-2AC5-A416-BC291B89AB7C}"/>
              </a:ext>
            </a:extLst>
          </p:cNvPr>
          <p:cNvCxnSpPr>
            <a:cxnSpLocks/>
          </p:cNvCxnSpPr>
          <p:nvPr/>
        </p:nvCxnSpPr>
        <p:spPr>
          <a:xfrm>
            <a:off x="5115442" y="2964327"/>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4" name="Straight Arrow Connector 23">
            <a:extLst>
              <a:ext uri="{FF2B5EF4-FFF2-40B4-BE49-F238E27FC236}">
                <a16:creationId xmlns:a16="http://schemas.microsoft.com/office/drawing/2014/main" id="{D9C00BC6-552A-F4CA-2043-42F1EAB19F13}"/>
              </a:ext>
            </a:extLst>
          </p:cNvPr>
          <p:cNvCxnSpPr>
            <a:cxnSpLocks/>
          </p:cNvCxnSpPr>
          <p:nvPr/>
        </p:nvCxnSpPr>
        <p:spPr>
          <a:xfrm>
            <a:off x="5098877" y="3245935"/>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5" name="Straight Arrow Connector 24">
            <a:extLst>
              <a:ext uri="{FF2B5EF4-FFF2-40B4-BE49-F238E27FC236}">
                <a16:creationId xmlns:a16="http://schemas.microsoft.com/office/drawing/2014/main" id="{48945586-BFA5-3B29-2DED-CA372E955D3D}"/>
              </a:ext>
            </a:extLst>
          </p:cNvPr>
          <p:cNvCxnSpPr>
            <a:cxnSpLocks/>
          </p:cNvCxnSpPr>
          <p:nvPr/>
        </p:nvCxnSpPr>
        <p:spPr>
          <a:xfrm>
            <a:off x="4813955" y="4193465"/>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7" name="Straight Arrow Connector 26">
            <a:extLst>
              <a:ext uri="{FF2B5EF4-FFF2-40B4-BE49-F238E27FC236}">
                <a16:creationId xmlns:a16="http://schemas.microsoft.com/office/drawing/2014/main" id="{AF204076-7624-6CE8-A786-29332CCC4ACB}"/>
              </a:ext>
            </a:extLst>
          </p:cNvPr>
          <p:cNvCxnSpPr>
            <a:cxnSpLocks/>
          </p:cNvCxnSpPr>
          <p:nvPr/>
        </p:nvCxnSpPr>
        <p:spPr>
          <a:xfrm flipV="1">
            <a:off x="4615173" y="4839509"/>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3667301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467F37-6317-494F-9C4E-0ED57AE0549B}"/>
              </a:ext>
            </a:extLst>
          </p:cNvPr>
          <p:cNvSpPr txBox="1"/>
          <p:nvPr/>
        </p:nvSpPr>
        <p:spPr>
          <a:xfrm>
            <a:off x="-1" y="3879276"/>
            <a:ext cx="12192001" cy="1450800"/>
          </a:xfrm>
          <a:prstGeom prst="rect">
            <a:avLst/>
          </a:prstGeom>
          <a:solidFill>
            <a:srgbClr val="FFFFFF">
              <a:alpha val="89804"/>
            </a:srgbClr>
          </a:solidFill>
        </p:spPr>
        <p:txBody>
          <a:bodyPr wrap="square" rtlCol="0" anchor="ctr">
            <a:noAutofit/>
          </a:bodyPr>
          <a:lstStyle/>
          <a:p>
            <a:pPr algn="ctr"/>
            <a:r>
              <a:rPr lang="lt-LT" sz="2400" b="1" dirty="0">
                <a:solidFill>
                  <a:schemeClr val="accent4"/>
                </a:solidFill>
                <a:latin typeface="Microsoft YaHei UI Light" panose="020B0502040204020203" pitchFamily="34" charset="-122"/>
                <a:ea typeface="Microsoft YaHei UI Light" panose="020B0502040204020203" pitchFamily="34" charset="-122"/>
              </a:rPr>
              <a:t>gyvenamojo būsto būklė. i</a:t>
            </a:r>
            <a:r>
              <a:rPr lang="lt-LT" sz="2400" b="1" dirty="0">
                <a:solidFill>
                  <a:srgbClr val="C2C2C2"/>
                </a:solidFill>
                <a:latin typeface="Microsoft YaHei UI Light" panose="020B0502040204020203" pitchFamily="34" charset="-122"/>
                <a:ea typeface="Microsoft YaHei UI Light" panose="020B0502040204020203" pitchFamily="34" charset="-122"/>
              </a:rPr>
              <a:t>nformuotumas apie daugiabučių namų atnaujinimo Programą.</a:t>
            </a:r>
            <a:r>
              <a:rPr lang="en-US" sz="2400" b="1" dirty="0">
                <a:solidFill>
                  <a:srgbClr val="C2C2C2"/>
                </a:solidFill>
                <a:latin typeface="Microsoft YaHei UI Light" panose="020B0502040204020203" pitchFamily="34" charset="-122"/>
                <a:ea typeface="Microsoft YaHei UI Light" panose="020B0502040204020203" pitchFamily="34" charset="-122"/>
              </a:rPr>
              <a:t> </a:t>
            </a:r>
            <a:r>
              <a:rPr lang="lt-LT" sz="2400" b="1" dirty="0">
                <a:solidFill>
                  <a:schemeClr val="accent2"/>
                </a:solidFill>
                <a:latin typeface="Microsoft YaHei UI Light" panose="020B0502040204020203" pitchFamily="34" charset="-122"/>
                <a:ea typeface="Microsoft YaHei UI Light" panose="020B0502040204020203" pitchFamily="34" charset="-122"/>
              </a:rPr>
              <a:t>ketinimas dalyvauti </a:t>
            </a:r>
            <a:r>
              <a:rPr lang="en-US" sz="2400" b="1" dirty="0">
                <a:solidFill>
                  <a:schemeClr val="accent2"/>
                </a:solidFill>
                <a:latin typeface="Microsoft YaHei UI Light" panose="020B0502040204020203" pitchFamily="34" charset="-122"/>
                <a:ea typeface="Microsoft YaHei UI Light" panose="020B0502040204020203" pitchFamily="34" charset="-122"/>
              </a:rPr>
              <a:t>P</a:t>
            </a:r>
            <a:r>
              <a:rPr lang="lt-LT" sz="2400" b="1" dirty="0" err="1">
                <a:solidFill>
                  <a:schemeClr val="accent2"/>
                </a:solidFill>
                <a:latin typeface="Microsoft YaHei UI Light" panose="020B0502040204020203" pitchFamily="34" charset="-122"/>
                <a:ea typeface="Microsoft YaHei UI Light" panose="020B0502040204020203" pitchFamily="34" charset="-122"/>
              </a:rPr>
              <a:t>rogramoje</a:t>
            </a:r>
            <a:endParaRPr lang="lt-LT" sz="2400" b="1" dirty="0">
              <a:solidFill>
                <a:schemeClr val="accent2"/>
              </a:solidFill>
              <a:latin typeface="Microsoft YaHei UI Light" panose="020B0502040204020203" pitchFamily="34" charset="-122"/>
              <a:ea typeface="Microsoft YaHei UI Light" panose="020B0502040204020203" pitchFamily="34" charset="-122"/>
            </a:endParaRPr>
          </a:p>
        </p:txBody>
      </p:sp>
    </p:spTree>
    <p:extLst>
      <p:ext uri="{BB962C8B-B14F-4D97-AF65-F5344CB8AC3E}">
        <p14:creationId xmlns:p14="http://schemas.microsoft.com/office/powerpoint/2010/main" val="33662584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225462" y="1513645"/>
            <a:ext cx="9736580" cy="484120"/>
          </a:xfrm>
        </p:spPr>
        <p:txBody>
          <a:bodyPr/>
          <a:lstStyle/>
          <a:p>
            <a:r>
              <a:rPr lang="lt-LT" dirty="0"/>
              <a:t>Jei šiuo metu planuotumėte įsigyti kitą būstą ir galite rinktis tarp dviejų vienodų butų, kaimyniniuose namuose, tik vienas jų būtų renovuotas, kitas – ne, kiek namo renovavimo faktas Jums būtų svarbus privalumas renkantis būstą?</a:t>
            </a:r>
          </a:p>
        </p:txBody>
      </p:sp>
      <p:sp>
        <p:nvSpPr>
          <p:cNvPr id="2" name="Title 1"/>
          <p:cNvSpPr>
            <a:spLocks noGrp="1"/>
          </p:cNvSpPr>
          <p:nvPr>
            <p:ph type="title"/>
          </p:nvPr>
        </p:nvSpPr>
        <p:spPr/>
        <p:txBody>
          <a:bodyPr>
            <a:normAutofit/>
          </a:bodyPr>
          <a:lstStyle/>
          <a:p>
            <a:r>
              <a:rPr lang="lt-LT">
                <a:solidFill>
                  <a:schemeClr val="accent2">
                    <a:lumMod val="75000"/>
                  </a:schemeClr>
                </a:solidFill>
              </a:rPr>
              <a:t>NAMO RENOVAVIMO FAKTO SVARBA RENKANTIS ĮSIGYTI BŪSTĄ (PROC.)</a:t>
            </a:r>
          </a:p>
        </p:txBody>
      </p:sp>
      <p:sp>
        <p:nvSpPr>
          <p:cNvPr id="17" name="Content Placeholder 16">
            <a:extLst>
              <a:ext uri="{FF2B5EF4-FFF2-40B4-BE49-F238E27FC236}">
                <a16:creationId xmlns:a16="http://schemas.microsoft.com/office/drawing/2014/main" id="{74F6620A-CA8C-4321-923A-F229D8A10C5C}"/>
              </a:ext>
            </a:extLst>
          </p:cNvPr>
          <p:cNvSpPr txBox="1">
            <a:spLocks/>
          </p:cNvSpPr>
          <p:nvPr/>
        </p:nvSpPr>
        <p:spPr>
          <a:xfrm>
            <a:off x="8152307" y="5656496"/>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N=636</a:t>
            </a:r>
          </a:p>
        </p:txBody>
      </p:sp>
      <p:sp>
        <p:nvSpPr>
          <p:cNvPr id="18" name="Content Placeholder 16">
            <a:extLst>
              <a:ext uri="{FF2B5EF4-FFF2-40B4-BE49-F238E27FC236}">
                <a16:creationId xmlns:a16="http://schemas.microsoft.com/office/drawing/2014/main" id="{68FEE9B3-BCBF-417A-99B2-91E73A6B890F}"/>
              </a:ext>
            </a:extLst>
          </p:cNvPr>
          <p:cNvSpPr txBox="1">
            <a:spLocks/>
          </p:cNvSpPr>
          <p:nvPr/>
        </p:nvSpPr>
        <p:spPr>
          <a:xfrm>
            <a:off x="8152307" y="4025005"/>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N=1011</a:t>
            </a:r>
          </a:p>
        </p:txBody>
      </p:sp>
      <p:sp>
        <p:nvSpPr>
          <p:cNvPr id="7" name="Content Placeholder 4"/>
          <p:cNvSpPr>
            <a:spLocks noGrp="1"/>
          </p:cNvSpPr>
          <p:nvPr>
            <p:ph sz="half" idx="10"/>
          </p:nvPr>
        </p:nvSpPr>
        <p:spPr>
          <a:xfrm>
            <a:off x="8945532" y="2224725"/>
            <a:ext cx="2819709" cy="1300899"/>
          </a:xfrm>
        </p:spPr>
        <p:txBody>
          <a:bodyPr/>
          <a:lstStyle/>
          <a:p>
            <a:r>
              <a:rPr lang="lt-LT" altLang="lt-LT" dirty="0"/>
              <a:t>Namo renovavimo faktas dažniau yra labai svarbus vyrams.</a:t>
            </a:r>
          </a:p>
          <a:p>
            <a:r>
              <a:rPr lang="lt-LT" altLang="lt-LT" dirty="0"/>
              <a:t>Greičiau svarbus – moterims. </a:t>
            </a:r>
          </a:p>
        </p:txBody>
      </p:sp>
      <p:graphicFrame>
        <p:nvGraphicFramePr>
          <p:cNvPr id="3" name="Content Placeholder 8">
            <a:extLst>
              <a:ext uri="{FF2B5EF4-FFF2-40B4-BE49-F238E27FC236}">
                <a16:creationId xmlns:a16="http://schemas.microsoft.com/office/drawing/2014/main" id="{DB81BF50-FB17-CB56-CF6E-35224D9FE35D}"/>
              </a:ext>
            </a:extLst>
          </p:cNvPr>
          <p:cNvGraphicFramePr>
            <a:graphicFrameLocks/>
          </p:cNvGraphicFramePr>
          <p:nvPr>
            <p:extLst>
              <p:ext uri="{D42A27DB-BD31-4B8C-83A1-F6EECF244321}">
                <p14:modId xmlns:p14="http://schemas.microsoft.com/office/powerpoint/2010/main" val="1879184364"/>
              </p:ext>
            </p:extLst>
          </p:nvPr>
        </p:nvGraphicFramePr>
        <p:xfrm>
          <a:off x="1051372" y="2402643"/>
          <a:ext cx="7291349" cy="3740596"/>
        </p:xfrm>
        <a:graphic>
          <a:graphicData uri="http://schemas.openxmlformats.org/drawingml/2006/chart">
            <c:chart xmlns:c="http://schemas.openxmlformats.org/drawingml/2006/chart" xmlns:r="http://schemas.openxmlformats.org/officeDocument/2006/relationships" r:id="rId2"/>
          </a:graphicData>
        </a:graphic>
      </p:graphicFrame>
      <p:cxnSp>
        <p:nvCxnSpPr>
          <p:cNvPr id="5" name="Straight Connector 4">
            <a:extLst>
              <a:ext uri="{FF2B5EF4-FFF2-40B4-BE49-F238E27FC236}">
                <a16:creationId xmlns:a16="http://schemas.microsoft.com/office/drawing/2014/main" id="{DA45D1F5-61BB-04C0-0BE5-D412A312CBFE}"/>
              </a:ext>
            </a:extLst>
          </p:cNvPr>
          <p:cNvCxnSpPr>
            <a:cxnSpLocks/>
          </p:cNvCxnSpPr>
          <p:nvPr/>
        </p:nvCxnSpPr>
        <p:spPr>
          <a:xfrm>
            <a:off x="1311564" y="4405463"/>
            <a:ext cx="6768000"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50B8021-EAED-F88D-8A1A-473786644889}"/>
              </a:ext>
            </a:extLst>
          </p:cNvPr>
          <p:cNvSpPr txBox="1"/>
          <p:nvPr/>
        </p:nvSpPr>
        <p:spPr>
          <a:xfrm>
            <a:off x="340205" y="3315156"/>
            <a:ext cx="1224645" cy="415498"/>
          </a:xfrm>
          <a:prstGeom prst="rect">
            <a:avLst/>
          </a:prstGeom>
          <a:noFill/>
        </p:spPr>
        <p:txBody>
          <a:bodyPr wrap="square" rtlCol="0" anchor="ctr">
            <a:spAutoFit/>
          </a:bodyPr>
          <a:lstStyle/>
          <a:p>
            <a:pPr algn="ctr"/>
            <a:r>
              <a:rPr lang="lt-LT" sz="1050" b="1">
                <a:solidFill>
                  <a:schemeClr val="accent2">
                    <a:lumMod val="50000"/>
                  </a:schemeClr>
                </a:solidFill>
              </a:rPr>
              <a:t>Lietuvos gyventojai</a:t>
            </a:r>
          </a:p>
        </p:txBody>
      </p:sp>
      <p:sp>
        <p:nvSpPr>
          <p:cNvPr id="8" name="TextBox 7">
            <a:extLst>
              <a:ext uri="{FF2B5EF4-FFF2-40B4-BE49-F238E27FC236}">
                <a16:creationId xmlns:a16="http://schemas.microsoft.com/office/drawing/2014/main" id="{20F944B3-C814-68CC-A668-7E8128000A84}"/>
              </a:ext>
            </a:extLst>
          </p:cNvPr>
          <p:cNvSpPr txBox="1"/>
          <p:nvPr/>
        </p:nvSpPr>
        <p:spPr>
          <a:xfrm>
            <a:off x="128529" y="4828009"/>
            <a:ext cx="1657395" cy="572296"/>
          </a:xfrm>
          <a:prstGeom prst="rect">
            <a:avLst/>
          </a:prstGeom>
          <a:noFill/>
        </p:spPr>
        <p:txBody>
          <a:bodyPr wrap="square" rtlCol="0" anchor="ctr">
            <a:spAutoFit/>
          </a:bodyPr>
          <a:lstStyle/>
          <a:p>
            <a:pPr algn="ctr"/>
            <a:r>
              <a:rPr lang="lt-LT" sz="1050" b="1">
                <a:solidFill>
                  <a:schemeClr val="accent2">
                    <a:lumMod val="50000"/>
                  </a:schemeClr>
                </a:solidFill>
              </a:rPr>
              <a:t>Renovuotinų daugiabučių namų gyventojai</a:t>
            </a:r>
          </a:p>
        </p:txBody>
      </p:sp>
      <p:sp>
        <p:nvSpPr>
          <p:cNvPr id="9" name="Content Placeholder 16">
            <a:extLst>
              <a:ext uri="{FF2B5EF4-FFF2-40B4-BE49-F238E27FC236}">
                <a16:creationId xmlns:a16="http://schemas.microsoft.com/office/drawing/2014/main" id="{3FE6F084-537D-8817-3F94-FA2B0E4FBE07}"/>
              </a:ext>
            </a:extLst>
          </p:cNvPr>
          <p:cNvSpPr txBox="1">
            <a:spLocks/>
          </p:cNvSpPr>
          <p:nvPr/>
        </p:nvSpPr>
        <p:spPr>
          <a:xfrm>
            <a:off x="8152307" y="3481175"/>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N=101</a:t>
            </a:r>
            <a:r>
              <a:rPr lang="en-US" dirty="0">
                <a:solidFill>
                  <a:schemeClr val="tx1">
                    <a:lumMod val="65000"/>
                    <a:lumOff val="35000"/>
                  </a:schemeClr>
                </a:solidFill>
              </a:rPr>
              <a:t>0</a:t>
            </a:r>
            <a:endParaRPr lang="lt-LT" dirty="0">
              <a:solidFill>
                <a:schemeClr val="tx1">
                  <a:lumMod val="65000"/>
                  <a:lumOff val="35000"/>
                </a:schemeClr>
              </a:solidFill>
            </a:endParaRPr>
          </a:p>
        </p:txBody>
      </p:sp>
      <p:sp>
        <p:nvSpPr>
          <p:cNvPr id="10" name="Content Placeholder 16">
            <a:extLst>
              <a:ext uri="{FF2B5EF4-FFF2-40B4-BE49-F238E27FC236}">
                <a16:creationId xmlns:a16="http://schemas.microsoft.com/office/drawing/2014/main" id="{10CB7588-9274-37AC-6415-0AAE67598D8C}"/>
              </a:ext>
            </a:extLst>
          </p:cNvPr>
          <p:cNvSpPr txBox="1">
            <a:spLocks/>
          </p:cNvSpPr>
          <p:nvPr/>
        </p:nvSpPr>
        <p:spPr>
          <a:xfrm>
            <a:off x="8152307" y="5112665"/>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a:t>
            </a:r>
            <a:r>
              <a:rPr lang="en-US" dirty="0">
                <a:solidFill>
                  <a:schemeClr val="tx1">
                    <a:lumMod val="65000"/>
                    <a:lumOff val="35000"/>
                  </a:schemeClr>
                </a:solidFill>
              </a:rPr>
              <a:t>409</a:t>
            </a:r>
            <a:endParaRPr lang="lt-LT" dirty="0">
              <a:solidFill>
                <a:schemeClr val="tx1">
                  <a:lumMod val="65000"/>
                  <a:lumOff val="35000"/>
                </a:schemeClr>
              </a:solidFill>
            </a:endParaRPr>
          </a:p>
        </p:txBody>
      </p:sp>
      <p:sp>
        <p:nvSpPr>
          <p:cNvPr id="11" name="Content Placeholder 16">
            <a:extLst>
              <a:ext uri="{FF2B5EF4-FFF2-40B4-BE49-F238E27FC236}">
                <a16:creationId xmlns:a16="http://schemas.microsoft.com/office/drawing/2014/main" id="{D85715AC-C2C2-CE78-E6E9-91190E749F71}"/>
              </a:ext>
            </a:extLst>
          </p:cNvPr>
          <p:cNvSpPr txBox="1">
            <a:spLocks/>
          </p:cNvSpPr>
          <p:nvPr/>
        </p:nvSpPr>
        <p:spPr>
          <a:xfrm>
            <a:off x="8152307" y="4568835"/>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a:t>
            </a:r>
            <a:r>
              <a:rPr lang="en-US" dirty="0">
                <a:solidFill>
                  <a:schemeClr val="tx1">
                    <a:lumMod val="65000"/>
                    <a:lumOff val="35000"/>
                  </a:schemeClr>
                </a:solidFill>
              </a:rPr>
              <a:t>414</a:t>
            </a:r>
            <a:endParaRPr lang="lt-LT" dirty="0">
              <a:solidFill>
                <a:schemeClr val="tx1">
                  <a:lumMod val="65000"/>
                  <a:lumOff val="35000"/>
                </a:schemeClr>
              </a:solidFill>
            </a:endParaRPr>
          </a:p>
        </p:txBody>
      </p:sp>
      <p:sp>
        <p:nvSpPr>
          <p:cNvPr id="13" name="Content Placeholder 16">
            <a:extLst>
              <a:ext uri="{FF2B5EF4-FFF2-40B4-BE49-F238E27FC236}">
                <a16:creationId xmlns:a16="http://schemas.microsoft.com/office/drawing/2014/main" id="{5F5BE5A1-9025-59FB-F2BD-41B1CD56E352}"/>
              </a:ext>
            </a:extLst>
          </p:cNvPr>
          <p:cNvSpPr txBox="1">
            <a:spLocks/>
          </p:cNvSpPr>
          <p:nvPr/>
        </p:nvSpPr>
        <p:spPr>
          <a:xfrm>
            <a:off x="8152307" y="2937345"/>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N=101</a:t>
            </a:r>
            <a:r>
              <a:rPr lang="en-US" dirty="0">
                <a:solidFill>
                  <a:schemeClr val="tx1">
                    <a:lumMod val="65000"/>
                    <a:lumOff val="35000"/>
                  </a:schemeClr>
                </a:solidFill>
              </a:rPr>
              <a:t>5</a:t>
            </a:r>
            <a:endParaRPr lang="lt-LT" dirty="0">
              <a:solidFill>
                <a:schemeClr val="tx1">
                  <a:lumMod val="65000"/>
                  <a:lumOff val="35000"/>
                </a:schemeClr>
              </a:solidFill>
            </a:endParaRPr>
          </a:p>
        </p:txBody>
      </p:sp>
      <p:cxnSp>
        <p:nvCxnSpPr>
          <p:cNvPr id="14" name="Straight Arrow Connector 13">
            <a:extLst>
              <a:ext uri="{FF2B5EF4-FFF2-40B4-BE49-F238E27FC236}">
                <a16:creationId xmlns:a16="http://schemas.microsoft.com/office/drawing/2014/main" id="{0345F502-6A5E-FB8A-6AD5-5FF5C42288BA}"/>
              </a:ext>
            </a:extLst>
          </p:cNvPr>
          <p:cNvCxnSpPr>
            <a:cxnSpLocks/>
          </p:cNvCxnSpPr>
          <p:nvPr/>
        </p:nvCxnSpPr>
        <p:spPr>
          <a:xfrm>
            <a:off x="3985694" y="2927883"/>
            <a:ext cx="0" cy="216000"/>
          </a:xfrm>
          <a:prstGeom prst="straightConnector1">
            <a:avLst/>
          </a:prstGeom>
          <a:ln w="9525" cap="flat" cmpd="sng" algn="ctr">
            <a:solidFill>
              <a:schemeClr val="bg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1742865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225462" y="1513646"/>
            <a:ext cx="9736580" cy="348406"/>
          </a:xfrm>
        </p:spPr>
        <p:txBody>
          <a:bodyPr/>
          <a:lstStyle/>
          <a:p>
            <a:r>
              <a:rPr lang="lt-LT" dirty="0"/>
              <a:t>Kiek Jūs sutinkate su žemiau pateiktais teiginiais? </a:t>
            </a:r>
          </a:p>
        </p:txBody>
      </p:sp>
      <p:sp>
        <p:nvSpPr>
          <p:cNvPr id="2" name="Title 1"/>
          <p:cNvSpPr>
            <a:spLocks noGrp="1"/>
          </p:cNvSpPr>
          <p:nvPr>
            <p:ph type="title"/>
          </p:nvPr>
        </p:nvSpPr>
        <p:spPr/>
        <p:txBody>
          <a:bodyPr>
            <a:normAutofit/>
          </a:bodyPr>
          <a:lstStyle/>
          <a:p>
            <a:r>
              <a:rPr lang="lt-LT" dirty="0">
                <a:solidFill>
                  <a:schemeClr val="accent2">
                    <a:lumMod val="75000"/>
                  </a:schemeClr>
                </a:solidFill>
              </a:rPr>
              <a:t>POŽIŪRIS Į DAUGIABŪČIO NAMO PRIEŽIŪROS ATSAKOMYBĘ BEI ATNAUJINIMĄ (PROC.)</a:t>
            </a:r>
          </a:p>
        </p:txBody>
      </p:sp>
      <p:sp>
        <p:nvSpPr>
          <p:cNvPr id="7" name="Content Placeholder 4"/>
          <p:cNvSpPr>
            <a:spLocks noGrp="1"/>
          </p:cNvSpPr>
          <p:nvPr>
            <p:ph sz="half" idx="10"/>
          </p:nvPr>
        </p:nvSpPr>
        <p:spPr>
          <a:xfrm>
            <a:off x="9015106" y="2582534"/>
            <a:ext cx="2819709" cy="1562084"/>
          </a:xfrm>
        </p:spPr>
        <p:txBody>
          <a:bodyPr/>
          <a:lstStyle/>
          <a:p>
            <a:r>
              <a:rPr lang="lt-LT" altLang="lt-LT" dirty="0"/>
              <a:t>Su teiginiu, kad daugiabutis namas, kuriame yra tavo butas, visų pirma yra tavo turtas, todėl privalai juo rūpintis, prižiūrėti bei gerinti nelaukdamas valstybės paramos dažniau visiškai sutinka 36-45 metų apklaustieji.</a:t>
            </a:r>
          </a:p>
          <a:p>
            <a:r>
              <a:rPr lang="lt-LT" altLang="lt-LT" dirty="0"/>
              <a:t>Greičiau sutinka – aukštesnio išsimokslinimo respondentai.</a:t>
            </a:r>
          </a:p>
          <a:p>
            <a:endParaRPr lang="lt-LT" altLang="lt-LT" dirty="0"/>
          </a:p>
        </p:txBody>
      </p:sp>
      <p:graphicFrame>
        <p:nvGraphicFramePr>
          <p:cNvPr id="3" name="Content Placeholder 8">
            <a:extLst>
              <a:ext uri="{FF2B5EF4-FFF2-40B4-BE49-F238E27FC236}">
                <a16:creationId xmlns:a16="http://schemas.microsoft.com/office/drawing/2014/main" id="{DB81BF50-FB17-CB56-CF6E-35224D9FE35D}"/>
              </a:ext>
            </a:extLst>
          </p:cNvPr>
          <p:cNvGraphicFramePr>
            <a:graphicFrameLocks/>
          </p:cNvGraphicFramePr>
          <p:nvPr>
            <p:extLst>
              <p:ext uri="{D42A27DB-BD31-4B8C-83A1-F6EECF244321}">
                <p14:modId xmlns:p14="http://schemas.microsoft.com/office/powerpoint/2010/main" val="3047669371"/>
              </p:ext>
            </p:extLst>
          </p:nvPr>
        </p:nvGraphicFramePr>
        <p:xfrm>
          <a:off x="1379913" y="2427316"/>
          <a:ext cx="7012685" cy="1612669"/>
        </p:xfrm>
        <a:graphic>
          <a:graphicData uri="http://schemas.openxmlformats.org/drawingml/2006/chart">
            <c:chart xmlns:c="http://schemas.openxmlformats.org/drawingml/2006/chart" xmlns:r="http://schemas.openxmlformats.org/officeDocument/2006/relationships" r:id="rId2"/>
          </a:graphicData>
        </a:graphic>
      </p:graphicFrame>
      <p:cxnSp>
        <p:nvCxnSpPr>
          <p:cNvPr id="5" name="Straight Connector 4">
            <a:extLst>
              <a:ext uri="{FF2B5EF4-FFF2-40B4-BE49-F238E27FC236}">
                <a16:creationId xmlns:a16="http://schemas.microsoft.com/office/drawing/2014/main" id="{DA45D1F5-61BB-04C0-0BE5-D412A312CBFE}"/>
              </a:ext>
            </a:extLst>
          </p:cNvPr>
          <p:cNvCxnSpPr>
            <a:cxnSpLocks/>
          </p:cNvCxnSpPr>
          <p:nvPr/>
        </p:nvCxnSpPr>
        <p:spPr>
          <a:xfrm>
            <a:off x="1427942" y="3341435"/>
            <a:ext cx="6768000"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50B8021-EAED-F88D-8A1A-473786644889}"/>
              </a:ext>
            </a:extLst>
          </p:cNvPr>
          <p:cNvSpPr txBox="1"/>
          <p:nvPr/>
        </p:nvSpPr>
        <p:spPr>
          <a:xfrm>
            <a:off x="1446415" y="2073284"/>
            <a:ext cx="6650182" cy="415498"/>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spc="0" normalizeH="0" baseline="0" noProof="0" dirty="0">
                <a:ln>
                  <a:noFill/>
                </a:ln>
                <a:solidFill>
                  <a:srgbClr val="1AB1AF">
                    <a:lumMod val="50000"/>
                  </a:srgbClr>
                </a:solidFill>
                <a:effectLst/>
                <a:uLnTx/>
                <a:uFillTx/>
                <a:latin typeface="Microsoft YaHei UI Light"/>
                <a:ea typeface="+mn-ea"/>
                <a:cs typeface="+mn-cs"/>
              </a:rPr>
              <a:t>Daugiabutis namas, kuriame yra tavo butas, visų pirma yra tavo turtas, todėl privalai juo rūpintis, prižiūrėti bei gerinti nelaukdamas valstybės paramos</a:t>
            </a:r>
          </a:p>
        </p:txBody>
      </p:sp>
      <p:sp>
        <p:nvSpPr>
          <p:cNvPr id="9" name="Content Placeholder 16">
            <a:extLst>
              <a:ext uri="{FF2B5EF4-FFF2-40B4-BE49-F238E27FC236}">
                <a16:creationId xmlns:a16="http://schemas.microsoft.com/office/drawing/2014/main" id="{3FE6F084-537D-8817-3F94-FA2B0E4FBE07}"/>
              </a:ext>
            </a:extLst>
          </p:cNvPr>
          <p:cNvSpPr txBox="1">
            <a:spLocks/>
          </p:cNvSpPr>
          <p:nvPr/>
        </p:nvSpPr>
        <p:spPr>
          <a:xfrm>
            <a:off x="8152307" y="3547675"/>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
                <a:srgbClr val="1AB1AF"/>
              </a:buClr>
              <a:buSzTx/>
              <a:buFont typeface="Arial" panose="020B0604020202020204" pitchFamily="34" charset="0"/>
              <a:buNone/>
              <a:tabLst/>
              <a:defRPr/>
            </a:pPr>
            <a:r>
              <a:rPr kumimoji="0" lang="lt-LT"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rPr>
              <a:t>N=</a:t>
            </a:r>
            <a:r>
              <a:rPr kumimoji="0" lang="en-US"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rPr>
              <a:t>414</a:t>
            </a:r>
            <a:endParaRPr kumimoji="0" lang="lt-LT"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endParaRPr>
          </a:p>
        </p:txBody>
      </p:sp>
      <p:sp>
        <p:nvSpPr>
          <p:cNvPr id="13" name="Content Placeholder 16">
            <a:extLst>
              <a:ext uri="{FF2B5EF4-FFF2-40B4-BE49-F238E27FC236}">
                <a16:creationId xmlns:a16="http://schemas.microsoft.com/office/drawing/2014/main" id="{5F5BE5A1-9025-59FB-F2BD-41B1CD56E352}"/>
              </a:ext>
            </a:extLst>
          </p:cNvPr>
          <p:cNvSpPr txBox="1">
            <a:spLocks/>
          </p:cNvSpPr>
          <p:nvPr/>
        </p:nvSpPr>
        <p:spPr>
          <a:xfrm>
            <a:off x="8152307" y="2937345"/>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
                <a:srgbClr val="1AB1AF"/>
              </a:buClr>
              <a:buSzTx/>
              <a:buFont typeface="Arial" panose="020B0604020202020204" pitchFamily="34" charset="0"/>
              <a:buNone/>
              <a:tabLst/>
              <a:defRPr/>
            </a:pPr>
            <a:r>
              <a:rPr kumimoji="0" lang="lt-LT"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rPr>
              <a:t>N=101</a:t>
            </a:r>
            <a:r>
              <a:rPr kumimoji="0" lang="en-US"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rPr>
              <a:t>5</a:t>
            </a:r>
            <a:endParaRPr kumimoji="0" lang="lt-LT"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endParaRPr>
          </a:p>
        </p:txBody>
      </p:sp>
      <p:graphicFrame>
        <p:nvGraphicFramePr>
          <p:cNvPr id="12" name="Content Placeholder 8">
            <a:extLst>
              <a:ext uri="{FF2B5EF4-FFF2-40B4-BE49-F238E27FC236}">
                <a16:creationId xmlns:a16="http://schemas.microsoft.com/office/drawing/2014/main" id="{F4ECEB61-3F08-C6BE-6D31-1B94DEDD1CA2}"/>
              </a:ext>
            </a:extLst>
          </p:cNvPr>
          <p:cNvGraphicFramePr>
            <a:graphicFrameLocks/>
          </p:cNvGraphicFramePr>
          <p:nvPr>
            <p:extLst>
              <p:ext uri="{D42A27DB-BD31-4B8C-83A1-F6EECF244321}">
                <p14:modId xmlns:p14="http://schemas.microsoft.com/office/powerpoint/2010/main" val="314237781"/>
              </p:ext>
            </p:extLst>
          </p:nvPr>
        </p:nvGraphicFramePr>
        <p:xfrm>
          <a:off x="1349432" y="4707775"/>
          <a:ext cx="7012685" cy="1612669"/>
        </p:xfrm>
        <a:graphic>
          <a:graphicData uri="http://schemas.openxmlformats.org/drawingml/2006/chart">
            <c:chart xmlns:c="http://schemas.openxmlformats.org/drawingml/2006/chart" xmlns:r="http://schemas.openxmlformats.org/officeDocument/2006/relationships" r:id="rId3"/>
          </a:graphicData>
        </a:graphic>
      </p:graphicFrame>
      <p:cxnSp>
        <p:nvCxnSpPr>
          <p:cNvPr id="14" name="Straight Connector 13">
            <a:extLst>
              <a:ext uri="{FF2B5EF4-FFF2-40B4-BE49-F238E27FC236}">
                <a16:creationId xmlns:a16="http://schemas.microsoft.com/office/drawing/2014/main" id="{471EAE83-9513-C918-EC09-4912B97A1646}"/>
              </a:ext>
            </a:extLst>
          </p:cNvPr>
          <p:cNvCxnSpPr>
            <a:cxnSpLocks/>
          </p:cNvCxnSpPr>
          <p:nvPr/>
        </p:nvCxnSpPr>
        <p:spPr>
          <a:xfrm>
            <a:off x="1397461" y="5621894"/>
            <a:ext cx="6768000"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2BC2C7FF-A76F-A808-601C-5C191933F69D}"/>
              </a:ext>
            </a:extLst>
          </p:cNvPr>
          <p:cNvSpPr txBox="1"/>
          <p:nvPr/>
        </p:nvSpPr>
        <p:spPr>
          <a:xfrm>
            <a:off x="1415934" y="4272952"/>
            <a:ext cx="6650182" cy="577081"/>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spc="0" normalizeH="0" baseline="0" noProof="0" dirty="0">
                <a:ln>
                  <a:noFill/>
                </a:ln>
                <a:solidFill>
                  <a:srgbClr val="1AB1AF">
                    <a:lumMod val="50000"/>
                  </a:srgbClr>
                </a:solidFill>
                <a:effectLst/>
                <a:uLnTx/>
                <a:uFillTx/>
                <a:latin typeface="Microsoft YaHei UI Light"/>
                <a:ea typeface="+mn-ea"/>
                <a:cs typeface="+mn-cs"/>
              </a:rPr>
              <a:t>Daugiabučio kompleksinis atnaujinimas yra ne išlaidos, o savininko investicija, kuri atsiperka tiek tiesiogiai (per išaugusią būsto vertę, mažesnius komunalinius mokesčius), tiek netiesiogiai (geresnė gyvenimo kokybė, emocinis pasitenkinimas)</a:t>
            </a:r>
          </a:p>
        </p:txBody>
      </p:sp>
      <p:sp>
        <p:nvSpPr>
          <p:cNvPr id="16" name="Content Placeholder 16">
            <a:extLst>
              <a:ext uri="{FF2B5EF4-FFF2-40B4-BE49-F238E27FC236}">
                <a16:creationId xmlns:a16="http://schemas.microsoft.com/office/drawing/2014/main" id="{0A06FC4B-EC25-F45B-41CF-B6F598B78273}"/>
              </a:ext>
            </a:extLst>
          </p:cNvPr>
          <p:cNvSpPr txBox="1">
            <a:spLocks/>
          </p:cNvSpPr>
          <p:nvPr/>
        </p:nvSpPr>
        <p:spPr>
          <a:xfrm>
            <a:off x="8121826" y="5828134"/>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
                <a:srgbClr val="1AB1AF"/>
              </a:buClr>
              <a:buSzTx/>
              <a:buFont typeface="Arial" panose="020B0604020202020204" pitchFamily="34" charset="0"/>
              <a:buNone/>
              <a:tabLst/>
              <a:defRPr/>
            </a:pPr>
            <a:r>
              <a:rPr kumimoji="0" lang="lt-LT"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rPr>
              <a:t>N=</a:t>
            </a:r>
            <a:r>
              <a:rPr kumimoji="0" lang="en-US"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rPr>
              <a:t>414</a:t>
            </a:r>
            <a:endParaRPr kumimoji="0" lang="lt-LT"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endParaRPr>
          </a:p>
        </p:txBody>
      </p:sp>
      <p:sp>
        <p:nvSpPr>
          <p:cNvPr id="19" name="Content Placeholder 16">
            <a:extLst>
              <a:ext uri="{FF2B5EF4-FFF2-40B4-BE49-F238E27FC236}">
                <a16:creationId xmlns:a16="http://schemas.microsoft.com/office/drawing/2014/main" id="{E4F82458-C239-8E37-5912-0B1C5287F97F}"/>
              </a:ext>
            </a:extLst>
          </p:cNvPr>
          <p:cNvSpPr txBox="1">
            <a:spLocks/>
          </p:cNvSpPr>
          <p:nvPr/>
        </p:nvSpPr>
        <p:spPr>
          <a:xfrm>
            <a:off x="8121826" y="5217804"/>
            <a:ext cx="767877" cy="31269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
                <a:srgbClr val="1AB1AF"/>
              </a:buClr>
              <a:buSzTx/>
              <a:buFont typeface="Arial" panose="020B0604020202020204" pitchFamily="34" charset="0"/>
              <a:buNone/>
              <a:tabLst/>
              <a:defRPr/>
            </a:pPr>
            <a:r>
              <a:rPr kumimoji="0" lang="lt-LT"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rPr>
              <a:t>N=101</a:t>
            </a:r>
            <a:r>
              <a:rPr kumimoji="0" lang="en-US"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rPr>
              <a:t>5</a:t>
            </a:r>
            <a:endParaRPr kumimoji="0" lang="lt-LT" sz="1000" b="1" i="0"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endParaRPr>
          </a:p>
        </p:txBody>
      </p:sp>
    </p:spTree>
    <p:extLst>
      <p:ext uri="{BB962C8B-B14F-4D97-AF65-F5344CB8AC3E}">
        <p14:creationId xmlns:p14="http://schemas.microsoft.com/office/powerpoint/2010/main" val="5338530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61E6AFF-05D6-4F16-A9C1-67E4ADD2A1E5}"/>
              </a:ext>
            </a:extLst>
          </p:cNvPr>
          <p:cNvSpPr>
            <a:spLocks noGrp="1"/>
          </p:cNvSpPr>
          <p:nvPr>
            <p:ph sz="half" idx="1"/>
          </p:nvPr>
        </p:nvSpPr>
        <p:spPr>
          <a:xfrm>
            <a:off x="1225462" y="1513645"/>
            <a:ext cx="9736580" cy="531055"/>
          </a:xfrm>
        </p:spPr>
        <p:txBody>
          <a:bodyPr/>
          <a:lstStyle/>
          <a:p>
            <a:r>
              <a:rPr lang="lt-LT" dirty="0"/>
              <a:t>Ar galimybė renovacijos metu ne tik atnaujinti namą, bet ir padidinti buto balkoną, įrengiant terasą ar </a:t>
            </a:r>
            <a:r>
              <a:rPr lang="lt-LT" dirty="0" err="1"/>
              <a:t>lodžiją</a:t>
            </a:r>
            <a:r>
              <a:rPr lang="lt-LT" dirty="0"/>
              <a:t> Jus labiau motyvuotų imtis renovacijos?</a:t>
            </a:r>
          </a:p>
        </p:txBody>
      </p:sp>
      <p:sp>
        <p:nvSpPr>
          <p:cNvPr id="3" name="Title 2">
            <a:extLst>
              <a:ext uri="{FF2B5EF4-FFF2-40B4-BE49-F238E27FC236}">
                <a16:creationId xmlns:a16="http://schemas.microsoft.com/office/drawing/2014/main" id="{1597CCBF-F46D-4EAD-9110-81B81D7C15B3}"/>
              </a:ext>
            </a:extLst>
          </p:cNvPr>
          <p:cNvSpPr>
            <a:spLocks noGrp="1"/>
          </p:cNvSpPr>
          <p:nvPr>
            <p:ph type="title"/>
          </p:nvPr>
        </p:nvSpPr>
        <p:spPr/>
        <p:txBody>
          <a:bodyPr/>
          <a:lstStyle/>
          <a:p>
            <a:r>
              <a:rPr lang="lt-LT" dirty="0">
                <a:solidFill>
                  <a:schemeClr val="accent2">
                    <a:lumMod val="75000"/>
                  </a:schemeClr>
                </a:solidFill>
              </a:rPr>
              <a:t>BUTO BALKONO DIDINIMO GALIMYBĖS ĮRENGIANT TERASĄ AR LODŽIJĄ ĮTAKA MOTYVACIJAI RENOVUOTI (PROC.) </a:t>
            </a:r>
          </a:p>
        </p:txBody>
      </p:sp>
      <p:sp>
        <p:nvSpPr>
          <p:cNvPr id="5" name="Content Placeholder 4">
            <a:extLst>
              <a:ext uri="{FF2B5EF4-FFF2-40B4-BE49-F238E27FC236}">
                <a16:creationId xmlns:a16="http://schemas.microsoft.com/office/drawing/2014/main" id="{4B13D1CE-8F10-4DE8-A173-D2586D423F11}"/>
              </a:ext>
            </a:extLst>
          </p:cNvPr>
          <p:cNvSpPr>
            <a:spLocks noGrp="1"/>
          </p:cNvSpPr>
          <p:nvPr>
            <p:ph sz="half" idx="11"/>
          </p:nvPr>
        </p:nvSpPr>
        <p:spPr>
          <a:xfrm>
            <a:off x="1238008" y="1999861"/>
            <a:ext cx="2436217" cy="344328"/>
          </a:xfrm>
        </p:spPr>
        <p:txBody>
          <a:bodyPr/>
          <a:lstStyle/>
          <a:p>
            <a:r>
              <a:rPr lang="en-US" dirty="0">
                <a:solidFill>
                  <a:schemeClr val="tx1">
                    <a:lumMod val="65000"/>
                    <a:lumOff val="35000"/>
                  </a:schemeClr>
                </a:solidFill>
              </a:rPr>
              <a:t>N=414</a:t>
            </a:r>
          </a:p>
          <a:p>
            <a:r>
              <a:rPr lang="lt-LT" dirty="0">
                <a:solidFill>
                  <a:schemeClr val="tx1">
                    <a:lumMod val="65000"/>
                    <a:lumOff val="35000"/>
                  </a:schemeClr>
                </a:solidFill>
              </a:rPr>
              <a:t>*renovuotinų daugiabučių gyventojai, </a:t>
            </a:r>
          </a:p>
        </p:txBody>
      </p:sp>
      <p:sp>
        <p:nvSpPr>
          <p:cNvPr id="6" name="Content Placeholder 4">
            <a:extLst>
              <a:ext uri="{FF2B5EF4-FFF2-40B4-BE49-F238E27FC236}">
                <a16:creationId xmlns:a16="http://schemas.microsoft.com/office/drawing/2014/main" id="{3CC49DCE-C3E3-09E1-1511-776820C02DBD}"/>
              </a:ext>
            </a:extLst>
          </p:cNvPr>
          <p:cNvSpPr>
            <a:spLocks noGrp="1"/>
          </p:cNvSpPr>
          <p:nvPr>
            <p:ph sz="half" idx="10"/>
          </p:nvPr>
        </p:nvSpPr>
        <p:spPr>
          <a:xfrm>
            <a:off x="8945532" y="2224725"/>
            <a:ext cx="2819709" cy="1300899"/>
          </a:xfrm>
        </p:spPr>
        <p:txBody>
          <a:bodyPr/>
          <a:lstStyle/>
          <a:p>
            <a:r>
              <a:rPr lang="lt-LT" altLang="lt-LT" dirty="0"/>
              <a:t>Galimybė renovacijos metu ne tik atnaujinti namą, bet ir padidinti buto balkoną, įrengiant terasą ar </a:t>
            </a:r>
            <a:r>
              <a:rPr lang="lt-LT" altLang="lt-LT" dirty="0" err="1"/>
              <a:t>lodžiją</a:t>
            </a:r>
            <a:r>
              <a:rPr lang="lt-LT" altLang="lt-LT" dirty="0"/>
              <a:t>  dažniau motyvuotų jaunesnius bei didmiesčių gyventojus.</a:t>
            </a:r>
          </a:p>
        </p:txBody>
      </p:sp>
      <p:graphicFrame>
        <p:nvGraphicFramePr>
          <p:cNvPr id="10" name="Content Placeholder 13">
            <a:extLst>
              <a:ext uri="{FF2B5EF4-FFF2-40B4-BE49-F238E27FC236}">
                <a16:creationId xmlns:a16="http://schemas.microsoft.com/office/drawing/2014/main" id="{72833499-EC31-5498-2AD6-C51505D69F29}"/>
              </a:ext>
            </a:extLst>
          </p:cNvPr>
          <p:cNvGraphicFramePr>
            <a:graphicFrameLocks/>
          </p:cNvGraphicFramePr>
          <p:nvPr>
            <p:extLst>
              <p:ext uri="{D42A27DB-BD31-4B8C-83A1-F6EECF244321}">
                <p14:modId xmlns:p14="http://schemas.microsoft.com/office/powerpoint/2010/main" val="731456003"/>
              </p:ext>
            </p:extLst>
          </p:nvPr>
        </p:nvGraphicFramePr>
        <p:xfrm>
          <a:off x="2711774" y="3062793"/>
          <a:ext cx="5394402" cy="316579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439111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61E6AFF-05D6-4F16-A9C1-67E4ADD2A1E5}"/>
              </a:ext>
            </a:extLst>
          </p:cNvPr>
          <p:cNvSpPr>
            <a:spLocks noGrp="1"/>
          </p:cNvSpPr>
          <p:nvPr>
            <p:ph sz="half" idx="1"/>
          </p:nvPr>
        </p:nvSpPr>
        <p:spPr>
          <a:xfrm>
            <a:off x="1225462" y="1513646"/>
            <a:ext cx="9736580" cy="348406"/>
          </a:xfrm>
        </p:spPr>
        <p:txBody>
          <a:bodyPr/>
          <a:lstStyle/>
          <a:p>
            <a:r>
              <a:rPr lang="lt-LT" dirty="0"/>
              <a:t>Ar galimybė renovacijos metu ne tik atnaujinti namą, bet ir padidinus balkono plotą jo sąskaita padidinti virtuvės ar kambario plotą?</a:t>
            </a:r>
          </a:p>
        </p:txBody>
      </p:sp>
      <p:sp>
        <p:nvSpPr>
          <p:cNvPr id="3" name="Title 2">
            <a:extLst>
              <a:ext uri="{FF2B5EF4-FFF2-40B4-BE49-F238E27FC236}">
                <a16:creationId xmlns:a16="http://schemas.microsoft.com/office/drawing/2014/main" id="{1597CCBF-F46D-4EAD-9110-81B81D7C15B3}"/>
              </a:ext>
            </a:extLst>
          </p:cNvPr>
          <p:cNvSpPr>
            <a:spLocks noGrp="1"/>
          </p:cNvSpPr>
          <p:nvPr>
            <p:ph type="title"/>
          </p:nvPr>
        </p:nvSpPr>
        <p:spPr/>
        <p:txBody>
          <a:bodyPr>
            <a:normAutofit fontScale="90000"/>
          </a:bodyPr>
          <a:lstStyle/>
          <a:p>
            <a:r>
              <a:rPr lang="lt-LT" dirty="0">
                <a:solidFill>
                  <a:schemeClr val="accent2">
                    <a:lumMod val="75000"/>
                  </a:schemeClr>
                </a:solidFill>
              </a:rPr>
              <a:t>BUTO BALKONO DIDINIMO SĄSKAITA PADIDINTI VIRTUVĖS AR KAMBARIO PLOTĄ GALIMYBĖS ĮTAKA MOTYVACIJAI RENOVUOTI (PROC.) </a:t>
            </a:r>
          </a:p>
        </p:txBody>
      </p:sp>
      <p:sp>
        <p:nvSpPr>
          <p:cNvPr id="5" name="Content Placeholder 4">
            <a:extLst>
              <a:ext uri="{FF2B5EF4-FFF2-40B4-BE49-F238E27FC236}">
                <a16:creationId xmlns:a16="http://schemas.microsoft.com/office/drawing/2014/main" id="{4B13D1CE-8F10-4DE8-A173-D2586D423F11}"/>
              </a:ext>
            </a:extLst>
          </p:cNvPr>
          <p:cNvSpPr>
            <a:spLocks noGrp="1"/>
          </p:cNvSpPr>
          <p:nvPr>
            <p:ph sz="half" idx="11"/>
          </p:nvPr>
        </p:nvSpPr>
        <p:spPr>
          <a:xfrm>
            <a:off x="1238008" y="1999861"/>
            <a:ext cx="2436217" cy="477332"/>
          </a:xfrm>
        </p:spPr>
        <p:txBody>
          <a:bodyPr/>
          <a:lstStyle/>
          <a:p>
            <a:r>
              <a:rPr lang="en-US" dirty="0">
                <a:solidFill>
                  <a:schemeClr val="tx1">
                    <a:lumMod val="65000"/>
                    <a:lumOff val="35000"/>
                  </a:schemeClr>
                </a:solidFill>
              </a:rPr>
              <a:t>N=</a:t>
            </a:r>
            <a:r>
              <a:rPr lang="lt-LT" dirty="0">
                <a:solidFill>
                  <a:schemeClr val="tx1">
                    <a:lumMod val="65000"/>
                    <a:lumOff val="35000"/>
                  </a:schemeClr>
                </a:solidFill>
              </a:rPr>
              <a:t>392</a:t>
            </a:r>
            <a:endParaRPr lang="en-US" dirty="0">
              <a:solidFill>
                <a:schemeClr val="tx1">
                  <a:lumMod val="65000"/>
                  <a:lumOff val="35000"/>
                </a:schemeClr>
              </a:solidFill>
            </a:endParaRPr>
          </a:p>
          <a:p>
            <a:r>
              <a:rPr lang="lt-LT" dirty="0">
                <a:solidFill>
                  <a:schemeClr val="tx1">
                    <a:lumMod val="65000"/>
                    <a:lumOff val="35000"/>
                  </a:schemeClr>
                </a:solidFill>
              </a:rPr>
              <a:t>*renovuotinų daugiabučių gyventojai,  turintys balkoną</a:t>
            </a:r>
          </a:p>
        </p:txBody>
      </p:sp>
      <p:graphicFrame>
        <p:nvGraphicFramePr>
          <p:cNvPr id="10" name="Content Placeholder 13">
            <a:extLst>
              <a:ext uri="{FF2B5EF4-FFF2-40B4-BE49-F238E27FC236}">
                <a16:creationId xmlns:a16="http://schemas.microsoft.com/office/drawing/2014/main" id="{72833499-EC31-5498-2AD6-C51505D69F29}"/>
              </a:ext>
            </a:extLst>
          </p:cNvPr>
          <p:cNvGraphicFramePr>
            <a:graphicFrameLocks/>
          </p:cNvGraphicFramePr>
          <p:nvPr>
            <p:extLst>
              <p:ext uri="{D42A27DB-BD31-4B8C-83A1-F6EECF244321}">
                <p14:modId xmlns:p14="http://schemas.microsoft.com/office/powerpoint/2010/main" val="3515065537"/>
              </p:ext>
            </p:extLst>
          </p:nvPr>
        </p:nvGraphicFramePr>
        <p:xfrm>
          <a:off x="3089461" y="2655289"/>
          <a:ext cx="5394402" cy="316579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415121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61E6AFF-05D6-4F16-A9C1-67E4ADD2A1E5}"/>
              </a:ext>
            </a:extLst>
          </p:cNvPr>
          <p:cNvSpPr>
            <a:spLocks noGrp="1"/>
          </p:cNvSpPr>
          <p:nvPr>
            <p:ph sz="half" idx="1"/>
          </p:nvPr>
        </p:nvSpPr>
        <p:spPr/>
        <p:txBody>
          <a:bodyPr/>
          <a:lstStyle/>
          <a:p>
            <a:r>
              <a:rPr lang="lt-LT"/>
              <a:t>Ar pritariate daugiabučių namų atnaujinimui (modernizavimui) ir esant tinkamoms aplinkybėms dalyvautumėte savo daugiabučio namo atnaujinimo (modernizavimo) procesuose? </a:t>
            </a:r>
          </a:p>
        </p:txBody>
      </p:sp>
      <p:sp>
        <p:nvSpPr>
          <p:cNvPr id="3" name="Title 2">
            <a:extLst>
              <a:ext uri="{FF2B5EF4-FFF2-40B4-BE49-F238E27FC236}">
                <a16:creationId xmlns:a16="http://schemas.microsoft.com/office/drawing/2014/main" id="{1597CCBF-F46D-4EAD-9110-81B81D7C15B3}"/>
              </a:ext>
            </a:extLst>
          </p:cNvPr>
          <p:cNvSpPr>
            <a:spLocks noGrp="1"/>
          </p:cNvSpPr>
          <p:nvPr>
            <p:ph type="title"/>
          </p:nvPr>
        </p:nvSpPr>
        <p:spPr/>
        <p:txBody>
          <a:bodyPr/>
          <a:lstStyle/>
          <a:p>
            <a:r>
              <a:rPr lang="lt-LT">
                <a:solidFill>
                  <a:schemeClr val="accent2">
                    <a:lumMod val="75000"/>
                  </a:schemeClr>
                </a:solidFill>
              </a:rPr>
              <a:t>NUOSTATA DĖL DAUGIABUČIŲ NAMŲ MODERNIZAVIMO (PROC.) </a:t>
            </a:r>
          </a:p>
        </p:txBody>
      </p:sp>
      <p:sp>
        <p:nvSpPr>
          <p:cNvPr id="5" name="Content Placeholder 4">
            <a:extLst>
              <a:ext uri="{FF2B5EF4-FFF2-40B4-BE49-F238E27FC236}">
                <a16:creationId xmlns:a16="http://schemas.microsoft.com/office/drawing/2014/main" id="{4B13D1CE-8F10-4DE8-A173-D2586D423F11}"/>
              </a:ext>
            </a:extLst>
          </p:cNvPr>
          <p:cNvSpPr>
            <a:spLocks noGrp="1"/>
          </p:cNvSpPr>
          <p:nvPr>
            <p:ph sz="half" idx="11"/>
          </p:nvPr>
        </p:nvSpPr>
        <p:spPr>
          <a:xfrm>
            <a:off x="1238008" y="1999861"/>
            <a:ext cx="1680683" cy="293639"/>
          </a:xfrm>
        </p:spPr>
        <p:txBody>
          <a:bodyPr/>
          <a:lstStyle/>
          <a:p>
            <a:r>
              <a:rPr lang="lt-LT" dirty="0">
                <a:solidFill>
                  <a:schemeClr val="tx1">
                    <a:lumMod val="65000"/>
                    <a:lumOff val="35000"/>
                  </a:schemeClr>
                </a:solidFill>
              </a:rPr>
              <a:t>*renovuotinų daugiabučių gyventojai</a:t>
            </a:r>
          </a:p>
        </p:txBody>
      </p:sp>
      <p:graphicFrame>
        <p:nvGraphicFramePr>
          <p:cNvPr id="7" name="Content Placeholder 8">
            <a:extLst>
              <a:ext uri="{FF2B5EF4-FFF2-40B4-BE49-F238E27FC236}">
                <a16:creationId xmlns:a16="http://schemas.microsoft.com/office/drawing/2014/main" id="{C21DFB61-EA38-4DFF-8EA3-6F23C0264F86}"/>
              </a:ext>
            </a:extLst>
          </p:cNvPr>
          <p:cNvGraphicFramePr>
            <a:graphicFrameLocks/>
          </p:cNvGraphicFramePr>
          <p:nvPr>
            <p:extLst>
              <p:ext uri="{D42A27DB-BD31-4B8C-83A1-F6EECF244321}">
                <p14:modId xmlns:p14="http://schemas.microsoft.com/office/powerpoint/2010/main" val="3665884119"/>
              </p:ext>
            </p:extLst>
          </p:nvPr>
        </p:nvGraphicFramePr>
        <p:xfrm>
          <a:off x="1212605" y="2531293"/>
          <a:ext cx="7315200" cy="3453193"/>
        </p:xfrm>
        <a:graphic>
          <a:graphicData uri="http://schemas.openxmlformats.org/drawingml/2006/chart">
            <c:chart xmlns:c="http://schemas.openxmlformats.org/drawingml/2006/chart" xmlns:r="http://schemas.openxmlformats.org/officeDocument/2006/relationships" r:id="rId2"/>
          </a:graphicData>
        </a:graphic>
      </p:graphicFrame>
      <p:sp>
        <p:nvSpPr>
          <p:cNvPr id="8" name="Content Placeholder 16">
            <a:extLst>
              <a:ext uri="{FF2B5EF4-FFF2-40B4-BE49-F238E27FC236}">
                <a16:creationId xmlns:a16="http://schemas.microsoft.com/office/drawing/2014/main" id="{5BBBB5E1-86AF-4F34-B9BD-D71EC29664E3}"/>
              </a:ext>
            </a:extLst>
          </p:cNvPr>
          <p:cNvSpPr txBox="1">
            <a:spLocks/>
          </p:cNvSpPr>
          <p:nvPr/>
        </p:nvSpPr>
        <p:spPr>
          <a:xfrm>
            <a:off x="8549988" y="4788130"/>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a:solidFill>
                  <a:schemeClr val="tx1">
                    <a:lumMod val="65000"/>
                    <a:lumOff val="35000"/>
                  </a:schemeClr>
                </a:solidFill>
              </a:rPr>
              <a:t>N=416*</a:t>
            </a:r>
          </a:p>
        </p:txBody>
      </p:sp>
      <p:sp>
        <p:nvSpPr>
          <p:cNvPr id="9" name="Content Placeholder 16">
            <a:extLst>
              <a:ext uri="{FF2B5EF4-FFF2-40B4-BE49-F238E27FC236}">
                <a16:creationId xmlns:a16="http://schemas.microsoft.com/office/drawing/2014/main" id="{B66B2088-60CD-46A0-9208-86628EA65D31}"/>
              </a:ext>
            </a:extLst>
          </p:cNvPr>
          <p:cNvSpPr txBox="1">
            <a:spLocks/>
          </p:cNvSpPr>
          <p:nvPr/>
        </p:nvSpPr>
        <p:spPr>
          <a:xfrm>
            <a:off x="8549988" y="5450567"/>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N=437*</a:t>
            </a:r>
          </a:p>
        </p:txBody>
      </p:sp>
      <p:sp>
        <p:nvSpPr>
          <p:cNvPr id="4" name="Content Placeholder 16">
            <a:extLst>
              <a:ext uri="{FF2B5EF4-FFF2-40B4-BE49-F238E27FC236}">
                <a16:creationId xmlns:a16="http://schemas.microsoft.com/office/drawing/2014/main" id="{F3C7663A-3D4D-4659-E655-BB63D43D60BA}"/>
              </a:ext>
            </a:extLst>
          </p:cNvPr>
          <p:cNvSpPr txBox="1">
            <a:spLocks/>
          </p:cNvSpPr>
          <p:nvPr/>
        </p:nvSpPr>
        <p:spPr>
          <a:xfrm>
            <a:off x="8549988" y="4125693"/>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a:t>
            </a:r>
            <a:r>
              <a:rPr lang="en-US" dirty="0">
                <a:solidFill>
                  <a:schemeClr val="tx1">
                    <a:lumMod val="65000"/>
                    <a:lumOff val="35000"/>
                  </a:schemeClr>
                </a:solidFill>
              </a:rPr>
              <a:t>409*</a:t>
            </a:r>
            <a:endParaRPr lang="lt-LT" dirty="0">
              <a:solidFill>
                <a:schemeClr val="tx1">
                  <a:lumMod val="65000"/>
                  <a:lumOff val="35000"/>
                </a:schemeClr>
              </a:solidFill>
            </a:endParaRPr>
          </a:p>
        </p:txBody>
      </p:sp>
      <p:sp>
        <p:nvSpPr>
          <p:cNvPr id="10" name="Content Placeholder 16">
            <a:extLst>
              <a:ext uri="{FF2B5EF4-FFF2-40B4-BE49-F238E27FC236}">
                <a16:creationId xmlns:a16="http://schemas.microsoft.com/office/drawing/2014/main" id="{2216C528-DCAE-658F-B7BA-085F11A7978B}"/>
              </a:ext>
            </a:extLst>
          </p:cNvPr>
          <p:cNvSpPr txBox="1">
            <a:spLocks/>
          </p:cNvSpPr>
          <p:nvPr/>
        </p:nvSpPr>
        <p:spPr>
          <a:xfrm>
            <a:off x="8549988" y="3463256"/>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a:t>
            </a:r>
            <a:r>
              <a:rPr lang="en-US" dirty="0">
                <a:solidFill>
                  <a:schemeClr val="tx1">
                    <a:lumMod val="65000"/>
                    <a:lumOff val="35000"/>
                  </a:schemeClr>
                </a:solidFill>
              </a:rPr>
              <a:t>4</a:t>
            </a:r>
            <a:r>
              <a:rPr lang="lt-LT" dirty="0">
                <a:solidFill>
                  <a:schemeClr val="tx1">
                    <a:lumMod val="65000"/>
                    <a:lumOff val="35000"/>
                  </a:schemeClr>
                </a:solidFill>
              </a:rPr>
              <a:t>14</a:t>
            </a:r>
            <a:r>
              <a:rPr lang="en-US" dirty="0">
                <a:solidFill>
                  <a:schemeClr val="tx1">
                    <a:lumMod val="65000"/>
                    <a:lumOff val="35000"/>
                  </a:schemeClr>
                </a:solidFill>
              </a:rPr>
              <a:t>*</a:t>
            </a:r>
            <a:endParaRPr lang="lt-LT" dirty="0">
              <a:solidFill>
                <a:schemeClr val="tx1">
                  <a:lumMod val="65000"/>
                  <a:lumOff val="35000"/>
                </a:schemeClr>
              </a:solidFill>
            </a:endParaRPr>
          </a:p>
        </p:txBody>
      </p:sp>
      <p:cxnSp>
        <p:nvCxnSpPr>
          <p:cNvPr id="13" name="Straight Arrow Connector 12">
            <a:extLst>
              <a:ext uri="{FF2B5EF4-FFF2-40B4-BE49-F238E27FC236}">
                <a16:creationId xmlns:a16="http://schemas.microsoft.com/office/drawing/2014/main" id="{92277571-C683-BCC6-D433-5E469200A2AA}"/>
              </a:ext>
            </a:extLst>
          </p:cNvPr>
          <p:cNvCxnSpPr>
            <a:cxnSpLocks/>
          </p:cNvCxnSpPr>
          <p:nvPr/>
        </p:nvCxnSpPr>
        <p:spPr>
          <a:xfrm>
            <a:off x="3767033" y="3484474"/>
            <a:ext cx="0" cy="216000"/>
          </a:xfrm>
          <a:prstGeom prst="straightConnector1">
            <a:avLst/>
          </a:prstGeom>
          <a:ln w="9525" cap="flat" cmpd="sng" algn="ctr">
            <a:solidFill>
              <a:schemeClr val="bg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7" name="Straight Arrow Connector 16">
            <a:extLst>
              <a:ext uri="{FF2B5EF4-FFF2-40B4-BE49-F238E27FC236}">
                <a16:creationId xmlns:a16="http://schemas.microsoft.com/office/drawing/2014/main" id="{21A466ED-7017-CE0F-2046-57058B48C3E9}"/>
              </a:ext>
            </a:extLst>
          </p:cNvPr>
          <p:cNvCxnSpPr>
            <a:cxnSpLocks/>
          </p:cNvCxnSpPr>
          <p:nvPr/>
        </p:nvCxnSpPr>
        <p:spPr>
          <a:xfrm flipV="1">
            <a:off x="6175616" y="3448031"/>
            <a:ext cx="0" cy="2160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0796776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lstStyle/>
          <a:p>
            <a:r>
              <a:rPr lang="lt-LT"/>
              <a:t>Kas labiausiai motyvuoja pasinaudoti šia galimybe ir atnaujinti savo daugiabutį namą?</a:t>
            </a:r>
          </a:p>
        </p:txBody>
      </p:sp>
      <p:sp>
        <p:nvSpPr>
          <p:cNvPr id="2" name="Title 1"/>
          <p:cNvSpPr>
            <a:spLocks noGrp="1"/>
          </p:cNvSpPr>
          <p:nvPr>
            <p:ph type="title"/>
          </p:nvPr>
        </p:nvSpPr>
        <p:spPr/>
        <p:txBody>
          <a:bodyPr>
            <a:normAutofit/>
          </a:bodyPr>
          <a:lstStyle/>
          <a:p>
            <a:r>
              <a:rPr lang="lt-LT">
                <a:solidFill>
                  <a:schemeClr val="accent2">
                    <a:lumMod val="75000"/>
                  </a:schemeClr>
                </a:solidFill>
              </a:rPr>
              <a:t>NORO DALYVAUTI NAMO ATNAUJINIMO PROCESUOSE MOTYVAI (PROC.)</a:t>
            </a:r>
          </a:p>
        </p:txBody>
      </p:sp>
      <p:sp>
        <p:nvSpPr>
          <p:cNvPr id="9" name="Text Box 11">
            <a:extLst>
              <a:ext uri="{FF2B5EF4-FFF2-40B4-BE49-F238E27FC236}">
                <a16:creationId xmlns:a16="http://schemas.microsoft.com/office/drawing/2014/main" id="{E451D4D4-DC59-4F9F-B7E8-6440FB977253}"/>
              </a:ext>
            </a:extLst>
          </p:cNvPr>
          <p:cNvSpPr txBox="1">
            <a:spLocks noChangeArrowheads="1"/>
          </p:cNvSpPr>
          <p:nvPr/>
        </p:nvSpPr>
        <p:spPr bwMode="auto">
          <a:xfrm>
            <a:off x="1221178" y="1772460"/>
            <a:ext cx="30128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*Renovuotinų daugiabučių namų gyventojai, </a:t>
            </a:r>
          </a:p>
          <a:p>
            <a:pP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norintys dalyvauti namo atnaujinimo procesuose</a:t>
            </a:r>
          </a:p>
        </p:txBody>
      </p:sp>
      <p:sp>
        <p:nvSpPr>
          <p:cNvPr id="14" name="TextBox 13">
            <a:extLst>
              <a:ext uri="{FF2B5EF4-FFF2-40B4-BE49-F238E27FC236}">
                <a16:creationId xmlns:a16="http://schemas.microsoft.com/office/drawing/2014/main" id="{A826B8DD-6752-4050-8B69-756FE7D90A3D}"/>
              </a:ext>
            </a:extLst>
          </p:cNvPr>
          <p:cNvSpPr txBox="1"/>
          <p:nvPr/>
        </p:nvSpPr>
        <p:spPr>
          <a:xfrm>
            <a:off x="217797" y="6185065"/>
            <a:ext cx="7425598" cy="600164"/>
          </a:xfrm>
          <a:prstGeom prst="rect">
            <a:avLst/>
          </a:prstGeom>
          <a:noFill/>
        </p:spPr>
        <p:txBody>
          <a:bodyPr wrap="square">
            <a:spAutoFit/>
          </a:bodyPr>
          <a:lstStyle/>
          <a:p>
            <a:pPr>
              <a:defRPr/>
            </a:pPr>
            <a:r>
              <a:rPr lang="lt-LT" sz="1100" i="1">
                <a:solidFill>
                  <a:schemeClr val="tx1">
                    <a:lumMod val="50000"/>
                    <a:lumOff val="50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**2016-2017 m. užduotas klausimas – „Kokiais kriterijais remdamiesi, norėtumėte pasinaudoti šia galimybe ir atnaujinti savo daugiabutį namą?“</a:t>
            </a:r>
          </a:p>
          <a:p>
            <a:pPr>
              <a:defRPr/>
            </a:pPr>
            <a:r>
              <a:rPr lang="lt-LT" sz="1100" i="1">
                <a:solidFill>
                  <a:schemeClr val="tx1">
                    <a:lumMod val="50000"/>
                    <a:lumOff val="50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***Galimi keli atsakymai, suma viršija 100%</a:t>
            </a:r>
          </a:p>
        </p:txBody>
      </p:sp>
      <p:sp>
        <p:nvSpPr>
          <p:cNvPr id="13" name="Text Box 11">
            <a:extLst>
              <a:ext uri="{FF2B5EF4-FFF2-40B4-BE49-F238E27FC236}">
                <a16:creationId xmlns:a16="http://schemas.microsoft.com/office/drawing/2014/main" id="{94CFF6F6-88F9-474A-8642-2463296F71C7}"/>
              </a:ext>
            </a:extLst>
          </p:cNvPr>
          <p:cNvSpPr txBox="1">
            <a:spLocks noChangeArrowheads="1"/>
          </p:cNvSpPr>
          <p:nvPr/>
        </p:nvSpPr>
        <p:spPr bwMode="auto">
          <a:xfrm>
            <a:off x="7995537" y="5453802"/>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N=343*</a:t>
            </a:r>
          </a:p>
        </p:txBody>
      </p:sp>
      <p:sp>
        <p:nvSpPr>
          <p:cNvPr id="15" name="Text Box 11">
            <a:extLst>
              <a:ext uri="{FF2B5EF4-FFF2-40B4-BE49-F238E27FC236}">
                <a16:creationId xmlns:a16="http://schemas.microsoft.com/office/drawing/2014/main" id="{4D57C32B-63E5-44BC-AB6A-11C5240477B6}"/>
              </a:ext>
            </a:extLst>
          </p:cNvPr>
          <p:cNvSpPr txBox="1">
            <a:spLocks noChangeArrowheads="1"/>
          </p:cNvSpPr>
          <p:nvPr/>
        </p:nvSpPr>
        <p:spPr bwMode="auto">
          <a:xfrm>
            <a:off x="6613452" y="5453802"/>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N=354*</a:t>
            </a:r>
          </a:p>
        </p:txBody>
      </p:sp>
      <p:sp>
        <p:nvSpPr>
          <p:cNvPr id="20" name="Text Box 11">
            <a:extLst>
              <a:ext uri="{FF2B5EF4-FFF2-40B4-BE49-F238E27FC236}">
                <a16:creationId xmlns:a16="http://schemas.microsoft.com/office/drawing/2014/main" id="{F54D7929-7B1F-4D15-8F9D-E37B378EC4FB}"/>
              </a:ext>
            </a:extLst>
          </p:cNvPr>
          <p:cNvSpPr txBox="1">
            <a:spLocks noChangeArrowheads="1"/>
          </p:cNvSpPr>
          <p:nvPr/>
        </p:nvSpPr>
        <p:spPr bwMode="auto">
          <a:xfrm>
            <a:off x="5231367" y="5453802"/>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N=391*</a:t>
            </a:r>
          </a:p>
        </p:txBody>
      </p:sp>
      <p:sp>
        <p:nvSpPr>
          <p:cNvPr id="23" name="TextBox 22">
            <a:extLst>
              <a:ext uri="{FF2B5EF4-FFF2-40B4-BE49-F238E27FC236}">
                <a16:creationId xmlns:a16="http://schemas.microsoft.com/office/drawing/2014/main" id="{2EC6D599-53F8-4BC6-8E81-582C9AB37FA4}"/>
              </a:ext>
            </a:extLst>
          </p:cNvPr>
          <p:cNvSpPr txBox="1"/>
          <p:nvPr/>
        </p:nvSpPr>
        <p:spPr>
          <a:xfrm>
            <a:off x="6558937" y="2507559"/>
            <a:ext cx="950391" cy="276999"/>
          </a:xfrm>
          <a:prstGeom prst="rect">
            <a:avLst/>
          </a:prstGeom>
          <a:noFill/>
        </p:spPr>
        <p:txBody>
          <a:bodyPr wrap="square" rtlCol="0">
            <a:spAutoFit/>
          </a:bodyPr>
          <a:lstStyle/>
          <a:p>
            <a:pPr algn="ctr"/>
            <a:r>
              <a:rPr lang="lt-LT" sz="1200" b="1">
                <a:solidFill>
                  <a:schemeClr val="tx1">
                    <a:lumMod val="50000"/>
                    <a:lumOff val="50000"/>
                  </a:schemeClr>
                </a:solidFill>
              </a:rPr>
              <a:t>2017 m.**</a:t>
            </a:r>
          </a:p>
        </p:txBody>
      </p:sp>
      <p:sp>
        <p:nvSpPr>
          <p:cNvPr id="24" name="TextBox 23">
            <a:extLst>
              <a:ext uri="{FF2B5EF4-FFF2-40B4-BE49-F238E27FC236}">
                <a16:creationId xmlns:a16="http://schemas.microsoft.com/office/drawing/2014/main" id="{71898560-F539-414E-B813-F5274FDF4DCA}"/>
              </a:ext>
            </a:extLst>
          </p:cNvPr>
          <p:cNvSpPr txBox="1"/>
          <p:nvPr/>
        </p:nvSpPr>
        <p:spPr>
          <a:xfrm>
            <a:off x="7940681" y="2507559"/>
            <a:ext cx="951320" cy="276999"/>
          </a:xfrm>
          <a:prstGeom prst="rect">
            <a:avLst/>
          </a:prstGeom>
          <a:noFill/>
        </p:spPr>
        <p:txBody>
          <a:bodyPr wrap="square" rtlCol="0">
            <a:spAutoFit/>
          </a:bodyPr>
          <a:lstStyle/>
          <a:p>
            <a:pPr algn="ctr"/>
            <a:r>
              <a:rPr lang="lt-LT" sz="1200" b="1" dirty="0">
                <a:solidFill>
                  <a:schemeClr val="tx1">
                    <a:lumMod val="50000"/>
                    <a:lumOff val="50000"/>
                  </a:schemeClr>
                </a:solidFill>
              </a:rPr>
              <a:t>2016 m.**</a:t>
            </a:r>
          </a:p>
        </p:txBody>
      </p:sp>
      <p:sp>
        <p:nvSpPr>
          <p:cNvPr id="25" name="TextBox 24">
            <a:extLst>
              <a:ext uri="{FF2B5EF4-FFF2-40B4-BE49-F238E27FC236}">
                <a16:creationId xmlns:a16="http://schemas.microsoft.com/office/drawing/2014/main" id="{17B1AB85-B381-40E9-9652-3B3C872EF22F}"/>
              </a:ext>
            </a:extLst>
          </p:cNvPr>
          <p:cNvSpPr txBox="1"/>
          <p:nvPr/>
        </p:nvSpPr>
        <p:spPr>
          <a:xfrm>
            <a:off x="5197149" y="2507559"/>
            <a:ext cx="930435" cy="276999"/>
          </a:xfrm>
          <a:prstGeom prst="rect">
            <a:avLst/>
          </a:prstGeom>
          <a:noFill/>
        </p:spPr>
        <p:txBody>
          <a:bodyPr wrap="square" rtlCol="0">
            <a:spAutoFit/>
          </a:bodyPr>
          <a:lstStyle/>
          <a:p>
            <a:pPr algn="ctr"/>
            <a:r>
              <a:rPr lang="lt-LT" sz="1200" b="1" dirty="0">
                <a:solidFill>
                  <a:schemeClr val="tx1">
                    <a:lumMod val="50000"/>
                    <a:lumOff val="50000"/>
                  </a:schemeClr>
                </a:solidFill>
              </a:rPr>
              <a:t>2018 m.</a:t>
            </a:r>
          </a:p>
        </p:txBody>
      </p:sp>
      <p:graphicFrame>
        <p:nvGraphicFramePr>
          <p:cNvPr id="3" name="Content Placeholder 13">
            <a:extLst>
              <a:ext uri="{FF2B5EF4-FFF2-40B4-BE49-F238E27FC236}">
                <a16:creationId xmlns:a16="http://schemas.microsoft.com/office/drawing/2014/main" id="{31C3DAFB-3116-A2B8-2234-5FAEED28F514}"/>
              </a:ext>
            </a:extLst>
          </p:cNvPr>
          <p:cNvGraphicFramePr>
            <a:graphicFrameLocks/>
          </p:cNvGraphicFramePr>
          <p:nvPr>
            <p:extLst>
              <p:ext uri="{D42A27DB-BD31-4B8C-83A1-F6EECF244321}">
                <p14:modId xmlns:p14="http://schemas.microsoft.com/office/powerpoint/2010/main" val="1190805021"/>
              </p:ext>
            </p:extLst>
          </p:nvPr>
        </p:nvGraphicFramePr>
        <p:xfrm>
          <a:off x="225725" y="2790641"/>
          <a:ext cx="8878520" cy="2576490"/>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1DC1E973-CBA6-D52C-56F1-12D588D26B8D}"/>
              </a:ext>
            </a:extLst>
          </p:cNvPr>
          <p:cNvSpPr txBox="1"/>
          <p:nvPr/>
        </p:nvSpPr>
        <p:spPr>
          <a:xfrm>
            <a:off x="3835360" y="2507559"/>
            <a:ext cx="930435" cy="276999"/>
          </a:xfrm>
          <a:prstGeom prst="rect">
            <a:avLst/>
          </a:prstGeom>
          <a:noFill/>
        </p:spPr>
        <p:txBody>
          <a:bodyPr wrap="square" rtlCol="0">
            <a:spAutoFit/>
          </a:bodyPr>
          <a:lstStyle/>
          <a:p>
            <a:pPr algn="ctr"/>
            <a:r>
              <a:rPr lang="lt-LT" sz="1200" b="1">
                <a:solidFill>
                  <a:schemeClr val="tx1">
                    <a:lumMod val="50000"/>
                    <a:lumOff val="50000"/>
                  </a:schemeClr>
                </a:solidFill>
              </a:rPr>
              <a:t>20</a:t>
            </a:r>
            <a:r>
              <a:rPr lang="en-US" sz="1200" b="1">
                <a:solidFill>
                  <a:schemeClr val="tx1">
                    <a:lumMod val="50000"/>
                    <a:lumOff val="50000"/>
                  </a:schemeClr>
                </a:solidFill>
              </a:rPr>
              <a:t>22</a:t>
            </a:r>
            <a:r>
              <a:rPr lang="lt-LT" sz="1200" b="1">
                <a:solidFill>
                  <a:schemeClr val="tx1">
                    <a:lumMod val="50000"/>
                    <a:lumOff val="50000"/>
                  </a:schemeClr>
                </a:solidFill>
              </a:rPr>
              <a:t> m.</a:t>
            </a:r>
          </a:p>
        </p:txBody>
      </p:sp>
      <p:sp>
        <p:nvSpPr>
          <p:cNvPr id="6" name="Text Box 11">
            <a:extLst>
              <a:ext uri="{FF2B5EF4-FFF2-40B4-BE49-F238E27FC236}">
                <a16:creationId xmlns:a16="http://schemas.microsoft.com/office/drawing/2014/main" id="{C06EED22-D33C-ED08-0C69-109387BECC6D}"/>
              </a:ext>
            </a:extLst>
          </p:cNvPr>
          <p:cNvSpPr txBox="1">
            <a:spLocks noChangeArrowheads="1"/>
          </p:cNvSpPr>
          <p:nvPr/>
        </p:nvSpPr>
        <p:spPr bwMode="auto">
          <a:xfrm>
            <a:off x="3849281" y="5453802"/>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N=3</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3</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3*</a:t>
            </a:r>
          </a:p>
        </p:txBody>
      </p:sp>
      <p:cxnSp>
        <p:nvCxnSpPr>
          <p:cNvPr id="12" name="Straight Arrow Connector 11">
            <a:extLst>
              <a:ext uri="{FF2B5EF4-FFF2-40B4-BE49-F238E27FC236}">
                <a16:creationId xmlns:a16="http://schemas.microsoft.com/office/drawing/2014/main" id="{08D4C4C7-0D8C-07DF-2AE6-585E941E78E8}"/>
              </a:ext>
            </a:extLst>
          </p:cNvPr>
          <p:cNvCxnSpPr>
            <a:cxnSpLocks/>
          </p:cNvCxnSpPr>
          <p:nvPr/>
        </p:nvCxnSpPr>
        <p:spPr>
          <a:xfrm>
            <a:off x="3543816" y="2947836"/>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B0F2D19-663D-677E-38B6-C6F95107C9A5}"/>
              </a:ext>
            </a:extLst>
          </p:cNvPr>
          <p:cNvSpPr txBox="1"/>
          <p:nvPr/>
        </p:nvSpPr>
        <p:spPr>
          <a:xfrm>
            <a:off x="2473571" y="2507559"/>
            <a:ext cx="930435" cy="276999"/>
          </a:xfrm>
          <a:prstGeom prst="rect">
            <a:avLst/>
          </a:prstGeom>
          <a:noFill/>
        </p:spPr>
        <p:txBody>
          <a:bodyPr wrap="square" rtlCol="0">
            <a:spAutoFit/>
          </a:bodyPr>
          <a:lstStyle/>
          <a:p>
            <a:pPr algn="ctr"/>
            <a:r>
              <a:rPr lang="lt-LT" sz="1200" b="1" dirty="0">
                <a:solidFill>
                  <a:schemeClr val="tx1">
                    <a:lumMod val="50000"/>
                    <a:lumOff val="50000"/>
                  </a:schemeClr>
                </a:solidFill>
              </a:rPr>
              <a:t>20</a:t>
            </a:r>
            <a:r>
              <a:rPr lang="en-US" sz="1200" b="1" dirty="0">
                <a:solidFill>
                  <a:schemeClr val="tx1">
                    <a:lumMod val="50000"/>
                    <a:lumOff val="50000"/>
                  </a:schemeClr>
                </a:solidFill>
              </a:rPr>
              <a:t>23</a:t>
            </a:r>
            <a:r>
              <a:rPr lang="lt-LT" sz="1200" b="1" dirty="0">
                <a:solidFill>
                  <a:schemeClr val="tx1">
                    <a:lumMod val="50000"/>
                    <a:lumOff val="50000"/>
                  </a:schemeClr>
                </a:solidFill>
              </a:rPr>
              <a:t> m.</a:t>
            </a:r>
          </a:p>
        </p:txBody>
      </p:sp>
      <p:sp>
        <p:nvSpPr>
          <p:cNvPr id="18" name="Text Box 11">
            <a:extLst>
              <a:ext uri="{FF2B5EF4-FFF2-40B4-BE49-F238E27FC236}">
                <a16:creationId xmlns:a16="http://schemas.microsoft.com/office/drawing/2014/main" id="{71E65182-0ADE-CDB7-D313-B6B6A1949039}"/>
              </a:ext>
            </a:extLst>
          </p:cNvPr>
          <p:cNvSpPr txBox="1">
            <a:spLocks noChangeArrowheads="1"/>
          </p:cNvSpPr>
          <p:nvPr/>
        </p:nvSpPr>
        <p:spPr bwMode="auto">
          <a:xfrm>
            <a:off x="2467195" y="5453802"/>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N=3</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40</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a:t>
            </a:r>
          </a:p>
        </p:txBody>
      </p:sp>
      <p:sp>
        <p:nvSpPr>
          <p:cNvPr id="19" name="Content Placeholder 4">
            <a:extLst>
              <a:ext uri="{FF2B5EF4-FFF2-40B4-BE49-F238E27FC236}">
                <a16:creationId xmlns:a16="http://schemas.microsoft.com/office/drawing/2014/main" id="{B5E2E43F-FCC0-71D1-EEE7-291B2BB71420}"/>
              </a:ext>
            </a:extLst>
          </p:cNvPr>
          <p:cNvSpPr>
            <a:spLocks noGrp="1"/>
          </p:cNvSpPr>
          <p:nvPr>
            <p:ph sz="half" idx="10"/>
          </p:nvPr>
        </p:nvSpPr>
        <p:spPr>
          <a:xfrm>
            <a:off x="9054863" y="2214786"/>
            <a:ext cx="2819709" cy="1300899"/>
          </a:xfrm>
        </p:spPr>
        <p:txBody>
          <a:bodyPr/>
          <a:lstStyle/>
          <a:p>
            <a:r>
              <a:rPr lang="lt-LT" altLang="lt-LT" dirty="0"/>
              <a:t>Komfortiška oro temperatūra bute dažniau motyvuoja aukštesnio išsimokslinimo apklaustuosius.</a:t>
            </a:r>
          </a:p>
          <a:p>
            <a:r>
              <a:rPr lang="lt-LT" altLang="lt-LT" dirty="0"/>
              <a:t>Pasikeisianti gyvenimo kokybė – didmiesčių bei rajonų centrų gyventojus.</a:t>
            </a:r>
          </a:p>
        </p:txBody>
      </p:sp>
      <p:cxnSp>
        <p:nvCxnSpPr>
          <p:cNvPr id="21" name="Straight Arrow Connector 20">
            <a:extLst>
              <a:ext uri="{FF2B5EF4-FFF2-40B4-BE49-F238E27FC236}">
                <a16:creationId xmlns:a16="http://schemas.microsoft.com/office/drawing/2014/main" id="{DAFEFA50-6BBC-D207-DD52-A53CBE351027}"/>
              </a:ext>
            </a:extLst>
          </p:cNvPr>
          <p:cNvCxnSpPr>
            <a:cxnSpLocks/>
          </p:cNvCxnSpPr>
          <p:nvPr/>
        </p:nvCxnSpPr>
        <p:spPr>
          <a:xfrm>
            <a:off x="3368225" y="3955001"/>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81000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13">
            <a:extLst>
              <a:ext uri="{FF2B5EF4-FFF2-40B4-BE49-F238E27FC236}">
                <a16:creationId xmlns:a16="http://schemas.microsoft.com/office/drawing/2014/main" id="{9B0722A7-716D-4846-B226-EBAA1A172E9D}"/>
              </a:ext>
            </a:extLst>
          </p:cNvPr>
          <p:cNvGraphicFramePr>
            <a:graphicFrameLocks/>
          </p:cNvGraphicFramePr>
          <p:nvPr>
            <p:extLst>
              <p:ext uri="{D42A27DB-BD31-4B8C-83A1-F6EECF244321}">
                <p14:modId xmlns:p14="http://schemas.microsoft.com/office/powerpoint/2010/main" val="4235349403"/>
              </p:ext>
            </p:extLst>
          </p:nvPr>
        </p:nvGraphicFramePr>
        <p:xfrm>
          <a:off x="227935" y="2363573"/>
          <a:ext cx="8760541" cy="3997469"/>
        </p:xfrm>
        <a:graphic>
          <a:graphicData uri="http://schemas.openxmlformats.org/drawingml/2006/chart">
            <c:chart xmlns:c="http://schemas.openxmlformats.org/drawingml/2006/chart" xmlns:r="http://schemas.openxmlformats.org/officeDocument/2006/relationships" r:id="rId2"/>
          </a:graphicData>
        </a:graphic>
      </p:graphicFrame>
      <p:sp>
        <p:nvSpPr>
          <p:cNvPr id="2" name="Content Placeholder 1">
            <a:extLst>
              <a:ext uri="{FF2B5EF4-FFF2-40B4-BE49-F238E27FC236}">
                <a16:creationId xmlns:a16="http://schemas.microsoft.com/office/drawing/2014/main" id="{7EEA7444-1B5A-4FCE-BF54-A2CD2D525810}"/>
              </a:ext>
            </a:extLst>
          </p:cNvPr>
          <p:cNvSpPr>
            <a:spLocks noGrp="1"/>
          </p:cNvSpPr>
          <p:nvPr>
            <p:ph sz="half" idx="1"/>
          </p:nvPr>
        </p:nvSpPr>
        <p:spPr/>
        <p:txBody>
          <a:bodyPr/>
          <a:lstStyle/>
          <a:p>
            <a:r>
              <a:rPr lang="lt-LT"/>
              <a:t>Kas Jus asmeniškai motyvuotų dalyvauti daugiabučio renovacijoje?</a:t>
            </a:r>
          </a:p>
        </p:txBody>
      </p:sp>
      <p:sp>
        <p:nvSpPr>
          <p:cNvPr id="3" name="Title 2">
            <a:extLst>
              <a:ext uri="{FF2B5EF4-FFF2-40B4-BE49-F238E27FC236}">
                <a16:creationId xmlns:a16="http://schemas.microsoft.com/office/drawing/2014/main" id="{32DBACF3-CAA8-4BF4-805E-D2C0A6B4C133}"/>
              </a:ext>
            </a:extLst>
          </p:cNvPr>
          <p:cNvSpPr>
            <a:spLocks noGrp="1"/>
          </p:cNvSpPr>
          <p:nvPr>
            <p:ph type="title"/>
          </p:nvPr>
        </p:nvSpPr>
        <p:spPr/>
        <p:txBody>
          <a:bodyPr/>
          <a:lstStyle/>
          <a:p>
            <a:r>
              <a:rPr lang="lt-LT">
                <a:solidFill>
                  <a:schemeClr val="accent2">
                    <a:lumMod val="75000"/>
                  </a:schemeClr>
                </a:solidFill>
              </a:rPr>
              <a:t>PASKATOS DALYVAUTI DAUGIABUČIO RENOVACIJOJE (PROC.)</a:t>
            </a:r>
          </a:p>
        </p:txBody>
      </p:sp>
      <p:sp>
        <p:nvSpPr>
          <p:cNvPr id="8" name="Content Placeholder 4">
            <a:extLst>
              <a:ext uri="{FF2B5EF4-FFF2-40B4-BE49-F238E27FC236}">
                <a16:creationId xmlns:a16="http://schemas.microsoft.com/office/drawing/2014/main" id="{5DD6DEA8-BE69-480E-AAD4-7353BD9B7DD9}"/>
              </a:ext>
            </a:extLst>
          </p:cNvPr>
          <p:cNvSpPr txBox="1">
            <a:spLocks/>
          </p:cNvSpPr>
          <p:nvPr/>
        </p:nvSpPr>
        <p:spPr>
          <a:xfrm>
            <a:off x="1229958" y="1807284"/>
            <a:ext cx="1661024" cy="554752"/>
          </a:xfrm>
          <a:prstGeom prst="rect">
            <a:avLst/>
          </a:prstGeom>
        </p:spPr>
        <p:txBody>
          <a:bodyPr vert="horz" wrap="square" lIns="91440" tIns="45720" rIns="91440" bIns="45720" rtlCol="0">
            <a:noAutofit/>
          </a:bodyPr>
          <a:lstStyle>
            <a:lvl1pPr indent="0" algn="just">
              <a:lnSpc>
                <a:spcPct val="100000"/>
              </a:lnSpc>
              <a:spcBef>
                <a:spcPts val="0"/>
              </a:spcBef>
              <a:buClr>
                <a:schemeClr val="accent2"/>
              </a:buClr>
              <a:buFont typeface="Arial" panose="020B0604020202020204" pitchFamily="34" charset="0"/>
              <a:buNone/>
              <a:defRPr sz="1000" b="1" i="0" baseline="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1pPr>
            <a:lvl2pPr marL="685800" indent="-228600">
              <a:lnSpc>
                <a:spcPct val="90000"/>
              </a:lnSpc>
              <a:spcBef>
                <a:spcPts val="500"/>
              </a:spcBef>
              <a:buClr>
                <a:schemeClr val="accent2"/>
              </a:buClr>
              <a:buFont typeface="Arial" panose="020B0604020202020204" pitchFamily="34" charset="0"/>
              <a:buChar cha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2pPr>
            <a:lvl3pPr marL="1143000" indent="-228600">
              <a:lnSpc>
                <a:spcPct val="90000"/>
              </a:lnSpc>
              <a:spcBef>
                <a:spcPts val="500"/>
              </a:spcBef>
              <a:buClr>
                <a:schemeClr val="accent2"/>
              </a:buClr>
              <a:buFont typeface="Arial" panose="020B0604020202020204" pitchFamily="34" charset="0"/>
              <a:buChar cha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3pPr>
            <a:lvl4pPr marL="1600200" indent="-228600">
              <a:lnSpc>
                <a:spcPct val="90000"/>
              </a:lnSpc>
              <a:spcBef>
                <a:spcPts val="500"/>
              </a:spcBef>
              <a:buClr>
                <a:schemeClr val="accent2"/>
              </a:buClr>
              <a:buFont typeface="Arial" panose="020B0604020202020204" pitchFamily="34" charset="0"/>
              <a:buChar char="•"/>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4pPr>
            <a:lvl5pPr indent="0" algn="just">
              <a:lnSpc>
                <a:spcPct val="100000"/>
              </a:lnSpc>
              <a:spcBef>
                <a:spcPts val="0"/>
              </a:spcBef>
              <a:buClr>
                <a:schemeClr val="accent2"/>
              </a:buClr>
              <a:buFont typeface="Arial" panose="020B0604020202020204" pitchFamily="34" charset="0"/>
              <a:buNone/>
              <a:defRPr sz="1400">
                <a:solidFill>
                  <a:schemeClr val="tx1">
                    <a:lumMod val="65000"/>
                    <a:lumOff val="35000"/>
                  </a:schemeClr>
                </a:solidFill>
                <a:latin typeface="Microsoft YaHei UI Light" panose="020B0502040204020203" pitchFamily="34" charset="-122"/>
                <a:ea typeface="Microsoft YaHei UI Light" panose="020B0502040204020203" pitchFamily="34" charset="-122"/>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lt-LT" dirty="0"/>
              <a:t>*renovuotinų daugiabučių gyventojai</a:t>
            </a:r>
          </a:p>
          <a:p>
            <a:endParaRPr lang="lt-LT" dirty="0"/>
          </a:p>
        </p:txBody>
      </p:sp>
      <p:sp>
        <p:nvSpPr>
          <p:cNvPr id="4" name="TextBox 3">
            <a:extLst>
              <a:ext uri="{FF2B5EF4-FFF2-40B4-BE49-F238E27FC236}">
                <a16:creationId xmlns:a16="http://schemas.microsoft.com/office/drawing/2014/main" id="{EF482A71-BE8E-1AAA-43D6-8F183DA4F0A7}"/>
              </a:ext>
            </a:extLst>
          </p:cNvPr>
          <p:cNvSpPr txBox="1"/>
          <p:nvPr/>
        </p:nvSpPr>
        <p:spPr>
          <a:xfrm>
            <a:off x="184230" y="6475458"/>
            <a:ext cx="4028554" cy="261610"/>
          </a:xfrm>
          <a:prstGeom prst="rect">
            <a:avLst/>
          </a:prstGeom>
          <a:noFill/>
        </p:spPr>
        <p:txBody>
          <a:bodyPr wrap="square" rtlCol="0">
            <a:spAutoFit/>
          </a:bodyPr>
          <a:lstStyle/>
          <a:p>
            <a:r>
              <a:rPr lang="lt-LT" sz="1100" i="1">
                <a:solidFill>
                  <a:schemeClr val="tx1">
                    <a:lumMod val="65000"/>
                    <a:lumOff val="35000"/>
                  </a:schemeClr>
                </a:solidFill>
              </a:rPr>
              <a:t>*Galimi keli atsakymo variantai, suma viršija 100%</a:t>
            </a:r>
            <a:endParaRPr lang="en-US" sz="1100" i="1">
              <a:solidFill>
                <a:schemeClr val="tx1">
                  <a:lumMod val="65000"/>
                  <a:lumOff val="35000"/>
                </a:schemeClr>
              </a:solidFill>
            </a:endParaRPr>
          </a:p>
        </p:txBody>
      </p:sp>
      <p:sp>
        <p:nvSpPr>
          <p:cNvPr id="5" name="Text Box 11">
            <a:extLst>
              <a:ext uri="{FF2B5EF4-FFF2-40B4-BE49-F238E27FC236}">
                <a16:creationId xmlns:a16="http://schemas.microsoft.com/office/drawing/2014/main" id="{E8C8F16D-BC15-FDCB-E74E-64413C465D73}"/>
              </a:ext>
            </a:extLst>
          </p:cNvPr>
          <p:cNvSpPr txBox="1">
            <a:spLocks noChangeArrowheads="1"/>
          </p:cNvSpPr>
          <p:nvPr/>
        </p:nvSpPr>
        <p:spPr bwMode="auto">
          <a:xfrm>
            <a:off x="6068284" y="6356659"/>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N=4</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09</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a:t>
            </a:r>
          </a:p>
        </p:txBody>
      </p:sp>
      <p:sp>
        <p:nvSpPr>
          <p:cNvPr id="6" name="Text Box 11">
            <a:extLst>
              <a:ext uri="{FF2B5EF4-FFF2-40B4-BE49-F238E27FC236}">
                <a16:creationId xmlns:a16="http://schemas.microsoft.com/office/drawing/2014/main" id="{7DC4ACBE-67D8-A378-E838-DE95B053D7F9}"/>
              </a:ext>
            </a:extLst>
          </p:cNvPr>
          <p:cNvSpPr txBox="1">
            <a:spLocks noChangeArrowheads="1"/>
          </p:cNvSpPr>
          <p:nvPr/>
        </p:nvSpPr>
        <p:spPr bwMode="auto">
          <a:xfrm>
            <a:off x="8090487" y="6356659"/>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N=416*</a:t>
            </a:r>
          </a:p>
        </p:txBody>
      </p:sp>
      <p:sp>
        <p:nvSpPr>
          <p:cNvPr id="9" name="Content Placeholder 4">
            <a:extLst>
              <a:ext uri="{FF2B5EF4-FFF2-40B4-BE49-F238E27FC236}">
                <a16:creationId xmlns:a16="http://schemas.microsoft.com/office/drawing/2014/main" id="{BAD64B07-540C-D7FA-F318-B0949034C8FC}"/>
              </a:ext>
            </a:extLst>
          </p:cNvPr>
          <p:cNvSpPr txBox="1">
            <a:spLocks/>
          </p:cNvSpPr>
          <p:nvPr/>
        </p:nvSpPr>
        <p:spPr>
          <a:xfrm>
            <a:off x="6115980" y="2004042"/>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2022 m.</a:t>
            </a:r>
            <a:endParaRPr lang="lt-LT" sz="1400" dirty="0">
              <a:solidFill>
                <a:schemeClr val="tx1">
                  <a:lumMod val="65000"/>
                  <a:lumOff val="35000"/>
                </a:schemeClr>
              </a:solidFill>
            </a:endParaRPr>
          </a:p>
        </p:txBody>
      </p:sp>
      <p:sp>
        <p:nvSpPr>
          <p:cNvPr id="10" name="Content Placeholder 4">
            <a:extLst>
              <a:ext uri="{FF2B5EF4-FFF2-40B4-BE49-F238E27FC236}">
                <a16:creationId xmlns:a16="http://schemas.microsoft.com/office/drawing/2014/main" id="{C277FDD4-3451-859F-E596-425DD7A1EE5D}"/>
              </a:ext>
            </a:extLst>
          </p:cNvPr>
          <p:cNvSpPr txBox="1">
            <a:spLocks/>
          </p:cNvSpPr>
          <p:nvPr/>
        </p:nvSpPr>
        <p:spPr>
          <a:xfrm>
            <a:off x="8060293" y="2023920"/>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2021 m.</a:t>
            </a:r>
            <a:endParaRPr lang="lt-LT" sz="1400" dirty="0">
              <a:solidFill>
                <a:schemeClr val="tx1">
                  <a:lumMod val="65000"/>
                  <a:lumOff val="35000"/>
                </a:schemeClr>
              </a:solidFill>
            </a:endParaRPr>
          </a:p>
        </p:txBody>
      </p:sp>
      <p:sp>
        <p:nvSpPr>
          <p:cNvPr id="11" name="TextBox 10">
            <a:extLst>
              <a:ext uri="{FF2B5EF4-FFF2-40B4-BE49-F238E27FC236}">
                <a16:creationId xmlns:a16="http://schemas.microsoft.com/office/drawing/2014/main" id="{1F91A069-D49A-508D-FD49-C08DE5544B30}"/>
              </a:ext>
            </a:extLst>
          </p:cNvPr>
          <p:cNvSpPr txBox="1"/>
          <p:nvPr/>
        </p:nvSpPr>
        <p:spPr>
          <a:xfrm>
            <a:off x="6723459" y="2639504"/>
            <a:ext cx="1442301" cy="246221"/>
          </a:xfrm>
          <a:prstGeom prst="rect">
            <a:avLst/>
          </a:prstGeom>
          <a:noFill/>
        </p:spPr>
        <p:txBody>
          <a:bodyPr wrap="square" rtlCol="0">
            <a:spAutoFit/>
          </a:bodyPr>
          <a:lstStyle/>
          <a:p>
            <a:r>
              <a:rPr lang="lt-LT" sz="1000" i="1"/>
              <a:t>įtraukta nuo 2022 m.</a:t>
            </a:r>
          </a:p>
        </p:txBody>
      </p:sp>
      <p:cxnSp>
        <p:nvCxnSpPr>
          <p:cNvPr id="12" name="Straight Arrow Connector 11">
            <a:extLst>
              <a:ext uri="{FF2B5EF4-FFF2-40B4-BE49-F238E27FC236}">
                <a16:creationId xmlns:a16="http://schemas.microsoft.com/office/drawing/2014/main" id="{D2C0F90F-D453-D2E4-C34B-189F90474647}"/>
              </a:ext>
            </a:extLst>
          </p:cNvPr>
          <p:cNvCxnSpPr>
            <a:cxnSpLocks/>
          </p:cNvCxnSpPr>
          <p:nvPr/>
        </p:nvCxnSpPr>
        <p:spPr>
          <a:xfrm rot="5400000">
            <a:off x="6680974" y="2679991"/>
            <a:ext cx="0" cy="180000"/>
          </a:xfrm>
          <a:prstGeom prst="straightConnector1">
            <a:avLst/>
          </a:prstGeom>
          <a:ln w="9525" cap="flat" cmpd="sng" algn="ctr">
            <a:solidFill>
              <a:schemeClr val="tx1">
                <a:lumMod val="65000"/>
                <a:lumOff val="3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5" name="TextBox 14">
            <a:extLst>
              <a:ext uri="{FF2B5EF4-FFF2-40B4-BE49-F238E27FC236}">
                <a16:creationId xmlns:a16="http://schemas.microsoft.com/office/drawing/2014/main" id="{D1E8DDEE-1060-47A0-F2E9-6C073D56386E}"/>
              </a:ext>
            </a:extLst>
          </p:cNvPr>
          <p:cNvSpPr txBox="1"/>
          <p:nvPr/>
        </p:nvSpPr>
        <p:spPr>
          <a:xfrm>
            <a:off x="6530448" y="3838895"/>
            <a:ext cx="1442301" cy="246221"/>
          </a:xfrm>
          <a:prstGeom prst="rect">
            <a:avLst/>
          </a:prstGeom>
          <a:noFill/>
        </p:spPr>
        <p:txBody>
          <a:bodyPr wrap="square" rtlCol="0">
            <a:spAutoFit/>
          </a:bodyPr>
          <a:lstStyle/>
          <a:p>
            <a:r>
              <a:rPr lang="lt-LT" sz="1000" i="1"/>
              <a:t>įtraukta nuo 2022 m.</a:t>
            </a:r>
          </a:p>
        </p:txBody>
      </p:sp>
      <p:cxnSp>
        <p:nvCxnSpPr>
          <p:cNvPr id="16" name="Straight Arrow Connector 15">
            <a:extLst>
              <a:ext uri="{FF2B5EF4-FFF2-40B4-BE49-F238E27FC236}">
                <a16:creationId xmlns:a16="http://schemas.microsoft.com/office/drawing/2014/main" id="{F24E2177-9990-BE51-9F12-D73D1927DEB5}"/>
              </a:ext>
            </a:extLst>
          </p:cNvPr>
          <p:cNvCxnSpPr>
            <a:cxnSpLocks/>
          </p:cNvCxnSpPr>
          <p:nvPr/>
        </p:nvCxnSpPr>
        <p:spPr>
          <a:xfrm rot="5400000">
            <a:off x="6487963" y="3879382"/>
            <a:ext cx="0" cy="180000"/>
          </a:xfrm>
          <a:prstGeom prst="straightConnector1">
            <a:avLst/>
          </a:prstGeom>
          <a:ln w="9525" cap="flat" cmpd="sng" algn="ctr">
            <a:solidFill>
              <a:schemeClr val="tx1">
                <a:lumMod val="65000"/>
                <a:lumOff val="3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3" name="TextBox 12">
            <a:extLst>
              <a:ext uri="{FF2B5EF4-FFF2-40B4-BE49-F238E27FC236}">
                <a16:creationId xmlns:a16="http://schemas.microsoft.com/office/drawing/2014/main" id="{4DF4B687-99C3-E070-C995-3789E4198444}"/>
              </a:ext>
            </a:extLst>
          </p:cNvPr>
          <p:cNvSpPr txBox="1"/>
          <p:nvPr/>
        </p:nvSpPr>
        <p:spPr>
          <a:xfrm>
            <a:off x="4575752" y="4110565"/>
            <a:ext cx="1442301" cy="246221"/>
          </a:xfrm>
          <a:prstGeom prst="rect">
            <a:avLst/>
          </a:prstGeom>
          <a:noFill/>
        </p:spPr>
        <p:txBody>
          <a:bodyPr wrap="square" rtlCol="0">
            <a:spAutoFit/>
          </a:bodyPr>
          <a:lstStyle/>
          <a:p>
            <a:r>
              <a:rPr lang="lt-LT" sz="1000" i="1" dirty="0"/>
              <a:t>įtraukta nuo 202</a:t>
            </a:r>
            <a:r>
              <a:rPr lang="en-US" sz="1000" i="1" dirty="0"/>
              <a:t>3</a:t>
            </a:r>
            <a:r>
              <a:rPr lang="lt-LT" sz="1000" i="1" dirty="0"/>
              <a:t> m.</a:t>
            </a:r>
          </a:p>
        </p:txBody>
      </p:sp>
      <p:cxnSp>
        <p:nvCxnSpPr>
          <p:cNvPr id="14" name="Straight Arrow Connector 13">
            <a:extLst>
              <a:ext uri="{FF2B5EF4-FFF2-40B4-BE49-F238E27FC236}">
                <a16:creationId xmlns:a16="http://schemas.microsoft.com/office/drawing/2014/main" id="{541797C4-A820-7D10-06A8-220275FD970B}"/>
              </a:ext>
            </a:extLst>
          </p:cNvPr>
          <p:cNvCxnSpPr>
            <a:cxnSpLocks/>
          </p:cNvCxnSpPr>
          <p:nvPr/>
        </p:nvCxnSpPr>
        <p:spPr>
          <a:xfrm rot="5400000">
            <a:off x="4533267" y="4151052"/>
            <a:ext cx="0" cy="180000"/>
          </a:xfrm>
          <a:prstGeom prst="straightConnector1">
            <a:avLst/>
          </a:prstGeom>
          <a:ln w="9525" cap="flat" cmpd="sng" algn="ctr">
            <a:solidFill>
              <a:schemeClr val="tx1">
                <a:lumMod val="65000"/>
                <a:lumOff val="3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7" name="TextBox 16">
            <a:extLst>
              <a:ext uri="{FF2B5EF4-FFF2-40B4-BE49-F238E27FC236}">
                <a16:creationId xmlns:a16="http://schemas.microsoft.com/office/drawing/2014/main" id="{1E7532C0-F2BC-95C5-9689-5D5830C69336}"/>
              </a:ext>
            </a:extLst>
          </p:cNvPr>
          <p:cNvSpPr txBox="1"/>
          <p:nvPr/>
        </p:nvSpPr>
        <p:spPr>
          <a:xfrm>
            <a:off x="4585692" y="4846060"/>
            <a:ext cx="1442301" cy="246221"/>
          </a:xfrm>
          <a:prstGeom prst="rect">
            <a:avLst/>
          </a:prstGeom>
          <a:noFill/>
        </p:spPr>
        <p:txBody>
          <a:bodyPr wrap="square" rtlCol="0">
            <a:spAutoFit/>
          </a:bodyPr>
          <a:lstStyle/>
          <a:p>
            <a:r>
              <a:rPr lang="lt-LT" sz="1000" i="1" dirty="0"/>
              <a:t>įtraukta nuo 202</a:t>
            </a:r>
            <a:r>
              <a:rPr lang="en-US" sz="1000" i="1" dirty="0"/>
              <a:t>3</a:t>
            </a:r>
            <a:r>
              <a:rPr lang="lt-LT" sz="1000" i="1" dirty="0"/>
              <a:t> m.</a:t>
            </a:r>
          </a:p>
        </p:txBody>
      </p:sp>
      <p:cxnSp>
        <p:nvCxnSpPr>
          <p:cNvPr id="18" name="Straight Arrow Connector 17">
            <a:extLst>
              <a:ext uri="{FF2B5EF4-FFF2-40B4-BE49-F238E27FC236}">
                <a16:creationId xmlns:a16="http://schemas.microsoft.com/office/drawing/2014/main" id="{1DD89847-E085-DA5F-C80B-1E1BC0512FE1}"/>
              </a:ext>
            </a:extLst>
          </p:cNvPr>
          <p:cNvCxnSpPr>
            <a:cxnSpLocks/>
          </p:cNvCxnSpPr>
          <p:nvPr/>
        </p:nvCxnSpPr>
        <p:spPr>
          <a:xfrm rot="5400000">
            <a:off x="4543207" y="4886547"/>
            <a:ext cx="0" cy="180000"/>
          </a:xfrm>
          <a:prstGeom prst="straightConnector1">
            <a:avLst/>
          </a:prstGeom>
          <a:ln w="9525" cap="flat" cmpd="sng" algn="ctr">
            <a:solidFill>
              <a:schemeClr val="tx1">
                <a:lumMod val="65000"/>
                <a:lumOff val="3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9" name="TextBox 18">
            <a:extLst>
              <a:ext uri="{FF2B5EF4-FFF2-40B4-BE49-F238E27FC236}">
                <a16:creationId xmlns:a16="http://schemas.microsoft.com/office/drawing/2014/main" id="{C807200C-6415-1B25-06B3-A3A531B3A909}"/>
              </a:ext>
            </a:extLst>
          </p:cNvPr>
          <p:cNvSpPr txBox="1"/>
          <p:nvPr/>
        </p:nvSpPr>
        <p:spPr>
          <a:xfrm>
            <a:off x="4714900" y="5472226"/>
            <a:ext cx="1442301" cy="246221"/>
          </a:xfrm>
          <a:prstGeom prst="rect">
            <a:avLst/>
          </a:prstGeom>
          <a:noFill/>
        </p:spPr>
        <p:txBody>
          <a:bodyPr wrap="square" rtlCol="0">
            <a:spAutoFit/>
          </a:bodyPr>
          <a:lstStyle/>
          <a:p>
            <a:r>
              <a:rPr lang="lt-LT" sz="1000" i="1" dirty="0"/>
              <a:t>įtraukta nuo 202</a:t>
            </a:r>
            <a:r>
              <a:rPr lang="en-US" sz="1000" i="1" dirty="0"/>
              <a:t>3</a:t>
            </a:r>
            <a:r>
              <a:rPr lang="lt-LT" sz="1000" i="1" dirty="0"/>
              <a:t> m.</a:t>
            </a:r>
          </a:p>
        </p:txBody>
      </p:sp>
      <p:sp>
        <p:nvSpPr>
          <p:cNvPr id="21" name="Right Brace 20">
            <a:extLst>
              <a:ext uri="{FF2B5EF4-FFF2-40B4-BE49-F238E27FC236}">
                <a16:creationId xmlns:a16="http://schemas.microsoft.com/office/drawing/2014/main" id="{3E80717D-246E-F8BF-615B-3D9A46D14C4E}"/>
              </a:ext>
            </a:extLst>
          </p:cNvPr>
          <p:cNvSpPr/>
          <p:nvPr/>
        </p:nvSpPr>
        <p:spPr>
          <a:xfrm>
            <a:off x="4452729" y="5367130"/>
            <a:ext cx="238539" cy="41744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lt-LT"/>
          </a:p>
        </p:txBody>
      </p:sp>
      <p:sp>
        <p:nvSpPr>
          <p:cNvPr id="22" name="Text Box 11">
            <a:extLst>
              <a:ext uri="{FF2B5EF4-FFF2-40B4-BE49-F238E27FC236}">
                <a16:creationId xmlns:a16="http://schemas.microsoft.com/office/drawing/2014/main" id="{B8ED3742-FA12-5E16-5B4D-3E8860885BBE}"/>
              </a:ext>
            </a:extLst>
          </p:cNvPr>
          <p:cNvSpPr txBox="1">
            <a:spLocks noChangeArrowheads="1"/>
          </p:cNvSpPr>
          <p:nvPr/>
        </p:nvSpPr>
        <p:spPr bwMode="auto">
          <a:xfrm>
            <a:off x="4046081" y="6356659"/>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414</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a:t>
            </a:r>
          </a:p>
        </p:txBody>
      </p:sp>
      <p:sp>
        <p:nvSpPr>
          <p:cNvPr id="23" name="Content Placeholder 4">
            <a:extLst>
              <a:ext uri="{FF2B5EF4-FFF2-40B4-BE49-F238E27FC236}">
                <a16:creationId xmlns:a16="http://schemas.microsoft.com/office/drawing/2014/main" id="{EA5DE161-D3D1-AA66-3B71-3A9CF37CEC11}"/>
              </a:ext>
            </a:extLst>
          </p:cNvPr>
          <p:cNvSpPr txBox="1">
            <a:spLocks/>
          </p:cNvSpPr>
          <p:nvPr/>
        </p:nvSpPr>
        <p:spPr>
          <a:xfrm>
            <a:off x="4181163" y="2047111"/>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2023 m.</a:t>
            </a:r>
            <a:endParaRPr lang="lt-LT" sz="1400" dirty="0">
              <a:solidFill>
                <a:schemeClr val="tx1">
                  <a:lumMod val="65000"/>
                  <a:lumOff val="35000"/>
                </a:schemeClr>
              </a:solidFill>
            </a:endParaRPr>
          </a:p>
        </p:txBody>
      </p:sp>
      <p:sp>
        <p:nvSpPr>
          <p:cNvPr id="24" name="Content Placeholder 4">
            <a:extLst>
              <a:ext uri="{FF2B5EF4-FFF2-40B4-BE49-F238E27FC236}">
                <a16:creationId xmlns:a16="http://schemas.microsoft.com/office/drawing/2014/main" id="{41E1151C-CCBA-00EB-802A-E329B82EAA43}"/>
              </a:ext>
            </a:extLst>
          </p:cNvPr>
          <p:cNvSpPr>
            <a:spLocks noGrp="1"/>
          </p:cNvSpPr>
          <p:nvPr>
            <p:ph sz="half" idx="10"/>
          </p:nvPr>
        </p:nvSpPr>
        <p:spPr>
          <a:xfrm>
            <a:off x="9174132" y="2274421"/>
            <a:ext cx="2819709" cy="1300899"/>
          </a:xfrm>
        </p:spPr>
        <p:txBody>
          <a:bodyPr/>
          <a:lstStyle/>
          <a:p>
            <a:r>
              <a:rPr lang="lt-LT" altLang="lt-LT" dirty="0"/>
              <a:t>Žemesnė renovacijos kaina, valdžios parama dažniau motyvuotų didmiesčių bei rajonų centrų gyventojus.</a:t>
            </a:r>
          </a:p>
          <a:p>
            <a:r>
              <a:rPr lang="lt-LT" altLang="lt-LT" dirty="0"/>
              <a:t>Kokybiškas darbų atlikimas – aukštesnio išsimokslinimo respondentus.</a:t>
            </a:r>
          </a:p>
          <a:p>
            <a:endParaRPr lang="lt-LT" altLang="lt-LT" dirty="0"/>
          </a:p>
        </p:txBody>
      </p:sp>
      <p:cxnSp>
        <p:nvCxnSpPr>
          <p:cNvPr id="25" name="Straight Arrow Connector 24">
            <a:extLst>
              <a:ext uri="{FF2B5EF4-FFF2-40B4-BE49-F238E27FC236}">
                <a16:creationId xmlns:a16="http://schemas.microsoft.com/office/drawing/2014/main" id="{18393981-A809-A6BD-0219-5EFB59F84485}"/>
              </a:ext>
            </a:extLst>
          </p:cNvPr>
          <p:cNvCxnSpPr>
            <a:cxnSpLocks/>
          </p:cNvCxnSpPr>
          <p:nvPr/>
        </p:nvCxnSpPr>
        <p:spPr>
          <a:xfrm flipV="1">
            <a:off x="4438337" y="2908080"/>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7381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93F69D-D76A-4733-8678-F6ACF69267CE}"/>
              </a:ext>
            </a:extLst>
          </p:cNvPr>
          <p:cNvSpPr>
            <a:spLocks noGrp="1"/>
          </p:cNvSpPr>
          <p:nvPr>
            <p:ph sz="half" idx="1"/>
          </p:nvPr>
        </p:nvSpPr>
        <p:spPr/>
        <p:txBody>
          <a:bodyPr/>
          <a:lstStyle/>
          <a:p>
            <a:r>
              <a:rPr lang="lt-LT"/>
              <a:t>Kodėl nesate tvirtai apsibrendęs ar nenorėtumėte atnaujinti savo daugiabučio? </a:t>
            </a:r>
          </a:p>
        </p:txBody>
      </p:sp>
      <p:sp>
        <p:nvSpPr>
          <p:cNvPr id="3" name="Title 2">
            <a:extLst>
              <a:ext uri="{FF2B5EF4-FFF2-40B4-BE49-F238E27FC236}">
                <a16:creationId xmlns:a16="http://schemas.microsoft.com/office/drawing/2014/main" id="{6F612847-0A0B-465E-92A2-9E0F7E66DB86}"/>
              </a:ext>
            </a:extLst>
          </p:cNvPr>
          <p:cNvSpPr>
            <a:spLocks noGrp="1"/>
          </p:cNvSpPr>
          <p:nvPr>
            <p:ph type="title"/>
          </p:nvPr>
        </p:nvSpPr>
        <p:spPr/>
        <p:txBody>
          <a:bodyPr/>
          <a:lstStyle/>
          <a:p>
            <a:r>
              <a:rPr lang="en-US">
                <a:solidFill>
                  <a:schemeClr val="accent2">
                    <a:lumMod val="75000"/>
                  </a:schemeClr>
                </a:solidFill>
              </a:rPr>
              <a:t>NEAPSISPRENDIMO AR ATSISAKYMO ATNAUJINTI SAVO DAUGIABUT</a:t>
            </a:r>
            <a:r>
              <a:rPr lang="lt-LT">
                <a:solidFill>
                  <a:schemeClr val="accent2">
                    <a:lumMod val="75000"/>
                  </a:schemeClr>
                </a:solidFill>
              </a:rPr>
              <a:t>Į PRIEŽASTYS (PROC.)</a:t>
            </a:r>
          </a:p>
        </p:txBody>
      </p:sp>
      <p:sp>
        <p:nvSpPr>
          <p:cNvPr id="4" name="Content Placeholder 3">
            <a:extLst>
              <a:ext uri="{FF2B5EF4-FFF2-40B4-BE49-F238E27FC236}">
                <a16:creationId xmlns:a16="http://schemas.microsoft.com/office/drawing/2014/main" id="{B354251E-43B0-416F-80B8-FACAD6F5DB76}"/>
              </a:ext>
            </a:extLst>
          </p:cNvPr>
          <p:cNvSpPr>
            <a:spLocks noGrp="1"/>
          </p:cNvSpPr>
          <p:nvPr>
            <p:ph sz="half" idx="10"/>
          </p:nvPr>
        </p:nvSpPr>
        <p:spPr>
          <a:xfrm>
            <a:off x="9095645" y="2605076"/>
            <a:ext cx="2819709" cy="2374427"/>
          </a:xfrm>
        </p:spPr>
        <p:txBody>
          <a:bodyPr/>
          <a:lstStyle/>
          <a:p>
            <a:r>
              <a:rPr lang="lt-LT" dirty="0"/>
              <a:t>Tai, kad renovacijos metu padaroma daug broko, atliekama nekokybiškai bei pagerinimai, kuriuos suteiks renovacija, neverti tų pinigų kiek teks už tai sumokėti dažniau įvardija didmiesčių ir rajonų centrų gyventojai.</a:t>
            </a:r>
          </a:p>
          <a:p>
            <a:r>
              <a:rPr lang="lt-LT" dirty="0"/>
              <a:t>Dėl infliacijos išaugusį neapibrėžtumą –aukštesnio išsimokslinimo apklaustieji.</a:t>
            </a:r>
          </a:p>
          <a:p>
            <a:r>
              <a:rPr lang="lt-LT" dirty="0"/>
              <a:t>Baimę dėl labai ilgo renovacijos proceso – moterys.</a:t>
            </a:r>
          </a:p>
          <a:p>
            <a:r>
              <a:rPr lang="lt-LT" dirty="0"/>
              <a:t>Per seną, per prastą ir pinigų „kišimo“ renovacijai nevertą namą – moterys bei aukštesnio išsimokslinimo respondentai.</a:t>
            </a:r>
          </a:p>
        </p:txBody>
      </p:sp>
      <p:sp>
        <p:nvSpPr>
          <p:cNvPr id="5" name="Content Placeholder 4">
            <a:extLst>
              <a:ext uri="{FF2B5EF4-FFF2-40B4-BE49-F238E27FC236}">
                <a16:creationId xmlns:a16="http://schemas.microsoft.com/office/drawing/2014/main" id="{2D8CAB95-9E4F-40A1-AEBD-3F8FFA6F041E}"/>
              </a:ext>
            </a:extLst>
          </p:cNvPr>
          <p:cNvSpPr>
            <a:spLocks noGrp="1"/>
          </p:cNvSpPr>
          <p:nvPr>
            <p:ph sz="half" idx="11"/>
          </p:nvPr>
        </p:nvSpPr>
        <p:spPr>
          <a:xfrm>
            <a:off x="1238008" y="1805898"/>
            <a:ext cx="1901432" cy="525821"/>
          </a:xfrm>
        </p:spPr>
        <p:txBody>
          <a:bodyPr/>
          <a:lstStyle/>
          <a:p>
            <a:pPr algn="l"/>
            <a:r>
              <a:rPr lang="lt-LT">
                <a:solidFill>
                  <a:schemeClr val="tx1">
                    <a:lumMod val="65000"/>
                    <a:lumOff val="35000"/>
                  </a:schemeClr>
                </a:solidFill>
              </a:rPr>
              <a:t>*renovuotinų daugiabučių gyventojai, neapsisprendę dėl savo daugiabučio atnaujinimo</a:t>
            </a:r>
          </a:p>
          <a:p>
            <a:pPr algn="l"/>
            <a:endParaRPr lang="lt-LT">
              <a:solidFill>
                <a:schemeClr val="tx1">
                  <a:lumMod val="65000"/>
                  <a:lumOff val="35000"/>
                </a:schemeClr>
              </a:solidFill>
            </a:endParaRPr>
          </a:p>
        </p:txBody>
      </p:sp>
      <p:graphicFrame>
        <p:nvGraphicFramePr>
          <p:cNvPr id="6" name="Content Placeholder 13">
            <a:extLst>
              <a:ext uri="{FF2B5EF4-FFF2-40B4-BE49-F238E27FC236}">
                <a16:creationId xmlns:a16="http://schemas.microsoft.com/office/drawing/2014/main" id="{0666EF84-5231-4964-8EB6-68269B4342D9}"/>
              </a:ext>
            </a:extLst>
          </p:cNvPr>
          <p:cNvGraphicFramePr>
            <a:graphicFrameLocks/>
          </p:cNvGraphicFramePr>
          <p:nvPr>
            <p:extLst>
              <p:ext uri="{D42A27DB-BD31-4B8C-83A1-F6EECF244321}">
                <p14:modId xmlns:p14="http://schemas.microsoft.com/office/powerpoint/2010/main" val="4019511117"/>
              </p:ext>
            </p:extLst>
          </p:nvPr>
        </p:nvGraphicFramePr>
        <p:xfrm>
          <a:off x="79514" y="2560625"/>
          <a:ext cx="8616794" cy="3801712"/>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id="{66EF9A27-865B-4F85-9CD2-FE50EF242472}"/>
              </a:ext>
            </a:extLst>
          </p:cNvPr>
          <p:cNvSpPr txBox="1"/>
          <p:nvPr/>
        </p:nvSpPr>
        <p:spPr>
          <a:xfrm>
            <a:off x="184230" y="6475458"/>
            <a:ext cx="4028554" cy="261610"/>
          </a:xfrm>
          <a:prstGeom prst="rect">
            <a:avLst/>
          </a:prstGeom>
          <a:noFill/>
        </p:spPr>
        <p:txBody>
          <a:bodyPr wrap="square" rtlCol="0">
            <a:spAutoFit/>
          </a:bodyPr>
          <a:lstStyle/>
          <a:p>
            <a:r>
              <a:rPr lang="lt-LT" sz="1100" i="1">
                <a:solidFill>
                  <a:schemeClr val="tx1">
                    <a:lumMod val="65000"/>
                    <a:lumOff val="35000"/>
                  </a:schemeClr>
                </a:solidFill>
              </a:rPr>
              <a:t>*Galimi keli atsakymo variantai, suma viršija 100%</a:t>
            </a:r>
            <a:endParaRPr lang="en-US" sz="1100" i="1">
              <a:solidFill>
                <a:schemeClr val="tx1">
                  <a:lumMod val="65000"/>
                  <a:lumOff val="35000"/>
                </a:schemeClr>
              </a:solidFill>
            </a:endParaRPr>
          </a:p>
        </p:txBody>
      </p:sp>
      <p:sp>
        <p:nvSpPr>
          <p:cNvPr id="8" name="Content Placeholder 4">
            <a:extLst>
              <a:ext uri="{FF2B5EF4-FFF2-40B4-BE49-F238E27FC236}">
                <a16:creationId xmlns:a16="http://schemas.microsoft.com/office/drawing/2014/main" id="{9BAEA9FF-F4E0-535C-1959-E5350B17E8A7}"/>
              </a:ext>
            </a:extLst>
          </p:cNvPr>
          <p:cNvSpPr txBox="1">
            <a:spLocks/>
          </p:cNvSpPr>
          <p:nvPr/>
        </p:nvSpPr>
        <p:spPr>
          <a:xfrm>
            <a:off x="6135331" y="2199563"/>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2022 m.</a:t>
            </a:r>
            <a:endParaRPr lang="lt-LT" sz="1400" dirty="0">
              <a:solidFill>
                <a:schemeClr val="tx1">
                  <a:lumMod val="65000"/>
                  <a:lumOff val="35000"/>
                </a:schemeClr>
              </a:solidFill>
            </a:endParaRPr>
          </a:p>
        </p:txBody>
      </p:sp>
      <p:sp>
        <p:nvSpPr>
          <p:cNvPr id="9" name="Content Placeholder 4">
            <a:extLst>
              <a:ext uri="{FF2B5EF4-FFF2-40B4-BE49-F238E27FC236}">
                <a16:creationId xmlns:a16="http://schemas.microsoft.com/office/drawing/2014/main" id="{738151E3-9AF1-4A5E-42CE-D8F29C4ABB92}"/>
              </a:ext>
            </a:extLst>
          </p:cNvPr>
          <p:cNvSpPr txBox="1">
            <a:spLocks/>
          </p:cNvSpPr>
          <p:nvPr/>
        </p:nvSpPr>
        <p:spPr>
          <a:xfrm>
            <a:off x="7786507" y="2199563"/>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2021 m.</a:t>
            </a:r>
            <a:endParaRPr lang="lt-LT" sz="1400" dirty="0">
              <a:solidFill>
                <a:schemeClr val="tx1">
                  <a:lumMod val="65000"/>
                  <a:lumOff val="35000"/>
                </a:schemeClr>
              </a:solidFill>
            </a:endParaRPr>
          </a:p>
        </p:txBody>
      </p:sp>
      <p:sp>
        <p:nvSpPr>
          <p:cNvPr id="10" name="Text Box 11">
            <a:extLst>
              <a:ext uri="{FF2B5EF4-FFF2-40B4-BE49-F238E27FC236}">
                <a16:creationId xmlns:a16="http://schemas.microsoft.com/office/drawing/2014/main" id="{DD93077B-D974-1CCD-314F-39FECF1F70F2}"/>
              </a:ext>
            </a:extLst>
          </p:cNvPr>
          <p:cNvSpPr txBox="1">
            <a:spLocks noChangeArrowheads="1"/>
          </p:cNvSpPr>
          <p:nvPr/>
        </p:nvSpPr>
        <p:spPr bwMode="auto">
          <a:xfrm>
            <a:off x="7440505" y="6408540"/>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a:t>
            </a:r>
            <a:r>
              <a:rPr lang="en-US" altLang="lt-LT" sz="1000" b="1">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248</a:t>
            </a:r>
            <a:r>
              <a:rPr lang="lt-LT" altLang="lt-LT" sz="1000" b="1">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a:t>
            </a:r>
          </a:p>
        </p:txBody>
      </p:sp>
      <p:sp>
        <p:nvSpPr>
          <p:cNvPr id="11" name="Text Box 11">
            <a:extLst>
              <a:ext uri="{FF2B5EF4-FFF2-40B4-BE49-F238E27FC236}">
                <a16:creationId xmlns:a16="http://schemas.microsoft.com/office/drawing/2014/main" id="{A69B7155-03A3-930D-E505-E3C138CD8937}"/>
              </a:ext>
            </a:extLst>
          </p:cNvPr>
          <p:cNvSpPr txBox="1">
            <a:spLocks noChangeArrowheads="1"/>
          </p:cNvSpPr>
          <p:nvPr/>
        </p:nvSpPr>
        <p:spPr bwMode="auto">
          <a:xfrm>
            <a:off x="6035831" y="6408540"/>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252</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a:t>
            </a:r>
          </a:p>
        </p:txBody>
      </p:sp>
      <p:sp>
        <p:nvSpPr>
          <p:cNvPr id="16" name="TextBox 15">
            <a:extLst>
              <a:ext uri="{FF2B5EF4-FFF2-40B4-BE49-F238E27FC236}">
                <a16:creationId xmlns:a16="http://schemas.microsoft.com/office/drawing/2014/main" id="{2CB353E7-F02D-2F02-0B9F-136A614F5810}"/>
              </a:ext>
            </a:extLst>
          </p:cNvPr>
          <p:cNvSpPr txBox="1"/>
          <p:nvPr/>
        </p:nvSpPr>
        <p:spPr>
          <a:xfrm>
            <a:off x="6689646" y="4524866"/>
            <a:ext cx="1442301" cy="246221"/>
          </a:xfrm>
          <a:prstGeom prst="rect">
            <a:avLst/>
          </a:prstGeom>
          <a:noFill/>
        </p:spPr>
        <p:txBody>
          <a:bodyPr wrap="square" rtlCol="0">
            <a:spAutoFit/>
          </a:bodyPr>
          <a:lstStyle/>
          <a:p>
            <a:r>
              <a:rPr lang="lt-LT" sz="1000" i="1" dirty="0"/>
              <a:t>įtraukta nuo 2022 m.</a:t>
            </a:r>
          </a:p>
        </p:txBody>
      </p:sp>
      <p:cxnSp>
        <p:nvCxnSpPr>
          <p:cNvPr id="17" name="Straight Arrow Connector 16">
            <a:extLst>
              <a:ext uri="{FF2B5EF4-FFF2-40B4-BE49-F238E27FC236}">
                <a16:creationId xmlns:a16="http://schemas.microsoft.com/office/drawing/2014/main" id="{6503DB72-20CA-E9DC-5B94-EB9D25246525}"/>
              </a:ext>
            </a:extLst>
          </p:cNvPr>
          <p:cNvCxnSpPr>
            <a:cxnSpLocks/>
          </p:cNvCxnSpPr>
          <p:nvPr/>
        </p:nvCxnSpPr>
        <p:spPr>
          <a:xfrm rot="5400000">
            <a:off x="6627282" y="4555414"/>
            <a:ext cx="0" cy="180000"/>
          </a:xfrm>
          <a:prstGeom prst="straightConnector1">
            <a:avLst/>
          </a:prstGeom>
          <a:ln w="9525" cap="flat" cmpd="sng" algn="ctr">
            <a:solidFill>
              <a:schemeClr val="tx1">
                <a:lumMod val="65000"/>
                <a:lumOff val="3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2" name="Content Placeholder 4">
            <a:extLst>
              <a:ext uri="{FF2B5EF4-FFF2-40B4-BE49-F238E27FC236}">
                <a16:creationId xmlns:a16="http://schemas.microsoft.com/office/drawing/2014/main" id="{706E3846-CF5E-30C0-B3BC-382686895BDB}"/>
              </a:ext>
            </a:extLst>
          </p:cNvPr>
          <p:cNvSpPr txBox="1">
            <a:spLocks/>
          </p:cNvSpPr>
          <p:nvPr/>
        </p:nvSpPr>
        <p:spPr>
          <a:xfrm>
            <a:off x="4484154" y="2199563"/>
            <a:ext cx="865694" cy="293639"/>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400" dirty="0">
                <a:solidFill>
                  <a:schemeClr val="tx1">
                    <a:lumMod val="65000"/>
                    <a:lumOff val="35000"/>
                  </a:schemeClr>
                </a:solidFill>
              </a:rPr>
              <a:t>2023 m.</a:t>
            </a:r>
            <a:endParaRPr lang="lt-LT" sz="1400" dirty="0">
              <a:solidFill>
                <a:schemeClr val="tx1">
                  <a:lumMod val="65000"/>
                  <a:lumOff val="35000"/>
                </a:schemeClr>
              </a:solidFill>
            </a:endParaRPr>
          </a:p>
        </p:txBody>
      </p:sp>
      <p:sp>
        <p:nvSpPr>
          <p:cNvPr id="13" name="Text Box 11">
            <a:extLst>
              <a:ext uri="{FF2B5EF4-FFF2-40B4-BE49-F238E27FC236}">
                <a16:creationId xmlns:a16="http://schemas.microsoft.com/office/drawing/2014/main" id="{410BF478-CBD0-7FD5-0484-7B5C1E50A21E}"/>
              </a:ext>
            </a:extLst>
          </p:cNvPr>
          <p:cNvSpPr txBox="1">
            <a:spLocks noChangeArrowheads="1"/>
          </p:cNvSpPr>
          <p:nvPr/>
        </p:nvSpPr>
        <p:spPr bwMode="auto">
          <a:xfrm>
            <a:off x="4631157" y="6408540"/>
            <a:ext cx="7318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1AB1AF"/>
              </a:buClr>
              <a:buFont typeface="Wingdings" panose="05000000000000000000" pitchFamily="2" charset="2"/>
              <a:buChar char="q"/>
              <a:defRPr sz="1400">
                <a:solidFill>
                  <a:schemeClr val="tx1"/>
                </a:solidFill>
                <a:latin typeface="Calibri" panose="020F0502020204030204" pitchFamily="34" charset="0"/>
              </a:defRPr>
            </a:lvl1pPr>
            <a:lvl2pPr marL="742950" indent="-285750">
              <a:spcBef>
                <a:spcPct val="20000"/>
              </a:spcBef>
              <a:buClr>
                <a:srgbClr val="1AB1AF"/>
              </a:buClr>
              <a:buFont typeface="Arial" panose="020B0604020202020204" pitchFamily="34" charset="0"/>
              <a:buChar char="–"/>
              <a:defRPr sz="1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4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400">
                <a:solidFill>
                  <a:schemeClr val="tx1"/>
                </a:solidFill>
                <a:latin typeface="Calibri" panose="020F0502020204030204" pitchFamily="34" charset="0"/>
              </a:defRPr>
            </a:lvl9pPr>
          </a:lstStyle>
          <a:p>
            <a:pPr algn="ctr" eaLnBrk="1" hangingPunct="1">
              <a:spcBef>
                <a:spcPct val="0"/>
              </a:spcBef>
              <a:buClrTx/>
              <a:buFontTx/>
              <a:buNone/>
            </a:pP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N=</a:t>
            </a:r>
            <a:r>
              <a:rPr lang="en-US"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292</a:t>
            </a:r>
            <a:r>
              <a:rPr lang="lt-LT" altLang="lt-LT" sz="1000" b="1" dirty="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Times New Roman" panose="02020603050405020304" pitchFamily="18" charset="0"/>
              </a:rPr>
              <a:t>*</a:t>
            </a:r>
          </a:p>
        </p:txBody>
      </p:sp>
      <p:cxnSp>
        <p:nvCxnSpPr>
          <p:cNvPr id="14" name="Straight Arrow Connector 13">
            <a:extLst>
              <a:ext uri="{FF2B5EF4-FFF2-40B4-BE49-F238E27FC236}">
                <a16:creationId xmlns:a16="http://schemas.microsoft.com/office/drawing/2014/main" id="{6DA67749-19FB-0D55-48C7-DFDE043D4E15}"/>
              </a:ext>
            </a:extLst>
          </p:cNvPr>
          <p:cNvCxnSpPr>
            <a:cxnSpLocks/>
          </p:cNvCxnSpPr>
          <p:nvPr/>
        </p:nvCxnSpPr>
        <p:spPr>
          <a:xfrm flipV="1">
            <a:off x="5243408" y="3007471"/>
            <a:ext cx="0" cy="21600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1260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3A7BF2-C7B0-4DA9-962A-22E2712701B1}"/>
              </a:ext>
            </a:extLst>
          </p:cNvPr>
          <p:cNvSpPr>
            <a:spLocks noGrp="1"/>
          </p:cNvSpPr>
          <p:nvPr>
            <p:ph sz="half" idx="1"/>
          </p:nvPr>
        </p:nvSpPr>
        <p:spPr/>
        <p:txBody>
          <a:bodyPr/>
          <a:lstStyle/>
          <a:p>
            <a:r>
              <a:rPr lang="lt-LT"/>
              <a:t>Ar Jūs lengviau ryžtumėtės renovacijai, jei žinotumėte, kad namas įtrauktas į savivaldybės kvartalų energinio efektyvumo didinimo programą, kurią įgyvendinant bus atnaujinami visi kvartalo daugiabučiai ir viešieji pastatai, mašinų stovėjimo aikštelės, gatvių apšvietimo tinklai, vaikų žaidimų aikštelės ir kt.?</a:t>
            </a:r>
          </a:p>
          <a:p>
            <a:endParaRPr lang="lt-LT"/>
          </a:p>
        </p:txBody>
      </p:sp>
      <p:sp>
        <p:nvSpPr>
          <p:cNvPr id="3" name="Title 2">
            <a:extLst>
              <a:ext uri="{FF2B5EF4-FFF2-40B4-BE49-F238E27FC236}">
                <a16:creationId xmlns:a16="http://schemas.microsoft.com/office/drawing/2014/main" id="{A38ECE3A-23DD-4AC2-92E7-59391C365751}"/>
              </a:ext>
            </a:extLst>
          </p:cNvPr>
          <p:cNvSpPr>
            <a:spLocks noGrp="1"/>
          </p:cNvSpPr>
          <p:nvPr>
            <p:ph type="title"/>
          </p:nvPr>
        </p:nvSpPr>
        <p:spPr/>
        <p:txBody>
          <a:bodyPr>
            <a:normAutofit fontScale="90000"/>
          </a:bodyPr>
          <a:lstStyle/>
          <a:p>
            <a:r>
              <a:rPr lang="lt-LT">
                <a:solidFill>
                  <a:schemeClr val="accent2">
                    <a:lumMod val="75000"/>
                  </a:schemeClr>
                </a:solidFill>
              </a:rPr>
              <a:t>NUOSTATA DĖL RENOVACIJOS, VEIKIANT SAVIVALDYBĖS KVARTALŲ ENERGINIO EFEKTYVUMO DIDINIMO PROGRAMAI (PROC.)</a:t>
            </a:r>
          </a:p>
        </p:txBody>
      </p:sp>
      <p:sp>
        <p:nvSpPr>
          <p:cNvPr id="5" name="Content Placeholder 4">
            <a:extLst>
              <a:ext uri="{FF2B5EF4-FFF2-40B4-BE49-F238E27FC236}">
                <a16:creationId xmlns:a16="http://schemas.microsoft.com/office/drawing/2014/main" id="{D63A8226-6EF0-4645-9EE3-35E43E6A8E53}"/>
              </a:ext>
            </a:extLst>
          </p:cNvPr>
          <p:cNvSpPr>
            <a:spLocks noGrp="1"/>
          </p:cNvSpPr>
          <p:nvPr>
            <p:ph sz="half" idx="11"/>
          </p:nvPr>
        </p:nvSpPr>
        <p:spPr>
          <a:xfrm>
            <a:off x="1238008" y="2138402"/>
            <a:ext cx="1616028" cy="373889"/>
          </a:xfrm>
        </p:spPr>
        <p:txBody>
          <a:bodyPr/>
          <a:lstStyle/>
          <a:p>
            <a:r>
              <a:rPr lang="lt-LT">
                <a:solidFill>
                  <a:schemeClr val="tx1">
                    <a:lumMod val="65000"/>
                    <a:lumOff val="35000"/>
                  </a:schemeClr>
                </a:solidFill>
              </a:rPr>
              <a:t>*renovuotinų daugiabučių gyventojai</a:t>
            </a:r>
          </a:p>
        </p:txBody>
      </p:sp>
      <p:graphicFrame>
        <p:nvGraphicFramePr>
          <p:cNvPr id="7" name="Content Placeholder 8">
            <a:extLst>
              <a:ext uri="{FF2B5EF4-FFF2-40B4-BE49-F238E27FC236}">
                <a16:creationId xmlns:a16="http://schemas.microsoft.com/office/drawing/2014/main" id="{BE199250-1CB9-4EBB-B57D-F53A404FE035}"/>
              </a:ext>
            </a:extLst>
          </p:cNvPr>
          <p:cNvGraphicFramePr>
            <a:graphicFrameLocks/>
          </p:cNvGraphicFramePr>
          <p:nvPr>
            <p:extLst>
              <p:ext uri="{D42A27DB-BD31-4B8C-83A1-F6EECF244321}">
                <p14:modId xmlns:p14="http://schemas.microsoft.com/office/powerpoint/2010/main" val="2120040304"/>
              </p:ext>
            </p:extLst>
          </p:nvPr>
        </p:nvGraphicFramePr>
        <p:xfrm>
          <a:off x="1167653" y="2470964"/>
          <a:ext cx="7315200" cy="3453193"/>
        </p:xfrm>
        <a:graphic>
          <a:graphicData uri="http://schemas.openxmlformats.org/drawingml/2006/chart">
            <c:chart xmlns:c="http://schemas.openxmlformats.org/drawingml/2006/chart" xmlns:r="http://schemas.openxmlformats.org/officeDocument/2006/relationships" r:id="rId2"/>
          </a:graphicData>
        </a:graphic>
      </p:graphicFrame>
      <p:sp>
        <p:nvSpPr>
          <p:cNvPr id="6" name="Content Placeholder 16">
            <a:extLst>
              <a:ext uri="{FF2B5EF4-FFF2-40B4-BE49-F238E27FC236}">
                <a16:creationId xmlns:a16="http://schemas.microsoft.com/office/drawing/2014/main" id="{16AB6472-6E0F-41D3-B763-F8172D8652F9}"/>
              </a:ext>
            </a:extLst>
          </p:cNvPr>
          <p:cNvSpPr txBox="1">
            <a:spLocks/>
          </p:cNvSpPr>
          <p:nvPr/>
        </p:nvSpPr>
        <p:spPr>
          <a:xfrm>
            <a:off x="8571959" y="4748531"/>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a:solidFill>
                  <a:schemeClr val="tx1">
                    <a:lumMod val="65000"/>
                    <a:lumOff val="35000"/>
                  </a:schemeClr>
                </a:solidFill>
              </a:rPr>
              <a:t>N=416*</a:t>
            </a:r>
          </a:p>
        </p:txBody>
      </p:sp>
      <p:sp>
        <p:nvSpPr>
          <p:cNvPr id="8" name="Content Placeholder 16">
            <a:extLst>
              <a:ext uri="{FF2B5EF4-FFF2-40B4-BE49-F238E27FC236}">
                <a16:creationId xmlns:a16="http://schemas.microsoft.com/office/drawing/2014/main" id="{37BB8038-5339-45CB-BAB8-D5572D14D1B6}"/>
              </a:ext>
            </a:extLst>
          </p:cNvPr>
          <p:cNvSpPr txBox="1">
            <a:spLocks/>
          </p:cNvSpPr>
          <p:nvPr/>
        </p:nvSpPr>
        <p:spPr>
          <a:xfrm>
            <a:off x="8571959" y="5411723"/>
            <a:ext cx="650091"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a:solidFill>
                  <a:schemeClr val="tx1">
                    <a:lumMod val="65000"/>
                    <a:lumOff val="35000"/>
                  </a:schemeClr>
                </a:solidFill>
              </a:rPr>
              <a:t>N=437*</a:t>
            </a:r>
          </a:p>
        </p:txBody>
      </p:sp>
      <p:cxnSp>
        <p:nvCxnSpPr>
          <p:cNvPr id="11" name="Straight Arrow Connector 10">
            <a:extLst>
              <a:ext uri="{FF2B5EF4-FFF2-40B4-BE49-F238E27FC236}">
                <a16:creationId xmlns:a16="http://schemas.microsoft.com/office/drawing/2014/main" id="{B7AE9A00-15FD-4F00-AD4A-685986F9AFF2}"/>
              </a:ext>
            </a:extLst>
          </p:cNvPr>
          <p:cNvCxnSpPr>
            <a:cxnSpLocks/>
          </p:cNvCxnSpPr>
          <p:nvPr/>
        </p:nvCxnSpPr>
        <p:spPr>
          <a:xfrm>
            <a:off x="3789893" y="3374514"/>
            <a:ext cx="0" cy="208800"/>
          </a:xfrm>
          <a:prstGeom prst="straightConnector1">
            <a:avLst/>
          </a:prstGeom>
          <a:ln w="9525" cap="flat" cmpd="sng" algn="ctr">
            <a:solidFill>
              <a:schemeClr val="bg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 name="Content Placeholder 16">
            <a:extLst>
              <a:ext uri="{FF2B5EF4-FFF2-40B4-BE49-F238E27FC236}">
                <a16:creationId xmlns:a16="http://schemas.microsoft.com/office/drawing/2014/main" id="{8B0B3BC7-902C-B346-F700-FC2FE135F8E8}"/>
              </a:ext>
            </a:extLst>
          </p:cNvPr>
          <p:cNvSpPr txBox="1">
            <a:spLocks/>
          </p:cNvSpPr>
          <p:nvPr/>
        </p:nvSpPr>
        <p:spPr>
          <a:xfrm>
            <a:off x="8571959" y="4085340"/>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a:solidFill>
                  <a:schemeClr val="tx1">
                    <a:lumMod val="65000"/>
                    <a:lumOff val="35000"/>
                  </a:schemeClr>
                </a:solidFill>
              </a:rPr>
              <a:t>N=4</a:t>
            </a:r>
            <a:r>
              <a:rPr lang="en-US">
                <a:solidFill>
                  <a:schemeClr val="tx1">
                    <a:lumMod val="65000"/>
                    <a:lumOff val="35000"/>
                  </a:schemeClr>
                </a:solidFill>
              </a:rPr>
              <a:t>09</a:t>
            </a:r>
            <a:r>
              <a:rPr lang="lt-LT">
                <a:solidFill>
                  <a:schemeClr val="tx1">
                    <a:lumMod val="65000"/>
                    <a:lumOff val="35000"/>
                  </a:schemeClr>
                </a:solidFill>
              </a:rPr>
              <a:t>*</a:t>
            </a:r>
          </a:p>
        </p:txBody>
      </p:sp>
      <p:sp>
        <p:nvSpPr>
          <p:cNvPr id="10" name="Content Placeholder 16">
            <a:extLst>
              <a:ext uri="{FF2B5EF4-FFF2-40B4-BE49-F238E27FC236}">
                <a16:creationId xmlns:a16="http://schemas.microsoft.com/office/drawing/2014/main" id="{829129C6-5F72-23C6-278E-E0ADE85597E3}"/>
              </a:ext>
            </a:extLst>
          </p:cNvPr>
          <p:cNvSpPr txBox="1">
            <a:spLocks/>
          </p:cNvSpPr>
          <p:nvPr/>
        </p:nvSpPr>
        <p:spPr>
          <a:xfrm>
            <a:off x="8571959" y="3422149"/>
            <a:ext cx="648000" cy="221060"/>
          </a:xfrm>
          <a:prstGeom prst="rect">
            <a:avLst/>
          </a:prstGeom>
        </p:spPr>
        <p:txBody>
          <a:bodyPr vert="horz" wrap="square" lIns="91440" tIns="45720" rIns="91440" bIns="45720" rtlCol="0">
            <a:noAutofit/>
          </a:bodyPr>
          <a:lstStyle>
            <a:lvl1pPr marL="0" indent="0" algn="just" defTabSz="914400" rtl="0" eaLnBrk="1" latinLnBrk="0" hangingPunct="1">
              <a:lnSpc>
                <a:spcPct val="100000"/>
              </a:lnSpc>
              <a:spcBef>
                <a:spcPts val="0"/>
              </a:spcBef>
              <a:buClr>
                <a:schemeClr val="accent2"/>
              </a:buClr>
              <a:buFont typeface="Arial" panose="020B0604020202020204" pitchFamily="34" charset="0"/>
              <a:buNone/>
              <a:defRPr sz="1000" b="1" i="0" kern="1200" baseline="0">
                <a:solidFill>
                  <a:schemeClr val="tx1"/>
                </a:solidFill>
                <a:latin typeface="Microsoft YaHei UI Light" panose="020B0502040204020203" pitchFamily="34" charset="-122"/>
                <a:ea typeface="Microsoft YaHei UI Light" panose="020B0502040204020203" pitchFamily="34" charset="-122"/>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4pPr>
            <a:lvl5pPr marL="1828800" indent="0" algn="just" defTabSz="914400" rtl="0" eaLnBrk="1" latinLnBrk="0" hangingPunct="1">
              <a:lnSpc>
                <a:spcPct val="100000"/>
              </a:lnSpc>
              <a:spcBef>
                <a:spcPts val="0"/>
              </a:spcBef>
              <a:buClr>
                <a:schemeClr val="accent2"/>
              </a:buClr>
              <a:buFont typeface="Arial" panose="020B0604020202020204" pitchFamily="34" charset="0"/>
              <a:buNone/>
              <a:defRPr sz="1400" kern="1200">
                <a:solidFill>
                  <a:schemeClr val="tx1">
                    <a:lumMod val="65000"/>
                    <a:lumOff val="35000"/>
                  </a:schemeClr>
                </a:solidFill>
                <a:latin typeface="Microsoft YaHei UI Light" panose="020B0502040204020203" pitchFamily="34" charset="-122"/>
                <a:ea typeface="Microsoft YaHei UI Light" panose="020B0502040204020203"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1">
                    <a:lumMod val="65000"/>
                    <a:lumOff val="35000"/>
                  </a:schemeClr>
                </a:solidFill>
              </a:rPr>
              <a:t>N=4</a:t>
            </a:r>
            <a:r>
              <a:rPr lang="en-US" dirty="0">
                <a:solidFill>
                  <a:schemeClr val="tx1">
                    <a:lumMod val="65000"/>
                    <a:lumOff val="35000"/>
                  </a:schemeClr>
                </a:solidFill>
              </a:rPr>
              <a:t>14</a:t>
            </a:r>
            <a:r>
              <a:rPr lang="lt-LT" dirty="0">
                <a:solidFill>
                  <a:schemeClr val="tx1">
                    <a:lumMod val="65000"/>
                    <a:lumOff val="35000"/>
                  </a:schemeClr>
                </a:solidFill>
              </a:rPr>
              <a:t>*</a:t>
            </a:r>
          </a:p>
        </p:txBody>
      </p:sp>
      <p:cxnSp>
        <p:nvCxnSpPr>
          <p:cNvPr id="12" name="Straight Arrow Connector 11">
            <a:extLst>
              <a:ext uri="{FF2B5EF4-FFF2-40B4-BE49-F238E27FC236}">
                <a16:creationId xmlns:a16="http://schemas.microsoft.com/office/drawing/2014/main" id="{43A641B6-4323-3DB1-0EAF-BB9AFE3BBC79}"/>
              </a:ext>
            </a:extLst>
          </p:cNvPr>
          <p:cNvCxnSpPr/>
          <p:nvPr/>
        </p:nvCxnSpPr>
        <p:spPr>
          <a:xfrm flipV="1">
            <a:off x="6049389" y="3397706"/>
            <a:ext cx="0" cy="208800"/>
          </a:xfrm>
          <a:prstGeom prst="straightConnector1">
            <a:avLst/>
          </a:prstGeom>
          <a:ln w="9525"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6937040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39993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27364" y="503351"/>
            <a:ext cx="10203140" cy="666233"/>
          </a:xfrm>
        </p:spPr>
        <p:txBody>
          <a:bodyPr/>
          <a:lstStyle/>
          <a:p>
            <a:r>
              <a:rPr lang="lt-LT">
                <a:solidFill>
                  <a:schemeClr val="accent2">
                    <a:lumMod val="75000"/>
                  </a:schemeClr>
                </a:solidFill>
              </a:rPr>
              <a:t>APIBENDRINIMAS</a:t>
            </a:r>
          </a:p>
        </p:txBody>
      </p:sp>
      <p:sp>
        <p:nvSpPr>
          <p:cNvPr id="4" name="Content Placeholder 3">
            <a:extLst>
              <a:ext uri="{FF2B5EF4-FFF2-40B4-BE49-F238E27FC236}">
                <a16:creationId xmlns:a16="http://schemas.microsoft.com/office/drawing/2014/main" id="{8C8A0F40-7DB7-4A2A-AAA0-38A8E0A84291}"/>
              </a:ext>
            </a:extLst>
          </p:cNvPr>
          <p:cNvSpPr>
            <a:spLocks noGrp="1"/>
          </p:cNvSpPr>
          <p:nvPr>
            <p:ph sz="half" idx="1"/>
          </p:nvPr>
        </p:nvSpPr>
        <p:spPr>
          <a:xfrm>
            <a:off x="727364" y="1169584"/>
            <a:ext cx="10578811" cy="5158788"/>
          </a:xfrm>
        </p:spPr>
        <p:txBody>
          <a:bodyPr/>
          <a:lstStyle/>
          <a:p>
            <a:pPr marL="88900" lvl="1" indent="0" algn="just">
              <a:spcBef>
                <a:spcPts val="600"/>
              </a:spcBef>
              <a:buNone/>
              <a:defRPr/>
            </a:pPr>
            <a:r>
              <a:rPr lang="lt-LT" altLang="lt-LT" sz="1200" b="1" i="1" dirty="0">
                <a:sym typeface="Wingdings" pitchFamily="2" charset="2"/>
              </a:rPr>
              <a:t>Gyvenamojo būsto būklė</a:t>
            </a:r>
          </a:p>
          <a:p>
            <a:pPr marL="88900" lvl="1" indent="0" algn="just">
              <a:spcBef>
                <a:spcPts val="600"/>
              </a:spcBef>
              <a:buNone/>
              <a:defRPr/>
            </a:pPr>
            <a:endParaRPr lang="lt-LT" altLang="lt-LT" sz="1200" dirty="0">
              <a:sym typeface="Wingdings" pitchFamily="2" charset="2"/>
            </a:endParaRPr>
          </a:p>
          <a:p>
            <a:pPr marL="374650" lvl="1" indent="-285750" algn="just">
              <a:spcBef>
                <a:spcPts val="600"/>
              </a:spcBef>
              <a:defRPr/>
            </a:pPr>
            <a:r>
              <a:rPr lang="lt-LT" altLang="lt-LT" sz="1200" dirty="0">
                <a:sym typeface="Wingdings" pitchFamily="2" charset="2"/>
              </a:rPr>
              <a:t>Pusė (51 proc.) tyrime dalyvavusių Lietuvos gyventojų nurodė gyvenantys senos statybos daugiabučiuose – pastatytuose iki 1993 m. </a:t>
            </a:r>
            <a:r>
              <a:rPr lang="en-US" altLang="lt-LT" sz="1200" dirty="0">
                <a:sym typeface="Wingdings" pitchFamily="2" charset="2"/>
              </a:rPr>
              <a:t>9</a:t>
            </a:r>
            <a:r>
              <a:rPr lang="lt-LT" altLang="lt-LT" sz="1200" dirty="0">
                <a:sym typeface="Wingdings" pitchFamily="2" charset="2"/>
              </a:rPr>
              <a:t> proc. gyvena naujesniuose nei 1993 m. statybos daugiabučiuose. 40 proc. gyvena vieno ar dviejų butų namuose.</a:t>
            </a:r>
          </a:p>
          <a:p>
            <a:pPr marL="374650" lvl="1" indent="-285750" algn="just">
              <a:spcBef>
                <a:spcPts val="600"/>
              </a:spcBef>
              <a:defRPr/>
            </a:pPr>
            <a:r>
              <a:rPr lang="lt-LT" altLang="lt-LT" sz="1200" dirty="0">
                <a:sym typeface="Wingdings" pitchFamily="2" charset="2"/>
              </a:rPr>
              <a:t>15 proc. tyrime dalyvavusių senos statybos daugiabučių gyventojų gyvena renovuotame daugiabutyje. 5 proc. daugiabutis šiuo metu yra renovuojamas. 80 proc. nurodė, kad jų daugiabutis nėra renovuotas.</a:t>
            </a:r>
          </a:p>
          <a:p>
            <a:pPr marL="374650" lvl="1" indent="-285750" algn="just">
              <a:spcBef>
                <a:spcPts val="600"/>
              </a:spcBef>
              <a:defRPr/>
            </a:pPr>
            <a:r>
              <a:rPr lang="lt-LT" altLang="lt-LT" sz="1200" dirty="0">
                <a:sym typeface="Wingdings" pitchFamily="2" charset="2"/>
              </a:rPr>
              <a:t>Vyraujanti išlaidų už šildymą (šildymo sezono metu) suma namų ūkiui svyruoja nuo 51 Eur iki 150 Eur (53 proc.): 17 proc. sumoka 51-70 Eur, 20 proc. – 71-100 Eur, 16 proc. (sumažėjo nuo 20 proc., 2022 m.) – 101-150 Eur. Mažiau (iki 50 Eur) už šildymą sumoka 12 proc. respondentų. Didesnes sumas nei 150 Eur įvardijo 25 proc. tyrimo dalyvių.</a:t>
            </a:r>
          </a:p>
          <a:p>
            <a:pPr marL="374650" lvl="1" indent="-285750" algn="just">
              <a:spcBef>
                <a:spcPts val="600"/>
              </a:spcBef>
              <a:defRPr/>
            </a:pPr>
            <a:endParaRPr lang="lt-LT" altLang="lt-LT" sz="1200" dirty="0">
              <a:sym typeface="Wingdings" pitchFamily="2" charset="2"/>
            </a:endParaRPr>
          </a:p>
          <a:p>
            <a:pPr marL="88900" lvl="1" indent="0" algn="just">
              <a:spcBef>
                <a:spcPts val="600"/>
              </a:spcBef>
              <a:buNone/>
              <a:defRPr/>
            </a:pPr>
            <a:r>
              <a:rPr lang="lt-LT" sz="1200" b="1" i="1" dirty="0"/>
              <a:t>Informuotumas apie daugiabučių namų atnaujinimo Programą</a:t>
            </a:r>
          </a:p>
          <a:p>
            <a:pPr marL="88900" lvl="1" indent="0" algn="just">
              <a:spcBef>
                <a:spcPts val="600"/>
              </a:spcBef>
              <a:buNone/>
              <a:defRPr/>
            </a:pPr>
            <a:endParaRPr lang="lt-LT" altLang="lt-LT" sz="1200" dirty="0">
              <a:sym typeface="Wingdings" pitchFamily="2" charset="2"/>
            </a:endParaRPr>
          </a:p>
          <a:p>
            <a:pPr marL="374650" lvl="1" indent="-285750" algn="just">
              <a:spcBef>
                <a:spcPts val="600"/>
              </a:spcBef>
              <a:defRPr/>
            </a:pPr>
            <a:r>
              <a:rPr lang="lt-LT" altLang="lt-LT" sz="1200" dirty="0">
                <a:sym typeface="Wingdings" pitchFamily="2" charset="2"/>
              </a:rPr>
              <a:t>Absoliuti dauguma (90 proc.) Lietuvos gyventojų yra girdėję apie daugiabučių namų atnaujinimo (modernizavimo) – dar vadinamą Renovacijos – Programą. </a:t>
            </a:r>
          </a:p>
          <a:p>
            <a:pPr marL="374650" lvl="1" indent="-285750" algn="just">
              <a:spcBef>
                <a:spcPts val="600"/>
              </a:spcBef>
              <a:defRPr/>
            </a:pPr>
            <a:r>
              <a:rPr lang="lt-LT" altLang="lt-LT" sz="1200" dirty="0">
                <a:sym typeface="Wingdings" pitchFamily="2" charset="2"/>
              </a:rPr>
              <a:t>Palankiai daugiabučių namų atnaujinimo Programą vertina dauguma (69 proc.; sumažėjo nuo 72 proc.) Lietuvos gyventojų: 34 proc. vertina labai palankiai, 35 proc. – greičiau palankiai. </a:t>
            </a:r>
          </a:p>
          <a:p>
            <a:pPr marL="374650" lvl="1" indent="-285750" algn="just">
              <a:spcBef>
                <a:spcPts val="600"/>
              </a:spcBef>
              <a:defRPr/>
            </a:pPr>
            <a:r>
              <a:rPr lang="lt-LT" altLang="lt-LT" sz="1200" dirty="0">
                <a:sym typeface="Wingdings" pitchFamily="2" charset="2"/>
              </a:rPr>
              <a:t>Pagrindiniai gyventojų įvardinami informacijos apie renovaciją šaltiniai – televizija (53 proc.; padidėjo nuo 50 proc.) ir interneto naujienų portalai (36 proc.). Televizija (26 proc.; padidėjo nuo 21 proc.) ir aplinkos projektų valdymo agentūra (18 proc.) įvardinamos kaip patikimiausi informacijos šaltiniai.</a:t>
            </a:r>
          </a:p>
          <a:p>
            <a:pPr marL="374650" lvl="1" indent="-285750" algn="just">
              <a:spcBef>
                <a:spcPts val="600"/>
              </a:spcBef>
              <a:defRPr/>
            </a:pPr>
            <a:r>
              <a:rPr lang="lt-LT" altLang="lt-LT" sz="1200" dirty="0">
                <a:sym typeface="Wingdings" pitchFamily="2" charset="2"/>
              </a:rPr>
              <a:t>Labiausiai pasigendama informacijos apie išlaidas, kainų suvaldymą (13 proc.), ir bendros informacijos apie renovaciją (7 proc.).</a:t>
            </a:r>
          </a:p>
          <a:p>
            <a:pPr marL="374650" lvl="1" indent="-285750" algn="just">
              <a:spcBef>
                <a:spcPts val="600"/>
              </a:spcBef>
              <a:defRPr/>
            </a:pPr>
            <a:r>
              <a:rPr lang="lt-LT" altLang="lt-LT" sz="1200" dirty="0">
                <a:sym typeface="Wingdings" pitchFamily="2" charset="2"/>
              </a:rPr>
              <a:t>Priimtiniausias būdas gauti išsamią detalią informaciją ir atsakymus į kylančius klausimus prieš priimant sprendimą dėl renovacijos, gyventojams atrodo gyvi ar online susitikimai su specialistais (23 proc.; sumažėjo nuo 31 proc.). </a:t>
            </a:r>
          </a:p>
          <a:p>
            <a:pPr marL="374650" lvl="1" indent="-285750" algn="just">
              <a:spcBef>
                <a:spcPts val="600"/>
              </a:spcBef>
              <a:defRPr/>
            </a:pPr>
            <a:r>
              <a:rPr lang="lt-LT" altLang="lt-LT" sz="1200" dirty="0">
                <a:sym typeface="Wingdings" pitchFamily="2" charset="2"/>
              </a:rPr>
              <a:t>Prieš priimdami sprendimą dėl renovacijos, gyventojai labiausiai norėtų sužinoti nepriklausomų statybos specialistų (52 proc.), institucijų, atsakingų už renovaciją atstovų (33 proc.; sumažėjo nuo 38 proc.), renovacijos ekspertų (33 proc.; sumažėjo nuo 37 proc.) ir šiuo metu renovaciją įgyvendinančių namų atstovų (32 proc.; sumažėjo nuo 35 proc.) nuomones.  </a:t>
            </a:r>
            <a:endParaRPr lang="lt-LT" sz="1200" dirty="0"/>
          </a:p>
          <a:p>
            <a:pPr marL="171450" indent="-171450">
              <a:buFont typeface="Arial" panose="020B0604020202020204" pitchFamily="34" charset="0"/>
              <a:buChar char="•"/>
            </a:pPr>
            <a:endParaRPr lang="lt-LT" sz="1200" dirty="0"/>
          </a:p>
          <a:p>
            <a:endParaRPr lang="lt-LT" sz="1200" dirty="0"/>
          </a:p>
        </p:txBody>
      </p:sp>
    </p:spTree>
    <p:extLst>
      <p:ext uri="{BB962C8B-B14F-4D97-AF65-F5344CB8AC3E}">
        <p14:creationId xmlns:p14="http://schemas.microsoft.com/office/powerpoint/2010/main" val="17749221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27364" y="503351"/>
            <a:ext cx="10203140" cy="666233"/>
          </a:xfrm>
        </p:spPr>
        <p:txBody>
          <a:bodyPr/>
          <a:lstStyle/>
          <a:p>
            <a:r>
              <a:rPr lang="lt-LT">
                <a:solidFill>
                  <a:schemeClr val="accent2">
                    <a:lumMod val="75000"/>
                  </a:schemeClr>
                </a:solidFill>
              </a:rPr>
              <a:t>APIBENDRINIMAS</a:t>
            </a:r>
          </a:p>
        </p:txBody>
      </p:sp>
      <p:sp>
        <p:nvSpPr>
          <p:cNvPr id="4" name="Content Placeholder 3">
            <a:extLst>
              <a:ext uri="{FF2B5EF4-FFF2-40B4-BE49-F238E27FC236}">
                <a16:creationId xmlns:a16="http://schemas.microsoft.com/office/drawing/2014/main" id="{8C8A0F40-7DB7-4A2A-AAA0-38A8E0A84291}"/>
              </a:ext>
            </a:extLst>
          </p:cNvPr>
          <p:cNvSpPr>
            <a:spLocks noGrp="1"/>
          </p:cNvSpPr>
          <p:nvPr>
            <p:ph sz="half" idx="1"/>
          </p:nvPr>
        </p:nvSpPr>
        <p:spPr>
          <a:xfrm>
            <a:off x="727364" y="1169584"/>
            <a:ext cx="10578811" cy="4896238"/>
          </a:xfrm>
        </p:spPr>
        <p:txBody>
          <a:bodyPr/>
          <a:lstStyle/>
          <a:p>
            <a:pPr marL="88900" marR="0" lvl="1" indent="0" algn="just" defTabSz="914400" rtl="0" eaLnBrk="1" fontAlgn="auto" latinLnBrk="0" hangingPunct="1">
              <a:lnSpc>
                <a:spcPct val="90000"/>
              </a:lnSpc>
              <a:spcBef>
                <a:spcPts val="600"/>
              </a:spcBef>
              <a:spcAft>
                <a:spcPts val="0"/>
              </a:spcAft>
              <a:buClr>
                <a:srgbClr val="1AB1AF"/>
              </a:buClr>
              <a:buSzTx/>
              <a:buFont typeface="Arial" panose="020B0604020202020204" pitchFamily="34" charset="0"/>
              <a:buNone/>
              <a:tabLst/>
              <a:defRPr/>
            </a:pPr>
            <a:r>
              <a:rPr kumimoji="0" lang="lt-LT" sz="1200" b="1" i="1" u="none" strike="noStrike" kern="1200" cap="none" spc="0" normalizeH="0" baseline="0" noProof="0" dirty="0">
                <a:ln>
                  <a:noFill/>
                </a:ln>
                <a:solidFill>
                  <a:prstClr val="black">
                    <a:lumMod val="65000"/>
                    <a:lumOff val="35000"/>
                  </a:prstClr>
                </a:solidFill>
                <a:effectLst/>
                <a:uLnTx/>
                <a:uFillTx/>
                <a:latin typeface="Microsoft YaHei UI Light" panose="020B0502040204020203" pitchFamily="34" charset="-122"/>
                <a:ea typeface="Microsoft YaHei UI Light" panose="020B0502040204020203" pitchFamily="34" charset="-122"/>
                <a:cs typeface="+mn-cs"/>
              </a:rPr>
              <a:t>Ketinimas dalyvauti Programoje</a:t>
            </a:r>
          </a:p>
          <a:p>
            <a:pPr marL="260350" lvl="1" indent="-171450" algn="just">
              <a:spcBef>
                <a:spcPts val="600"/>
              </a:spcBef>
              <a:defRPr/>
            </a:pPr>
            <a:r>
              <a:rPr lang="lt-LT" sz="1200" dirty="0"/>
              <a:t>Daugumai (86 proc.) respondentų, renkantis įsigyti butą, būtų svarbus privalumas namo renovavimo faktas: 42 proc. (sumažėjo nuo 45 proc.) respondentų tai būtų labai svarbu, 44 proc. – greičiau svarbu.</a:t>
            </a:r>
          </a:p>
          <a:p>
            <a:pPr marL="260350" lvl="1" indent="-171450" algn="just">
              <a:spcBef>
                <a:spcPts val="600"/>
              </a:spcBef>
              <a:defRPr/>
            </a:pPr>
            <a:r>
              <a:rPr lang="lt-LT" sz="1200" dirty="0"/>
              <a:t>84 proc. gyventojų sutinka su teiginiu „Daugiabutis namas, kuriame yra tavo butas, visų pirma yra tavo turtas, todėl privalai juo rūpintis, prižiūrėti bei gerinti nelaukdamas valstybės paramos“: 43 proc. visiškai sutinka, 41 proc. – greičiau sutinka.</a:t>
            </a:r>
          </a:p>
          <a:p>
            <a:pPr marL="260350" lvl="1" indent="-171450" algn="just">
              <a:spcBef>
                <a:spcPts val="600"/>
              </a:spcBef>
              <a:defRPr/>
            </a:pPr>
            <a:r>
              <a:rPr lang="lt-LT" sz="1200" dirty="0"/>
              <a:t>81 proc. apklaustųjų sutinka su teiginiu „Daugiabučio kompleksinis atnaujinimas yra ne išlaidos, o savininko investicija, kuri atsiperka tiek tiesiogiai (per išaugusią būsto vertę, mažesnius komunalinius mokesčius), tiek netiesiogiai (geresnė gyvenimo kokybė, emocinis pasitenkinimas)“: 33 proc. visiškai sutinka, 48 proc. – greičiau sutinka.</a:t>
            </a:r>
          </a:p>
          <a:p>
            <a:pPr marL="260350" lvl="1" indent="-171450" algn="just">
              <a:spcBef>
                <a:spcPts val="600"/>
              </a:spcBef>
              <a:defRPr/>
            </a:pPr>
            <a:r>
              <a:rPr lang="lt-LT" sz="1200" dirty="0"/>
              <a:t>62 proc. renovuotinų daugiabučių namų gyventojų motyvuotų galimybė renovacijos metu ne tik atnaujinti namą, bet ir padidinti buto balkoną, įrengiant terasą ar </a:t>
            </a:r>
            <a:r>
              <a:rPr lang="lt-LT" sz="1200" dirty="0" err="1"/>
              <a:t>lodžiją</a:t>
            </a:r>
            <a:r>
              <a:rPr lang="lt-LT" sz="1200" dirty="0"/>
              <a:t> Jus labiau motyvuotų imtis renovacijos: 25 proc. labai motyvuotų, o 37 proc. – greičiau motyvuotų.</a:t>
            </a:r>
          </a:p>
          <a:p>
            <a:pPr marL="260350" lvl="1" indent="-171450" algn="just">
              <a:spcBef>
                <a:spcPts val="600"/>
              </a:spcBef>
              <a:defRPr/>
            </a:pPr>
            <a:r>
              <a:rPr lang="lt-LT" sz="1200" dirty="0"/>
              <a:t>63 proc. renovuotinų daugiabučių namų gyventojų, turinčių balkoną,, motyvuotų </a:t>
            </a:r>
            <a:r>
              <a:rPr lang="lt-LT" sz="1100" dirty="0"/>
              <a:t>galimybė renovacijos metu ne tik atnaujinti namą, bet ir padidinus balkono plotą jo sąskaita padidinti virtuvės ar kambario plotą: 25 proc. labai motyvuotų, 38 proc. – greičiau motyvuotų.</a:t>
            </a:r>
            <a:endParaRPr lang="lt-LT" sz="1200" dirty="0"/>
          </a:p>
          <a:p>
            <a:pPr marL="260350" lvl="1" indent="-171450" algn="just">
              <a:spcBef>
                <a:spcPts val="600"/>
              </a:spcBef>
              <a:defRPr/>
            </a:pPr>
            <a:r>
              <a:rPr lang="lt-LT" sz="1200" dirty="0"/>
              <a:t>82 proc. renovuotinų daugiabučių namų gyventojų, esant tinkamoms aplinkybėms, būtų linkę dalyvauti savo daugiabučio namo atnaujinimo procesuose.</a:t>
            </a:r>
          </a:p>
          <a:p>
            <a:pPr marL="260350" lvl="1" indent="-171450" algn="just">
              <a:spcBef>
                <a:spcPts val="600"/>
              </a:spcBef>
              <a:defRPr/>
            </a:pPr>
            <a:r>
              <a:rPr lang="lt-LT" sz="1200" dirty="0"/>
              <a:t>Didžiausi motyvai dalyvauti daugiabučių namų atnaujinimo Programoje – mažėsiančios kainos už šildymą (83 proc.; sumažėjo nuo 92 proc.), komfortiška oro temperatūra bute (69 proc.) ir pasikeisianti gyvenimo kokybė (67 proc.; sumažėjo nuo 74 proc.). </a:t>
            </a:r>
            <a:endParaRPr lang="lt-LT" sz="1200" b="1" i="1" dirty="0"/>
          </a:p>
          <a:p>
            <a:pPr marL="260350" lvl="1" indent="-171450" algn="just">
              <a:spcBef>
                <a:spcPts val="600"/>
              </a:spcBef>
              <a:defRPr/>
            </a:pPr>
            <a:r>
              <a:rPr lang="lt-LT" sz="1200" dirty="0"/>
              <a:t>Renovuotinų daugiabučių gyventojus labiausiai daugiabučio renovacijoje dalyvauti motyvuotų žemesnė renovacijos kaina, valdžios parama (30 proc.). </a:t>
            </a:r>
          </a:p>
          <a:p>
            <a:pPr marL="260350" lvl="1" indent="-171450" algn="just">
              <a:spcBef>
                <a:spcPts val="600"/>
              </a:spcBef>
              <a:defRPr/>
            </a:pPr>
            <a:r>
              <a:rPr lang="lt-LT" sz="1200" dirty="0"/>
              <a:t>Renovuotinų daugiabučių namų gyventojai, kaip neapsisprendimo ar atsisakymo atnaujinti daugiabutį priežastis, dažniausiai įvardina tai, jog reikia prisiimti finansinius įsipareigojimus (55 proc.), darbų ir statybinių medžiagų kainos sparčiai pakilo ir gali dar kilti, todėl gali tekti mokėti daugiau nei bus suskaičiuota prieš pradedant renovaciją (46 proc., padidėjo nuo 40 proc.) trūksta aiškios ir suprantamos informacijos, kiek kas kainuotų, kas būtų padaryta ir pan. (45 proc.) arba renovacijos metu padaroma daug broko, atliekama nekokybiškai (42 proc.). </a:t>
            </a:r>
          </a:p>
          <a:p>
            <a:pPr marL="260350" lvl="1" indent="-171450" algn="just">
              <a:spcBef>
                <a:spcPts val="600"/>
              </a:spcBef>
              <a:defRPr/>
            </a:pPr>
            <a:r>
              <a:rPr lang="lt-LT" sz="1200" dirty="0"/>
              <a:t>Dauguma (80 proc.) renovuotinų daugiabučių namų gyventojų lengviau ryžtųsi renovacijai, jei žinotų, kad namas įtrauktas į savivaldybės kvartalų energinio efektyvumo didinimo programą, kurią įgyvendinant bus atnaujinami visi kvartalo daugiabučiai ir viešieji pastatai, mašinų stovėjimo aikštelės, gatvių apšvietimo tinklai, vaikų žaidimų aikštelės ir kt.</a:t>
            </a:r>
          </a:p>
          <a:p>
            <a:pPr marL="260350" lvl="1" indent="-171450" algn="just">
              <a:spcBef>
                <a:spcPts val="600"/>
              </a:spcBef>
              <a:defRPr/>
            </a:pPr>
            <a:endParaRPr lang="lt-LT" sz="1200" dirty="0"/>
          </a:p>
          <a:p>
            <a:pPr marL="260350" lvl="1" indent="-171450" algn="just">
              <a:spcBef>
                <a:spcPts val="600"/>
              </a:spcBef>
              <a:defRPr/>
            </a:pPr>
            <a:endParaRPr lang="lt-LT" sz="1200" dirty="0"/>
          </a:p>
          <a:p>
            <a:pPr marL="171450" indent="-171450">
              <a:buFont typeface="Arial" panose="020B0604020202020204" pitchFamily="34" charset="0"/>
              <a:buChar char="•"/>
            </a:pPr>
            <a:endParaRPr lang="lt-LT" sz="1200" dirty="0"/>
          </a:p>
          <a:p>
            <a:endParaRPr lang="lt-LT" sz="1200" dirty="0"/>
          </a:p>
        </p:txBody>
      </p:sp>
    </p:spTree>
    <p:extLst>
      <p:ext uri="{BB962C8B-B14F-4D97-AF65-F5344CB8AC3E}">
        <p14:creationId xmlns:p14="http://schemas.microsoft.com/office/powerpoint/2010/main" val="2695925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902285"/>
      </p:ext>
    </p:extLst>
  </p:cSld>
  <p:clrMapOvr>
    <a:masterClrMapping/>
  </p:clrMapOvr>
</p:sld>
</file>

<file path=ppt/theme/theme1.xml><?xml version="1.0" encoding="utf-8"?>
<a:theme xmlns:a="http://schemas.openxmlformats.org/drawingml/2006/main" name="1_Office Theme">
  <a:themeElements>
    <a:clrScheme name="Custom 2">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Spinter">
      <a:majorFont>
        <a:latin typeface="Microsoft YaHei UI Light"/>
        <a:ea typeface=""/>
        <a:cs typeface=""/>
      </a:majorFont>
      <a:minorFont>
        <a:latin typeface="Microsoft YaHei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Custom 2">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Spinter">
      <a:majorFont>
        <a:latin typeface="Microsoft YaHei UI Light"/>
        <a:ea typeface=""/>
        <a:cs typeface=""/>
      </a:majorFont>
      <a:minorFont>
        <a:latin typeface="Microsoft YaHei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Custom 1 Spinter tyrimai">
    <a:dk1>
      <a:sysClr val="windowText" lastClr="000000"/>
    </a:dk1>
    <a:lt1>
      <a:sysClr val="window" lastClr="FFFFFF"/>
    </a:lt1>
    <a:dk2>
      <a:srgbClr val="1F497D"/>
    </a:dk2>
    <a:lt2>
      <a:srgbClr val="EEECE1"/>
    </a:lt2>
    <a:accent1>
      <a:srgbClr val="00565B"/>
    </a:accent1>
    <a:accent2>
      <a:srgbClr val="1AB1AF"/>
    </a:accent2>
    <a:accent3>
      <a:srgbClr val="00D0D3"/>
    </a:accent3>
    <a:accent4>
      <a:srgbClr val="CCCCCC"/>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745</TotalTime>
  <Words>3196</Words>
  <Application>Microsoft Office PowerPoint</Application>
  <PresentationFormat>Widescreen</PresentationFormat>
  <Paragraphs>533</Paragraphs>
  <Slides>33</Slides>
  <Notes>7</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33</vt:i4>
      </vt:variant>
    </vt:vector>
  </HeadingPairs>
  <TitlesOfParts>
    <vt:vector size="39" baseType="lpstr">
      <vt:lpstr>Yu Gothic UI Semilight</vt:lpstr>
      <vt:lpstr>Microsoft YaHei UI Light</vt:lpstr>
      <vt:lpstr>Arial</vt:lpstr>
      <vt:lpstr>Calibri</vt:lpstr>
      <vt:lpstr>1_Office Theme</vt:lpstr>
      <vt:lpstr>2_Office Theme</vt:lpstr>
      <vt:lpstr>VISUOMENĖS NUOMONĖS TYRIMAS DĖL DAUGIABUČIŲ NAMŲ ATNAUJINIMO (MODERNIZAVIMO) PROGRAMOS</vt:lpstr>
      <vt:lpstr>PowerPoint Presentation</vt:lpstr>
      <vt:lpstr>PowerPoint Presentation</vt:lpstr>
      <vt:lpstr>PowerPoint Presentation</vt:lpstr>
      <vt:lpstr>TYRIMO METODIKA</vt:lpstr>
      <vt:lpstr>STATISTINĖ PAKLAIDA</vt:lpstr>
      <vt:lpstr>PowerPoint Presentation</vt:lpstr>
      <vt:lpstr>PowerPoint Presentation</vt:lpstr>
      <vt:lpstr>GYVENAMOJO BŪSTO TIPAS (PROC.)</vt:lpstr>
      <vt:lpstr>GYVENAMOJO BŪSTO RENOVACIJOS BŪKLĖ (PROC.)</vt:lpstr>
      <vt:lpstr>ŠILDYMO KAINA ŠILDYMO SEZONO METU (PROC.)</vt:lpstr>
      <vt:lpstr>PowerPoint Presentation</vt:lpstr>
      <vt:lpstr>PROGRAMOS ŽINOMUMAS (PROC.)</vt:lpstr>
      <vt:lpstr>PROGRAMOS VERTINIMAS (PROC.)</vt:lpstr>
      <vt:lpstr>INFORMACIJOS APIE RENOVACIJĄ ŠALTINIAI (PROC.) </vt:lpstr>
      <vt:lpstr>PATIKIMIAUSI INFORMACIJOS APIE RENOVACIJĄ ŠALTINIAI (PROC.)</vt:lpstr>
      <vt:lpstr>INFORMACIJA, KURIOS LABIAUSIAI PASIGENDAMA (PROC.)</vt:lpstr>
      <vt:lpstr>PRIIMTINIAUSI INFORMACIJOS APIE RENOVACIJĄ GAVIMO BŪDAI (PROC.)</vt:lpstr>
      <vt:lpstr>SPECIALISTAI, KURIŲ NUOMONĘ NORĖTŲ SUŽINOTI PRIEŠ RENOVACIJĄ (PROC.)</vt:lpstr>
      <vt:lpstr>PowerPoint Presentation</vt:lpstr>
      <vt:lpstr>NAMO RENOVAVIMO FAKTO SVARBA RENKANTIS ĮSIGYTI BŪSTĄ (PROC.)</vt:lpstr>
      <vt:lpstr>POŽIŪRIS Į DAUGIABŪČIO NAMO PRIEŽIŪROS ATSAKOMYBĘ BEI ATNAUJINIMĄ (PROC.)</vt:lpstr>
      <vt:lpstr>BUTO BALKONO DIDINIMO GALIMYBĖS ĮRENGIANT TERASĄ AR LODŽIJĄ ĮTAKA MOTYVACIJAI RENOVUOTI (PROC.) </vt:lpstr>
      <vt:lpstr>BUTO BALKONO DIDINIMO SĄSKAITA PADIDINTI VIRTUVĖS AR KAMBARIO PLOTĄ GALIMYBĖS ĮTAKA MOTYVACIJAI RENOVUOTI (PROC.) </vt:lpstr>
      <vt:lpstr>NUOSTATA DĖL DAUGIABUČIŲ NAMŲ MODERNIZAVIMO (PROC.) </vt:lpstr>
      <vt:lpstr>NORO DALYVAUTI NAMO ATNAUJINIMO PROCESUOSE MOTYVAI (PROC.)</vt:lpstr>
      <vt:lpstr>PASKATOS DALYVAUTI DAUGIABUČIO RENOVACIJOJE (PROC.)</vt:lpstr>
      <vt:lpstr>NEAPSISPRENDIMO AR ATSISAKYMO ATNAUJINTI SAVO DAUGIABUTĮ PRIEŽASTYS (PROC.)</vt:lpstr>
      <vt:lpstr>NUOSTATA DĖL RENOVACIJOS, VEIKIANT SAVIVALDYBĖS KVARTALŲ ENERGINIO EFEKTYVUMO DIDINIMO PROGRAMAI (PROC.)</vt:lpstr>
      <vt:lpstr>PowerPoint Presentation</vt:lpstr>
      <vt:lpstr>APIBENDRINIMAS</vt:lpstr>
      <vt:lpstr>APIBENDRINIMAS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VISUOMENĖS NUOMONĖS TYRIMAS DĖL DAUGIABUČIŲ NAMŲ ATNAUJINIMO (MODERNIZAVIMO) PROGRAMOS</dc:title>
  <dc:creator>Spinter Research</dc:creator>
  <cp:lastModifiedBy>Ignas</cp:lastModifiedBy>
  <cp:revision>98</cp:revision>
  <dcterms:created xsi:type="dcterms:W3CDTF">2021-10-15T06:40:46Z</dcterms:created>
  <dcterms:modified xsi:type="dcterms:W3CDTF">2023-07-18T06:24:56Z</dcterms:modified>
</cp:coreProperties>
</file>