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58"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9" r:id="rId22"/>
    <p:sldId id="280" r:id="rId23"/>
    <p:sldId id="281" r:id="rId24"/>
    <p:sldId id="282" r:id="rId25"/>
    <p:sldId id="283" r:id="rId26"/>
    <p:sldId id="295" r:id="rId27"/>
    <p:sldId id="284" r:id="rId28"/>
    <p:sldId id="285" r:id="rId29"/>
    <p:sldId id="286" r:id="rId30"/>
    <p:sldId id="287" r:id="rId31"/>
    <p:sldId id="288" r:id="rId32"/>
    <p:sldId id="289" r:id="rId33"/>
    <p:sldId id="290" r:id="rId34"/>
    <p:sldId id="291" r:id="rId35"/>
    <p:sldId id="292" r:id="rId36"/>
    <p:sldId id="293" r:id="rId37"/>
    <p:sldId id="294" r:id="rId38"/>
    <p:sldId id="257" r:id="rId39"/>
  </p:sldIdLst>
  <p:sldSz cx="9144000" cy="5143500" type="screen16x9"/>
  <p:notesSz cx="6858000" cy="9144000"/>
  <p:defaultTex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28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5F6441-200C-4AFC-AB8A-22413059A84A}" v="58" dt="2023-02-28T12:02:36.797"/>
    <p1510:client id="{ED618D85-F6B7-4176-A320-1D41B317BE1F}" v="19" dt="2023-03-01T12:16:13.2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99" autoAdjust="0"/>
    <p:restoredTop sz="94660"/>
  </p:normalViewPr>
  <p:slideViewPr>
    <p:cSldViewPr>
      <p:cViewPr varScale="1">
        <p:scale>
          <a:sx n="78" d="100"/>
          <a:sy n="78" d="100"/>
        </p:scale>
        <p:origin x="960" y="52"/>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AA3D08-7021-4479-BBCB-F1F7E34E4725}" type="datetimeFigureOut">
              <a:rPr lang="en-US" smtClean="0"/>
              <a:t>11/26/2025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F6D189-0031-4F3D-9291-6BB6AB941501}" type="slidenum">
              <a:rPr lang="en-US" smtClean="0"/>
              <a:t>‹#›</a:t>
            </a:fld>
            <a:endParaRPr lang="en-US"/>
          </a:p>
        </p:txBody>
      </p:sp>
    </p:spTree>
    <p:extLst>
      <p:ext uri="{BB962C8B-B14F-4D97-AF65-F5344CB8AC3E}">
        <p14:creationId xmlns:p14="http://schemas.microsoft.com/office/powerpoint/2010/main" val="3967805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283719"/>
            <a:ext cx="5544616" cy="648071"/>
          </a:xfrm>
        </p:spPr>
        <p:txBody>
          <a:bodyPr>
            <a:normAutofit/>
          </a:bodyPr>
          <a:lstStyle>
            <a:lvl1pPr algn="l">
              <a:defRPr sz="2800" b="1">
                <a:solidFill>
                  <a:srgbClr val="00628E"/>
                </a:solidFill>
                <a:latin typeface="Segoe UI" pitchFamily="34" charset="0"/>
                <a:cs typeface="Segoe UI" pitchFamily="34" charset="0"/>
              </a:defRPr>
            </a:lvl1pPr>
          </a:lstStyle>
          <a:p>
            <a:r>
              <a:rPr lang="en-US"/>
              <a:t>Click to edit Master title style</a:t>
            </a:r>
            <a:endParaRPr lang="lt-LT" dirty="0"/>
          </a:p>
        </p:txBody>
      </p:sp>
      <p:sp>
        <p:nvSpPr>
          <p:cNvPr id="3" name="Subtitle 2"/>
          <p:cNvSpPr>
            <a:spLocks noGrp="1"/>
          </p:cNvSpPr>
          <p:nvPr>
            <p:ph type="subTitle" idx="1"/>
          </p:nvPr>
        </p:nvSpPr>
        <p:spPr>
          <a:xfrm>
            <a:off x="683568" y="2931790"/>
            <a:ext cx="5544616" cy="1296144"/>
          </a:xfrm>
        </p:spPr>
        <p:txBody>
          <a:bodyPr>
            <a:normAutofit/>
          </a:bodyPr>
          <a:lstStyle>
            <a:lvl1pPr marL="0" indent="0" algn="l">
              <a:buNone/>
              <a:defRPr sz="2400">
                <a:solidFill>
                  <a:schemeClr val="tx1">
                    <a:tint val="75000"/>
                  </a:schemeClr>
                </a:solidFill>
                <a:latin typeface="Segoe UI" pitchFamily="34" charset="0"/>
                <a:cs typeface="Segoe UI"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lt-LT" dirty="0"/>
          </a:p>
        </p:txBody>
      </p:sp>
      <p:sp>
        <p:nvSpPr>
          <p:cNvPr id="4" name="Date Placeholder 3"/>
          <p:cNvSpPr>
            <a:spLocks noGrp="1"/>
          </p:cNvSpPr>
          <p:nvPr>
            <p:ph type="dt" sz="half" idx="10"/>
          </p:nvPr>
        </p:nvSpPr>
        <p:spPr>
          <a:xfrm>
            <a:off x="683568" y="4227934"/>
            <a:ext cx="5544616" cy="273844"/>
          </a:xfrm>
        </p:spPr>
        <p:txBody>
          <a:bodyPr/>
          <a:lstStyle>
            <a:lvl1pPr>
              <a:defRPr sz="1100" b="1">
                <a:latin typeface="Segoe UI" pitchFamily="34" charset="0"/>
                <a:cs typeface="Segoe UI" pitchFamily="34" charset="0"/>
              </a:defRPr>
            </a:lvl1pPr>
          </a:lstStyle>
          <a:p>
            <a:fld id="{77E48AFA-836D-49F8-9449-A2E76C731509}" type="datetimeFigureOut">
              <a:rPr lang="lt-LT" smtClean="0"/>
              <a:pPr/>
              <a:t>2025-11-26</a:t>
            </a:fld>
            <a:endParaRPr lang="lt-L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27584" y="699542"/>
            <a:ext cx="7859216" cy="648072"/>
          </a:xfrm>
        </p:spPr>
        <p:txBody>
          <a:bodyPr>
            <a:normAutofit/>
          </a:bodyPr>
          <a:lstStyle>
            <a:lvl1pPr algn="l">
              <a:defRPr sz="2800" b="1">
                <a:solidFill>
                  <a:srgbClr val="00628E"/>
                </a:solidFill>
                <a:latin typeface="Segoe UI" pitchFamily="34" charset="0"/>
                <a:cs typeface="Segoe UI" pitchFamily="34" charset="0"/>
              </a:defRPr>
            </a:lvl1pPr>
          </a:lstStyle>
          <a:p>
            <a:r>
              <a:rPr lang="en-US"/>
              <a:t>Click to edit Master title style</a:t>
            </a:r>
            <a:endParaRPr lang="lt-LT" dirty="0"/>
          </a:p>
        </p:txBody>
      </p:sp>
      <p:sp>
        <p:nvSpPr>
          <p:cNvPr id="3" name="Content Placeholder 2"/>
          <p:cNvSpPr>
            <a:spLocks noGrp="1"/>
          </p:cNvSpPr>
          <p:nvPr>
            <p:ph idx="1"/>
          </p:nvPr>
        </p:nvSpPr>
        <p:spPr>
          <a:xfrm>
            <a:off x="827584" y="1347614"/>
            <a:ext cx="7920880" cy="3456384"/>
          </a:xfrm>
        </p:spPr>
        <p:txBody>
          <a:bodyPr>
            <a:normAutofit/>
          </a:bodyPr>
          <a:lstStyle>
            <a:lvl1pPr>
              <a:defRPr sz="2000">
                <a:latin typeface="Segoe UI" pitchFamily="34" charset="0"/>
                <a:cs typeface="Segoe UI" pitchFamily="34" charset="0"/>
              </a:defRPr>
            </a:lvl1pPr>
            <a:lvl2pPr>
              <a:defRPr sz="1800" b="1">
                <a:latin typeface="Segoe UI" pitchFamily="34" charset="0"/>
                <a:cs typeface="Segoe UI" pitchFamily="34" charset="0"/>
              </a:defRPr>
            </a:lvl2pPr>
            <a:lvl3pPr>
              <a:defRPr sz="1600">
                <a:latin typeface="Segoe UI" pitchFamily="34" charset="0"/>
                <a:cs typeface="Segoe UI" pitchFamily="34" charset="0"/>
              </a:defRPr>
            </a:lvl3pPr>
            <a:lvl4pPr>
              <a:defRPr sz="1400" b="1">
                <a:latin typeface="Segoe UI" pitchFamily="34" charset="0"/>
                <a:cs typeface="Segoe UI" pitchFamily="34" charset="0"/>
              </a:defRPr>
            </a:lvl4pPr>
            <a:lvl5pPr>
              <a:defRPr sz="1400" i="1">
                <a:latin typeface="Segoe UI" pitchFamily="34" charset="0"/>
                <a:cs typeface="Segoe UI"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dirty="0"/>
          </a:p>
        </p:txBody>
      </p:sp>
      <p:sp>
        <p:nvSpPr>
          <p:cNvPr id="6" name="Slide Number Placeholder 5"/>
          <p:cNvSpPr>
            <a:spLocks noGrp="1"/>
          </p:cNvSpPr>
          <p:nvPr>
            <p:ph type="sldNum" sz="quarter" idx="12"/>
          </p:nvPr>
        </p:nvSpPr>
        <p:spPr>
          <a:xfrm>
            <a:off x="0" y="4515966"/>
            <a:ext cx="827584" cy="288032"/>
          </a:xfrm>
        </p:spPr>
        <p:txBody>
          <a:bodyPr/>
          <a:lstStyle>
            <a:lvl1pPr algn="ctr">
              <a:defRPr sz="1100">
                <a:latin typeface="Segoe UI" pitchFamily="34" charset="0"/>
                <a:cs typeface="Segoe UI" pitchFamily="34" charset="0"/>
              </a:defRPr>
            </a:lvl1pPr>
          </a:lstStyle>
          <a:p>
            <a:fld id="{BC5D4408-2D06-4238-A5B6-1A0267C27A0C}" type="slidenum">
              <a:rPr lang="lt-LT" smtClean="0"/>
              <a:pPr/>
              <a:t>‹#›</a:t>
            </a:fld>
            <a:endParaRPr lang="lt-L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5" name="Slide Number Placeholder 5"/>
          <p:cNvSpPr txBox="1">
            <a:spLocks/>
          </p:cNvSpPr>
          <p:nvPr userDrawn="1"/>
        </p:nvSpPr>
        <p:spPr>
          <a:xfrm>
            <a:off x="179512" y="4515966"/>
            <a:ext cx="720080" cy="288032"/>
          </a:xfrm>
          <a:prstGeom prst="rect">
            <a:avLst/>
          </a:prstGeom>
        </p:spPr>
        <p:txBody>
          <a:bodyPr vert="horz" lIns="91440" tIns="45720" rIns="91440" bIns="45720" rtlCol="0" anchor="ctr"/>
          <a:lstStyle>
            <a:lvl1pPr algn="ctr">
              <a:defRPr sz="1100">
                <a:latin typeface="Segoe UI" pitchFamily="34" charset="0"/>
                <a:cs typeface="Segoe UI"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BC5D4408-2D06-4238-A5B6-1A0267C27A0C}" type="slidenum">
              <a:rPr kumimoji="0" lang="lt-LT" sz="1100" b="0" i="0" u="none" strike="noStrike" kern="1200" cap="none" spc="0" normalizeH="0" baseline="0" noProof="0" smtClean="0">
                <a:ln>
                  <a:noFill/>
                </a:ln>
                <a:solidFill>
                  <a:schemeClr val="tx1">
                    <a:tint val="75000"/>
                  </a:schemeClr>
                </a:solidFill>
                <a:effectLst/>
                <a:uLnTx/>
                <a:uFillTx/>
                <a:latin typeface="Segoe UI" pitchFamily="34" charset="0"/>
                <a:ea typeface="+mn-ea"/>
                <a:cs typeface="Segoe UI" pitchFamily="34" charset="0"/>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lt-LT" sz="1100" b="0" i="0" u="none" strike="noStrike" kern="1200" cap="none" spc="0" normalizeH="0" baseline="0" noProof="0" dirty="0">
              <a:ln>
                <a:noFill/>
              </a:ln>
              <a:solidFill>
                <a:schemeClr val="tx1">
                  <a:tint val="75000"/>
                </a:schemeClr>
              </a:solidFill>
              <a:effectLst/>
              <a:uLnTx/>
              <a:uFillTx/>
              <a:latin typeface="Segoe UI" pitchFamily="34" charset="0"/>
              <a:ea typeface="+mn-ea"/>
              <a:cs typeface="Segoe UI"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endParaRPr lang="lt-LT"/>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dirty="0"/>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100" b="1">
                <a:solidFill>
                  <a:schemeClr val="tx1">
                    <a:tint val="75000"/>
                  </a:schemeClr>
                </a:solidFill>
                <a:latin typeface="Segoe UI" pitchFamily="34" charset="0"/>
                <a:cs typeface="Segoe UI" pitchFamily="34" charset="0"/>
              </a:defRPr>
            </a:lvl1pPr>
          </a:lstStyle>
          <a:p>
            <a:fld id="{77E48AFA-836D-49F8-9449-A2E76C731509}" type="datetimeFigureOut">
              <a:rPr lang="lt-LT" smtClean="0"/>
              <a:pPr/>
              <a:t>2025-11-26</a:t>
            </a:fld>
            <a:endParaRPr lang="lt-LT" dirty="0"/>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100">
                <a:solidFill>
                  <a:schemeClr val="tx1">
                    <a:tint val="75000"/>
                  </a:schemeClr>
                </a:solidFill>
                <a:latin typeface="Segoe UI" pitchFamily="34" charset="0"/>
                <a:cs typeface="Segoe UI" pitchFamily="34" charset="0"/>
              </a:defRPr>
            </a:lvl1pPr>
          </a:lstStyle>
          <a:p>
            <a:endParaRPr lang="lt-LT" dirty="0"/>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100">
                <a:solidFill>
                  <a:schemeClr val="tx1">
                    <a:tint val="75000"/>
                  </a:schemeClr>
                </a:solidFill>
                <a:latin typeface="Segoe UI" pitchFamily="34" charset="0"/>
                <a:cs typeface="Segoe UI" pitchFamily="34" charset="0"/>
              </a:defRPr>
            </a:lvl1pPr>
          </a:lstStyle>
          <a:p>
            <a:fld id="{BC5D4408-2D06-4238-A5B6-1A0267C27A0C}" type="slidenum">
              <a:rPr lang="lt-LT" smtClean="0"/>
              <a:pPr/>
              <a:t>‹#›</a:t>
            </a:fld>
            <a:endParaRPr lang="lt-L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Lst>
  <p:txStyles>
    <p:titleStyle>
      <a:lvl1pPr algn="l" defTabSz="914400" rtl="0" eaLnBrk="1" latinLnBrk="0" hangingPunct="1">
        <a:spcBef>
          <a:spcPct val="0"/>
        </a:spcBef>
        <a:buNone/>
        <a:defRPr sz="2800" b="1" kern="1200">
          <a:solidFill>
            <a:srgbClr val="00628E"/>
          </a:solidFill>
          <a:latin typeface="Segoe UI" pitchFamily="34" charset="0"/>
          <a:ea typeface="+mj-ea"/>
          <a:cs typeface="Segoe UI" pitchFamily="34" charset="0"/>
        </a:defRPr>
      </a:lvl1pPr>
    </p:titleStyle>
    <p:bodyStyle>
      <a:lvl1pPr marL="342900" indent="-342900" algn="l" defTabSz="914400" rtl="0" eaLnBrk="1" latinLnBrk="0" hangingPunct="1">
        <a:spcBef>
          <a:spcPct val="20000"/>
        </a:spcBef>
        <a:buFont typeface="Arial" pitchFamily="34" charset="0"/>
        <a:buChar char="•"/>
        <a:defRPr sz="2000" kern="1200">
          <a:solidFill>
            <a:schemeClr val="tx1"/>
          </a:solidFill>
          <a:latin typeface="Segoe UI" pitchFamily="34" charset="0"/>
          <a:ea typeface="+mn-ea"/>
          <a:cs typeface="Segoe UI" pitchFamily="34" charset="0"/>
        </a:defRPr>
      </a:lvl1pPr>
      <a:lvl2pPr marL="742950" indent="-285750" algn="l" defTabSz="914400" rtl="0" eaLnBrk="1" latinLnBrk="0" hangingPunct="1">
        <a:spcBef>
          <a:spcPct val="20000"/>
        </a:spcBef>
        <a:buFont typeface="Arial" pitchFamily="34" charset="0"/>
        <a:buChar char="–"/>
        <a:defRPr sz="1800" b="1" kern="1200">
          <a:solidFill>
            <a:schemeClr val="tx1"/>
          </a:solidFill>
          <a:latin typeface="Segoe UI" pitchFamily="34" charset="0"/>
          <a:ea typeface="+mn-ea"/>
          <a:cs typeface="Segoe UI" pitchFamily="34" charset="0"/>
        </a:defRPr>
      </a:lvl2pPr>
      <a:lvl3pPr marL="1143000" indent="-228600" algn="l" defTabSz="914400" rtl="0" eaLnBrk="1" latinLnBrk="0" hangingPunct="1">
        <a:spcBef>
          <a:spcPct val="20000"/>
        </a:spcBef>
        <a:buFont typeface="Arial" pitchFamily="34" charset="0"/>
        <a:buChar char="•"/>
        <a:defRPr sz="1600" kern="1200">
          <a:solidFill>
            <a:schemeClr val="tx1"/>
          </a:solidFill>
          <a:latin typeface="Segoe UI" pitchFamily="34" charset="0"/>
          <a:ea typeface="+mn-ea"/>
          <a:cs typeface="Segoe UI" pitchFamily="34" charset="0"/>
        </a:defRPr>
      </a:lvl3pPr>
      <a:lvl4pPr marL="1600200" indent="-228600" algn="l" defTabSz="914400" rtl="0" eaLnBrk="1" latinLnBrk="0" hangingPunct="1">
        <a:spcBef>
          <a:spcPct val="20000"/>
        </a:spcBef>
        <a:buFont typeface="Arial" pitchFamily="34" charset="0"/>
        <a:buChar char="–"/>
        <a:defRPr sz="1400" b="1" kern="1200">
          <a:solidFill>
            <a:schemeClr val="tx1"/>
          </a:solidFill>
          <a:latin typeface="Segoe UI" pitchFamily="34" charset="0"/>
          <a:ea typeface="+mn-ea"/>
          <a:cs typeface="Segoe UI" pitchFamily="34" charset="0"/>
        </a:defRPr>
      </a:lvl4pPr>
      <a:lvl5pPr marL="2057400" indent="-228600" algn="l" defTabSz="914400" rtl="0" eaLnBrk="1" latinLnBrk="0" hangingPunct="1">
        <a:spcBef>
          <a:spcPct val="20000"/>
        </a:spcBef>
        <a:buFont typeface="Arial" pitchFamily="34" charset="0"/>
        <a:buChar char="»"/>
        <a:defRPr sz="1400" i="1" kern="1200">
          <a:solidFill>
            <a:schemeClr val="tx1"/>
          </a:solidFill>
          <a:latin typeface="Segoe UI" pitchFamily="34" charset="0"/>
          <a:ea typeface="+mn-ea"/>
          <a:cs typeface="Segoe UI"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mailto:gediminas@mepco.lt"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5957" y="2572997"/>
            <a:ext cx="5544616" cy="648071"/>
          </a:xfrm>
        </p:spPr>
        <p:txBody>
          <a:bodyPr vert="horz" lIns="91440" tIns="45720" rIns="91440" bIns="45720" rtlCol="0" anchor="ctr">
            <a:noAutofit/>
          </a:bodyPr>
          <a:lstStyle/>
          <a:p>
            <a:r>
              <a:rPr lang="lt" sz="1800" dirty="0">
                <a:latin typeface="Segoe UI"/>
                <a:cs typeface="Segoe UI"/>
              </a:rPr>
              <a:t>15 ATNAUJINTŲ (MODERNIZUOTŲ) DAUGIABUČIŲ NAMŲ ENERGETINIO AUDITO, STATINIO PROJEKTO IR  ĮGYVENDINTŲ PRIEMONIŲ EKSPERTIZIŲ REZULTATAI</a:t>
            </a:r>
            <a:endParaRPr lang="en-US" sz="1800" dirty="0"/>
          </a:p>
        </p:txBody>
      </p:sp>
      <p:sp>
        <p:nvSpPr>
          <p:cNvPr id="3" name="Subtitle 2"/>
          <p:cNvSpPr>
            <a:spLocks noGrp="1"/>
          </p:cNvSpPr>
          <p:nvPr>
            <p:ph type="subTitle" idx="1"/>
          </p:nvPr>
        </p:nvSpPr>
        <p:spPr>
          <a:xfrm>
            <a:off x="676511" y="4187679"/>
            <a:ext cx="5290617" cy="378922"/>
          </a:xfrm>
        </p:spPr>
        <p:txBody>
          <a:bodyPr vert="horz" lIns="91440" tIns="45720" rIns="91440" bIns="45720" rtlCol="0" anchor="t">
            <a:normAutofit fontScale="92500" lnSpcReduction="20000"/>
          </a:bodyPr>
          <a:lstStyle/>
          <a:p>
            <a:r>
              <a:rPr lang="en-US" dirty="0">
                <a:latin typeface="Segoe UI"/>
                <a:cs typeface="Segoe UI"/>
              </a:rPr>
              <a:t>202</a:t>
            </a:r>
            <a:r>
              <a:rPr lang="lt-LT" dirty="0">
                <a:latin typeface="Segoe UI"/>
                <a:cs typeface="Segoe UI"/>
              </a:rPr>
              <a:t>3</a:t>
            </a:r>
            <a:endParaRPr lang="lt-LT"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lt-LT" dirty="0"/>
              <a:t>Bendroji informacija</a:t>
            </a:r>
          </a:p>
        </p:txBody>
      </p:sp>
      <p:sp>
        <p:nvSpPr>
          <p:cNvPr id="3" name="Content Placeholder 2"/>
          <p:cNvSpPr>
            <a:spLocks noGrp="1"/>
          </p:cNvSpPr>
          <p:nvPr>
            <p:ph idx="1"/>
          </p:nvPr>
        </p:nvSpPr>
        <p:spPr>
          <a:xfrm>
            <a:off x="827584" y="1347614"/>
            <a:ext cx="7920880" cy="3384376"/>
          </a:xfrm>
        </p:spPr>
        <p:txBody>
          <a:bodyPr>
            <a:normAutofit/>
          </a:bodyPr>
          <a:lstStyle/>
          <a:p>
            <a:pPr>
              <a:spcBef>
                <a:spcPts val="600"/>
              </a:spcBef>
            </a:pPr>
            <a:r>
              <a:rPr lang="lt-LT" dirty="0">
                <a:latin typeface="+mj-lt"/>
              </a:rPr>
              <a:t>Studijoje dalyvavo 15 atrinktų modernizuotų daugiabučių namų iš Alytaus, Biržų, Panevėžio, Prienų, Ukmergės ir Šilalės miestų;</a:t>
            </a:r>
          </a:p>
          <a:p>
            <a:pPr>
              <a:spcBef>
                <a:spcPts val="600"/>
              </a:spcBef>
            </a:pPr>
            <a:r>
              <a:rPr lang="lt-LT" dirty="0">
                <a:latin typeface="+mj-lt"/>
              </a:rPr>
              <a:t>Tirtų daugiabučių statybos metai buvo nuo 1960 iki 1992 m.;</a:t>
            </a:r>
          </a:p>
          <a:p>
            <a:pPr>
              <a:spcBef>
                <a:spcPts val="600"/>
              </a:spcBef>
            </a:pPr>
            <a:r>
              <a:rPr lang="lt-LT" dirty="0">
                <a:latin typeface="+mj-lt"/>
              </a:rPr>
              <a:t>Pastatuose butų skaičius svyravo tarp 24 – 100;</a:t>
            </a:r>
          </a:p>
          <a:p>
            <a:pPr>
              <a:spcBef>
                <a:spcPts val="600"/>
              </a:spcBef>
            </a:pPr>
            <a:r>
              <a:rPr lang="lt-LT" dirty="0">
                <a:latin typeface="+mj-lt"/>
              </a:rPr>
              <a:t>Daugiabučių energinio naudingumo klasės po modernizavimo buvo B (6 pastatai) ir C (9 pastatai);</a:t>
            </a:r>
          </a:p>
          <a:p>
            <a:pPr>
              <a:spcBef>
                <a:spcPts val="600"/>
              </a:spcBef>
            </a:pPr>
            <a:r>
              <a:rPr lang="lt-LT" dirty="0">
                <a:latin typeface="+mj-lt"/>
              </a:rPr>
              <a:t>11 iš 15 pastatų išorės sienos buvo apšiltintos mineralinės vatos izoliacija, kitos alternatyvos buvo: polistireninis putplastis ar poliuretano putų izoliacinės plokštės.</a:t>
            </a:r>
          </a:p>
          <a:p>
            <a:endParaRPr lang="lt-LT"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90110-E689-B470-381A-0348CCDA6D1D}"/>
              </a:ext>
            </a:extLst>
          </p:cNvPr>
          <p:cNvSpPr>
            <a:spLocks noGrp="1"/>
          </p:cNvSpPr>
          <p:nvPr>
            <p:ph type="title"/>
          </p:nvPr>
        </p:nvSpPr>
        <p:spPr/>
        <p:txBody>
          <a:bodyPr/>
          <a:lstStyle/>
          <a:p>
            <a:r>
              <a:rPr lang="lt-LT" dirty="0"/>
              <a:t>Mikroklimatas. Temperatūra</a:t>
            </a:r>
          </a:p>
        </p:txBody>
      </p:sp>
      <p:sp>
        <p:nvSpPr>
          <p:cNvPr id="3" name="Content Placeholder 2">
            <a:extLst>
              <a:ext uri="{FF2B5EF4-FFF2-40B4-BE49-F238E27FC236}">
                <a16:creationId xmlns:a16="http://schemas.microsoft.com/office/drawing/2014/main" id="{837A0B03-D0EB-2920-CCE7-BAE41F44F413}"/>
              </a:ext>
            </a:extLst>
          </p:cNvPr>
          <p:cNvSpPr>
            <a:spLocks noGrp="1"/>
          </p:cNvSpPr>
          <p:nvPr>
            <p:ph idx="1"/>
          </p:nvPr>
        </p:nvSpPr>
        <p:spPr/>
        <p:txBody>
          <a:bodyPr/>
          <a:lstStyle/>
          <a:p>
            <a:pPr>
              <a:spcBef>
                <a:spcPts val="600"/>
              </a:spcBef>
            </a:pPr>
            <a:r>
              <a:rPr lang="lt-LT" dirty="0">
                <a:latin typeface="+mj-lt"/>
              </a:rPr>
              <a:t>Remiantis HN 42:2009 rekomendacijomis, ~62</a:t>
            </a:r>
            <a:r>
              <a:rPr lang="en-US" dirty="0">
                <a:latin typeface="+mj-lt"/>
              </a:rPr>
              <a:t> % </a:t>
            </a:r>
            <a:r>
              <a:rPr lang="lt-LT" dirty="0">
                <a:latin typeface="+mj-lt"/>
              </a:rPr>
              <a:t>išmatuotų vidaus oro temperatūros verčių pateko į 18 – 22 </a:t>
            </a:r>
            <a:r>
              <a:rPr lang="lt-LT" b="0" i="0" dirty="0">
                <a:solidFill>
                  <a:srgbClr val="000000"/>
                </a:solidFill>
                <a:effectLst/>
                <a:latin typeface="+mj-lt"/>
              </a:rPr>
              <a:t>°C diapazoną.</a:t>
            </a:r>
          </a:p>
          <a:p>
            <a:pPr>
              <a:spcBef>
                <a:spcPts val="600"/>
              </a:spcBef>
            </a:pPr>
            <a:r>
              <a:rPr lang="lt-LT" dirty="0">
                <a:solidFill>
                  <a:srgbClr val="000000"/>
                </a:solidFill>
                <a:latin typeface="+mj-lt"/>
              </a:rPr>
              <a:t>Temperatūra žemesnė nei numatyta ribinė vertė (&lt;18 </a:t>
            </a:r>
            <a:r>
              <a:rPr lang="lt-LT" b="0" i="0" dirty="0">
                <a:solidFill>
                  <a:srgbClr val="000000"/>
                </a:solidFill>
                <a:effectLst/>
                <a:latin typeface="+mj-lt"/>
              </a:rPr>
              <a:t>°C) nebuvo užfiksuota nei viename iš tirtų pastatų.</a:t>
            </a:r>
          </a:p>
          <a:p>
            <a:pPr>
              <a:spcBef>
                <a:spcPts val="600"/>
              </a:spcBef>
            </a:pPr>
            <a:r>
              <a:rPr lang="lt-LT" b="1" dirty="0">
                <a:solidFill>
                  <a:srgbClr val="000000"/>
                </a:solidFill>
                <a:latin typeface="+mj-lt"/>
              </a:rPr>
              <a:t>Viršutinę ribą (22 </a:t>
            </a:r>
            <a:r>
              <a:rPr lang="lt-LT" b="1" i="0" dirty="0">
                <a:solidFill>
                  <a:srgbClr val="000000"/>
                </a:solidFill>
                <a:effectLst/>
                <a:latin typeface="+mj-lt"/>
              </a:rPr>
              <a:t>°C) viršijo 38</a:t>
            </a:r>
            <a:r>
              <a:rPr lang="en-US" b="1" dirty="0">
                <a:solidFill>
                  <a:srgbClr val="000000"/>
                </a:solidFill>
                <a:latin typeface="+mj-lt"/>
              </a:rPr>
              <a:t> % </a:t>
            </a:r>
            <a:r>
              <a:rPr lang="en-US" b="1" dirty="0" err="1">
                <a:solidFill>
                  <a:srgbClr val="000000"/>
                </a:solidFill>
                <a:latin typeface="+mj-lt"/>
              </a:rPr>
              <a:t>ver</a:t>
            </a:r>
            <a:r>
              <a:rPr lang="lt-LT" b="1" dirty="0" err="1">
                <a:solidFill>
                  <a:srgbClr val="000000"/>
                </a:solidFill>
                <a:latin typeface="+mj-lt"/>
              </a:rPr>
              <a:t>čių</a:t>
            </a:r>
            <a:r>
              <a:rPr lang="lt-LT" b="1" dirty="0">
                <a:solidFill>
                  <a:srgbClr val="000000"/>
                </a:solidFill>
                <a:latin typeface="+mj-lt"/>
              </a:rPr>
              <a:t>.</a:t>
            </a:r>
          </a:p>
          <a:p>
            <a:pPr>
              <a:spcBef>
                <a:spcPts val="600"/>
              </a:spcBef>
            </a:pPr>
            <a:r>
              <a:rPr lang="lt-LT" dirty="0">
                <a:solidFill>
                  <a:srgbClr val="000000"/>
                </a:solidFill>
                <a:latin typeface="+mj-lt"/>
              </a:rPr>
              <a:t>Žemiausias temperatūros vidurkis buvo užfiksuotas J Basanavičiaus g. 1, Panevėžys esančiame pastate ir siekė 19,9 </a:t>
            </a:r>
            <a:r>
              <a:rPr lang="lt-LT" b="0" i="0" dirty="0">
                <a:solidFill>
                  <a:srgbClr val="000000"/>
                </a:solidFill>
                <a:effectLst/>
                <a:latin typeface="+mj-lt"/>
              </a:rPr>
              <a:t>± 0,8 °C.</a:t>
            </a:r>
          </a:p>
          <a:p>
            <a:pPr>
              <a:spcBef>
                <a:spcPts val="600"/>
              </a:spcBef>
            </a:pPr>
            <a:r>
              <a:rPr lang="lt-LT" dirty="0">
                <a:solidFill>
                  <a:srgbClr val="000000"/>
                </a:solidFill>
                <a:latin typeface="+mj-lt"/>
              </a:rPr>
              <a:t>Aukščiausia vidutinė temperatūra nustatyta Deltuvos g. 8, Ukmergė esančiame name – 23,8 </a:t>
            </a:r>
            <a:r>
              <a:rPr lang="lt-LT" b="0" i="0" dirty="0">
                <a:solidFill>
                  <a:srgbClr val="000000"/>
                </a:solidFill>
                <a:effectLst/>
                <a:latin typeface="+mj-lt"/>
              </a:rPr>
              <a:t>± 1,4 °C.</a:t>
            </a:r>
            <a:endParaRPr lang="lt-LT" dirty="0">
              <a:latin typeface="+mj-lt"/>
            </a:endParaRPr>
          </a:p>
        </p:txBody>
      </p:sp>
    </p:spTree>
    <p:extLst>
      <p:ext uri="{BB962C8B-B14F-4D97-AF65-F5344CB8AC3E}">
        <p14:creationId xmlns:p14="http://schemas.microsoft.com/office/powerpoint/2010/main" val="1405376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B474-66E5-6CB9-30E2-121080037DBA}"/>
              </a:ext>
            </a:extLst>
          </p:cNvPr>
          <p:cNvSpPr>
            <a:spLocks noGrp="1"/>
          </p:cNvSpPr>
          <p:nvPr>
            <p:ph type="title"/>
          </p:nvPr>
        </p:nvSpPr>
        <p:spPr/>
        <p:txBody>
          <a:bodyPr/>
          <a:lstStyle/>
          <a:p>
            <a:r>
              <a:rPr lang="lt-LT" dirty="0"/>
              <a:t>Mikroklimatas. Santykinė drėgmė (1)</a:t>
            </a:r>
          </a:p>
        </p:txBody>
      </p:sp>
      <p:sp>
        <p:nvSpPr>
          <p:cNvPr id="3" name="Content Placeholder 2">
            <a:extLst>
              <a:ext uri="{FF2B5EF4-FFF2-40B4-BE49-F238E27FC236}">
                <a16:creationId xmlns:a16="http://schemas.microsoft.com/office/drawing/2014/main" id="{18AD9412-2E53-C732-1208-33D1A692BD4B}"/>
              </a:ext>
            </a:extLst>
          </p:cNvPr>
          <p:cNvSpPr>
            <a:spLocks noGrp="1"/>
          </p:cNvSpPr>
          <p:nvPr>
            <p:ph idx="1"/>
          </p:nvPr>
        </p:nvSpPr>
        <p:spPr/>
        <p:txBody>
          <a:bodyPr/>
          <a:lstStyle/>
          <a:p>
            <a:pPr algn="just">
              <a:spcBef>
                <a:spcPts val="600"/>
              </a:spcBef>
            </a:pPr>
            <a:r>
              <a:rPr lang="lt-LT" b="0" i="0" dirty="0">
                <a:solidFill>
                  <a:srgbClr val="000000"/>
                </a:solidFill>
                <a:effectLst/>
                <a:latin typeface="+mj-lt"/>
              </a:rPr>
              <a:t>Remiantis HN 42:2009 rekomendacijomis, beveik 78 % išmatuotų vidaus oro santykinės drėgmės verčių pateko į 35-60 % diapazoną.</a:t>
            </a:r>
          </a:p>
          <a:p>
            <a:pPr algn="just">
              <a:spcBef>
                <a:spcPts val="600"/>
              </a:spcBef>
            </a:pPr>
            <a:r>
              <a:rPr lang="lt-LT" dirty="0">
                <a:latin typeface="+mj-lt"/>
              </a:rPr>
              <a:t>Žemiau ribinės vertės (&lt;35 %) buvo užfiksuota 17 % verčių, kurių didžioji dalis buvo užfiksuotos Vytauto g. 55, Prienai (~95% nustatytų buto verčių) ir J. Basanavičiaus g. 19, Prienai (~93% nustatytų buto verčių) pastatuose.</a:t>
            </a:r>
          </a:p>
          <a:p>
            <a:pPr algn="just">
              <a:spcBef>
                <a:spcPts val="600"/>
              </a:spcBef>
            </a:pPr>
            <a:r>
              <a:rPr lang="lt-LT" dirty="0">
                <a:latin typeface="+mj-lt"/>
              </a:rPr>
              <a:t>Viršutinę 60</a:t>
            </a:r>
            <a:r>
              <a:rPr lang="en-US" dirty="0">
                <a:latin typeface="+mj-lt"/>
              </a:rPr>
              <a:t>% rib</a:t>
            </a:r>
            <a:r>
              <a:rPr lang="lt-LT" dirty="0">
                <a:latin typeface="+mj-lt"/>
              </a:rPr>
              <a:t>ą viršijo apie 5 % santykinės drėgmės verčių, daugiausia verčių virš viršutinės ribos užfiksuota Vytauto g. 62, Biržai pastate, ~9 % visos imties.</a:t>
            </a:r>
          </a:p>
        </p:txBody>
      </p:sp>
    </p:spTree>
    <p:extLst>
      <p:ext uri="{BB962C8B-B14F-4D97-AF65-F5344CB8AC3E}">
        <p14:creationId xmlns:p14="http://schemas.microsoft.com/office/powerpoint/2010/main" val="14084168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47A03-CE5A-9EB6-04F0-B857E7CA57A8}"/>
              </a:ext>
            </a:extLst>
          </p:cNvPr>
          <p:cNvSpPr>
            <a:spLocks noGrp="1"/>
          </p:cNvSpPr>
          <p:nvPr>
            <p:ph type="title"/>
          </p:nvPr>
        </p:nvSpPr>
        <p:spPr/>
        <p:txBody>
          <a:bodyPr/>
          <a:lstStyle/>
          <a:p>
            <a:r>
              <a:rPr lang="lt-LT" dirty="0"/>
              <a:t>Mikroklimatas. Santykinė drėgmė (2)</a:t>
            </a:r>
          </a:p>
        </p:txBody>
      </p:sp>
      <p:sp>
        <p:nvSpPr>
          <p:cNvPr id="3" name="Content Placeholder 2">
            <a:extLst>
              <a:ext uri="{FF2B5EF4-FFF2-40B4-BE49-F238E27FC236}">
                <a16:creationId xmlns:a16="http://schemas.microsoft.com/office/drawing/2014/main" id="{3DEE88C5-6CDD-6FE7-8BD9-9A5923D8ACF9}"/>
              </a:ext>
            </a:extLst>
          </p:cNvPr>
          <p:cNvSpPr>
            <a:spLocks noGrp="1"/>
          </p:cNvSpPr>
          <p:nvPr>
            <p:ph idx="1"/>
          </p:nvPr>
        </p:nvSpPr>
        <p:spPr/>
        <p:txBody>
          <a:bodyPr/>
          <a:lstStyle/>
          <a:p>
            <a:pPr algn="just">
              <a:spcBef>
                <a:spcPts val="600"/>
              </a:spcBef>
            </a:pPr>
            <a:r>
              <a:rPr lang="lt-LT" b="0" i="0" dirty="0">
                <a:solidFill>
                  <a:srgbClr val="000000"/>
                </a:solidFill>
                <a:effectLst/>
                <a:latin typeface="+mj-lt"/>
              </a:rPr>
              <a:t>Žemiausias užfiksuotas santykinės drėgmės vidurkis buvo Vytauto g. 55, Prienai esančiame name ir siekė 31,9±3,6 % (vidutinė reikšmė šiame pastate yra mažesnė nei rekomenduojama higienos normoje, &lt;35%, o tai galėjo sąlygoti palaikoma didesnė nei rekomenduotina vidaus oro temperatūra, 22,7 °C)</a:t>
            </a:r>
          </a:p>
          <a:p>
            <a:pPr algn="just">
              <a:spcBef>
                <a:spcPts val="600"/>
              </a:spcBef>
            </a:pPr>
            <a:r>
              <a:rPr lang="lt-LT" dirty="0">
                <a:solidFill>
                  <a:srgbClr val="000000"/>
                </a:solidFill>
                <a:latin typeface="+mj-lt"/>
              </a:rPr>
              <a:t>A</a:t>
            </a:r>
            <a:r>
              <a:rPr lang="lt-LT" b="0" i="0" dirty="0">
                <a:solidFill>
                  <a:srgbClr val="000000"/>
                </a:solidFill>
                <a:effectLst/>
                <a:latin typeface="+mj-lt"/>
              </a:rPr>
              <a:t>ukščiausia vidutinė santykinės drėgmės vertė buvo nustatyta Vytauto g. 62, Biržai ir Antakalnio g. 70, Ukmergė esančiuose namuose, kuri siekė 56,4±8,1 % ir 56,4±9,7, atitinkamai.</a:t>
            </a:r>
            <a:endParaRPr lang="lt-LT" dirty="0">
              <a:latin typeface="+mj-lt"/>
            </a:endParaRPr>
          </a:p>
        </p:txBody>
      </p:sp>
    </p:spTree>
    <p:extLst>
      <p:ext uri="{BB962C8B-B14F-4D97-AF65-F5344CB8AC3E}">
        <p14:creationId xmlns:p14="http://schemas.microsoft.com/office/powerpoint/2010/main" val="6205916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0931A-E816-D8EF-A6DC-B1E8DC3D833E}"/>
              </a:ext>
            </a:extLst>
          </p:cNvPr>
          <p:cNvSpPr>
            <a:spLocks noGrp="1"/>
          </p:cNvSpPr>
          <p:nvPr>
            <p:ph type="title"/>
          </p:nvPr>
        </p:nvSpPr>
        <p:spPr/>
        <p:txBody>
          <a:bodyPr/>
          <a:lstStyle/>
          <a:p>
            <a:r>
              <a:rPr lang="lt-LT" dirty="0"/>
              <a:t>Mikroklimatas. Anglies dioksidas (1)</a:t>
            </a:r>
          </a:p>
        </p:txBody>
      </p:sp>
      <p:sp>
        <p:nvSpPr>
          <p:cNvPr id="3" name="Content Placeholder 2">
            <a:extLst>
              <a:ext uri="{FF2B5EF4-FFF2-40B4-BE49-F238E27FC236}">
                <a16:creationId xmlns:a16="http://schemas.microsoft.com/office/drawing/2014/main" id="{1386D169-C5E5-8EE5-D75C-9AA1D1FE3FE2}"/>
              </a:ext>
            </a:extLst>
          </p:cNvPr>
          <p:cNvSpPr>
            <a:spLocks noGrp="1"/>
          </p:cNvSpPr>
          <p:nvPr>
            <p:ph idx="1"/>
          </p:nvPr>
        </p:nvSpPr>
        <p:spPr>
          <a:xfrm>
            <a:off x="827584" y="1347614"/>
            <a:ext cx="8064896" cy="3600400"/>
          </a:xfrm>
        </p:spPr>
        <p:txBody>
          <a:bodyPr>
            <a:normAutofit/>
          </a:bodyPr>
          <a:lstStyle/>
          <a:p>
            <a:pPr algn="just">
              <a:spcBef>
                <a:spcPts val="600"/>
              </a:spcBef>
            </a:pPr>
            <a:r>
              <a:rPr lang="lt-LT" sz="1700" b="0" i="0" dirty="0">
                <a:solidFill>
                  <a:srgbClr val="000000"/>
                </a:solidFill>
                <a:effectLst/>
                <a:latin typeface="+mn-lt"/>
              </a:rPr>
              <a:t>Lietuvoje gyvenamųjų patalpų oro CO</a:t>
            </a:r>
            <a:r>
              <a:rPr lang="lt-LT" sz="1700" b="0" i="0" baseline="-25000" dirty="0">
                <a:solidFill>
                  <a:srgbClr val="000000"/>
                </a:solidFill>
                <a:effectLst/>
                <a:latin typeface="+mn-lt"/>
              </a:rPr>
              <a:t>2</a:t>
            </a:r>
            <a:r>
              <a:rPr lang="lt-LT" sz="1700" b="0" i="0" dirty="0">
                <a:solidFill>
                  <a:srgbClr val="000000"/>
                </a:solidFill>
                <a:effectLst/>
                <a:latin typeface="+mn-lt"/>
              </a:rPr>
              <a:t> koncentracijos nėra ribojamos atskirais reguliuojančiais dokumentais, todėl šiai studijai maksimali ribinė vertė buvo nustatyta – 1000 </a:t>
            </a:r>
            <a:r>
              <a:rPr lang="lt-LT" sz="1700" b="0" i="0" dirty="0" err="1">
                <a:solidFill>
                  <a:srgbClr val="000000"/>
                </a:solidFill>
                <a:effectLst/>
                <a:latin typeface="+mn-lt"/>
              </a:rPr>
              <a:t>ppm</a:t>
            </a:r>
            <a:r>
              <a:rPr lang="lt-LT" sz="1700" b="0" i="0" dirty="0">
                <a:solidFill>
                  <a:srgbClr val="000000"/>
                </a:solidFill>
                <a:effectLst/>
                <a:latin typeface="+mn-lt"/>
              </a:rPr>
              <a:t> (pagal ASHRAE ir REHVA rekomendacijas), tai yra riba nuo kurios pradedamas jausti mieguistumas ir prasta oro kokybė.</a:t>
            </a:r>
          </a:p>
          <a:p>
            <a:pPr algn="just">
              <a:spcBef>
                <a:spcPts val="600"/>
              </a:spcBef>
            </a:pPr>
            <a:r>
              <a:rPr lang="lt-LT" sz="1700" dirty="0">
                <a:solidFill>
                  <a:srgbClr val="000000"/>
                </a:solidFill>
                <a:latin typeface="+mj-lt"/>
              </a:rPr>
              <a:t>B</a:t>
            </a:r>
            <a:r>
              <a:rPr lang="lt-LT" sz="1700" b="0" i="0" dirty="0">
                <a:solidFill>
                  <a:srgbClr val="000000"/>
                </a:solidFill>
                <a:effectLst/>
                <a:latin typeface="+mj-lt"/>
              </a:rPr>
              <a:t>eveik 52 % koncentracijos verčių pateko į numatytą diapazoną (400-1000 </a:t>
            </a:r>
            <a:r>
              <a:rPr lang="lt-LT" sz="1700" b="0" i="0" dirty="0" err="1">
                <a:solidFill>
                  <a:srgbClr val="000000"/>
                </a:solidFill>
                <a:effectLst/>
                <a:latin typeface="+mj-lt"/>
              </a:rPr>
              <a:t>ppm</a:t>
            </a:r>
            <a:r>
              <a:rPr lang="lt-LT" sz="1700" b="0" i="0" dirty="0">
                <a:solidFill>
                  <a:srgbClr val="000000"/>
                </a:solidFill>
                <a:effectLst/>
                <a:latin typeface="+mj-lt"/>
              </a:rPr>
              <a:t>).</a:t>
            </a:r>
          </a:p>
          <a:p>
            <a:pPr algn="just">
              <a:spcBef>
                <a:spcPts val="600"/>
              </a:spcBef>
            </a:pPr>
            <a:r>
              <a:rPr lang="lt-LT" sz="1700" b="0" i="0" dirty="0">
                <a:solidFill>
                  <a:srgbClr val="000000"/>
                </a:solidFill>
                <a:effectLst/>
                <a:latin typeface="+mj-lt"/>
              </a:rPr>
              <a:t>Aukščiau ribinės vertės (&gt;1000 </a:t>
            </a:r>
            <a:r>
              <a:rPr lang="lt-LT" sz="1700" b="0" i="0" dirty="0" err="1">
                <a:solidFill>
                  <a:srgbClr val="000000"/>
                </a:solidFill>
                <a:effectLst/>
                <a:latin typeface="+mj-lt"/>
              </a:rPr>
              <a:t>ppm</a:t>
            </a:r>
            <a:r>
              <a:rPr lang="lt-LT" sz="1700" b="0" i="0" dirty="0">
                <a:solidFill>
                  <a:srgbClr val="000000"/>
                </a:solidFill>
                <a:effectLst/>
                <a:latin typeface="+mj-lt"/>
              </a:rPr>
              <a:t>) buvo užfiksuota ~48 % anglies dioksido koncentracijos verčių, kurių didžioji dalis buvo užfiksuotos Deltuvos g. 8, Ukmergė (100 % nustatytų verčių pastatuose viršijo 1000 </a:t>
            </a:r>
            <a:r>
              <a:rPr lang="lt-LT" sz="1700" b="0" i="0" dirty="0" err="1">
                <a:solidFill>
                  <a:srgbClr val="000000"/>
                </a:solidFill>
                <a:effectLst/>
                <a:latin typeface="+mj-lt"/>
              </a:rPr>
              <a:t>ppm</a:t>
            </a:r>
            <a:r>
              <a:rPr lang="lt-LT" sz="1700" b="0" i="0" dirty="0">
                <a:solidFill>
                  <a:srgbClr val="000000"/>
                </a:solidFill>
                <a:effectLst/>
                <a:latin typeface="+mj-lt"/>
              </a:rPr>
              <a:t> ribą), Žemaitės g. 6, Šilalė (~90% nustatytų verčių pastatuose viršijo 1000 </a:t>
            </a:r>
            <a:r>
              <a:rPr lang="lt-LT" sz="1700" b="0" i="0" dirty="0" err="1">
                <a:solidFill>
                  <a:srgbClr val="000000"/>
                </a:solidFill>
                <a:effectLst/>
                <a:latin typeface="+mj-lt"/>
              </a:rPr>
              <a:t>ppm</a:t>
            </a:r>
            <a:r>
              <a:rPr lang="lt-LT" sz="1700" b="0" i="0" dirty="0">
                <a:solidFill>
                  <a:srgbClr val="000000"/>
                </a:solidFill>
                <a:effectLst/>
                <a:latin typeface="+mj-lt"/>
              </a:rPr>
              <a:t> ribą) ir Draugystės g. 62, Ukmergė (~80% nustatytų verčių pastatuose viršijo 1000 </a:t>
            </a:r>
            <a:r>
              <a:rPr lang="lt-LT" sz="1700" b="0" i="0" dirty="0" err="1">
                <a:solidFill>
                  <a:srgbClr val="000000"/>
                </a:solidFill>
                <a:effectLst/>
                <a:latin typeface="+mj-lt"/>
              </a:rPr>
              <a:t>ppm</a:t>
            </a:r>
            <a:r>
              <a:rPr lang="lt-LT" sz="1700" b="0" i="0" dirty="0">
                <a:solidFill>
                  <a:srgbClr val="000000"/>
                </a:solidFill>
                <a:effectLst/>
                <a:latin typeface="+mj-lt"/>
              </a:rPr>
              <a:t> ribą), pastatuose.</a:t>
            </a:r>
            <a:endParaRPr lang="lt-LT" sz="1700" dirty="0">
              <a:latin typeface="+mj-lt"/>
            </a:endParaRPr>
          </a:p>
        </p:txBody>
      </p:sp>
    </p:spTree>
    <p:extLst>
      <p:ext uri="{BB962C8B-B14F-4D97-AF65-F5344CB8AC3E}">
        <p14:creationId xmlns:p14="http://schemas.microsoft.com/office/powerpoint/2010/main" val="4204707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B35F1-EF6F-85CE-7299-1AEF0D154961}"/>
              </a:ext>
            </a:extLst>
          </p:cNvPr>
          <p:cNvSpPr>
            <a:spLocks noGrp="1"/>
          </p:cNvSpPr>
          <p:nvPr>
            <p:ph type="title"/>
          </p:nvPr>
        </p:nvSpPr>
        <p:spPr/>
        <p:txBody>
          <a:bodyPr/>
          <a:lstStyle/>
          <a:p>
            <a:r>
              <a:rPr lang="lt-LT" dirty="0"/>
              <a:t>Mikroklimatas. Anglies dioksidas (2)</a:t>
            </a:r>
          </a:p>
        </p:txBody>
      </p:sp>
      <p:sp>
        <p:nvSpPr>
          <p:cNvPr id="3" name="Content Placeholder 2">
            <a:extLst>
              <a:ext uri="{FF2B5EF4-FFF2-40B4-BE49-F238E27FC236}">
                <a16:creationId xmlns:a16="http://schemas.microsoft.com/office/drawing/2014/main" id="{1D15E969-7BA3-A650-B1AB-40687B372A2B}"/>
              </a:ext>
            </a:extLst>
          </p:cNvPr>
          <p:cNvSpPr>
            <a:spLocks noGrp="1"/>
          </p:cNvSpPr>
          <p:nvPr>
            <p:ph idx="1"/>
          </p:nvPr>
        </p:nvSpPr>
        <p:spPr>
          <a:xfrm>
            <a:off x="827584" y="1563638"/>
            <a:ext cx="7920880" cy="3456384"/>
          </a:xfrm>
        </p:spPr>
        <p:txBody>
          <a:bodyPr/>
          <a:lstStyle/>
          <a:p>
            <a:pPr algn="just"/>
            <a:r>
              <a:rPr lang="lt-LT" sz="1800" b="0" i="0" dirty="0">
                <a:solidFill>
                  <a:srgbClr val="000000"/>
                </a:solidFill>
                <a:effectLst/>
                <a:latin typeface="Calibri" panose="020F0502020204030204" pitchFamily="34" charset="0"/>
              </a:rPr>
              <a:t>Pastatams, kuriuose vidutinės CO</a:t>
            </a:r>
            <a:r>
              <a:rPr lang="lt-LT" sz="1800" b="0" i="0" baseline="-25000" dirty="0">
                <a:solidFill>
                  <a:srgbClr val="000000"/>
                </a:solidFill>
                <a:effectLst/>
                <a:latin typeface="Calibri" panose="020F0502020204030204" pitchFamily="34" charset="0"/>
              </a:rPr>
              <a:t>2</a:t>
            </a:r>
            <a:r>
              <a:rPr lang="lt-LT" sz="1800" b="0" i="0" dirty="0">
                <a:solidFill>
                  <a:srgbClr val="000000"/>
                </a:solidFill>
                <a:effectLst/>
                <a:latin typeface="Calibri" panose="020F0502020204030204" pitchFamily="34" charset="0"/>
              </a:rPr>
              <a:t> koncentracijos viršija 800 </a:t>
            </a:r>
            <a:r>
              <a:rPr lang="lt-LT" sz="1800" b="0" i="0" dirty="0" err="1">
                <a:solidFill>
                  <a:srgbClr val="000000"/>
                </a:solidFill>
                <a:effectLst/>
                <a:latin typeface="Calibri" panose="020F0502020204030204" pitchFamily="34" charset="0"/>
              </a:rPr>
              <a:t>ppm</a:t>
            </a:r>
            <a:r>
              <a:rPr lang="lt-LT" sz="1800" b="0" i="0" dirty="0">
                <a:solidFill>
                  <a:srgbClr val="000000"/>
                </a:solidFill>
                <a:effectLst/>
                <a:latin typeface="Calibri" panose="020F0502020204030204" pitchFamily="34" charset="0"/>
              </a:rPr>
              <a:t> ribą (~64% nustatytų verčių pastatuose) turi būti skiriamas papildomas dėmesys gyvenamųjų patalpų optimalaus vėdinimo užtikrinimui (natūralaus/mechaninio pobūdžio), jei to neįmanoma įgyvendinti inžinerinėmis priemonėmis, tokiu atveju gyventojai turi būti papildomai informuojami ir apmokomi kaip buitinėmis sąlygomis gali užsitikrinti pakankamą švaraus oro cirkuliaciją.</a:t>
            </a:r>
            <a:endParaRPr lang="lt-LT" dirty="0"/>
          </a:p>
        </p:txBody>
      </p:sp>
    </p:spTree>
    <p:extLst>
      <p:ext uri="{BB962C8B-B14F-4D97-AF65-F5344CB8AC3E}">
        <p14:creationId xmlns:p14="http://schemas.microsoft.com/office/powerpoint/2010/main" val="6326959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0724A-73AB-F630-6FD7-1911299F70C4}"/>
              </a:ext>
            </a:extLst>
          </p:cNvPr>
          <p:cNvSpPr>
            <a:spLocks noGrp="1"/>
          </p:cNvSpPr>
          <p:nvPr>
            <p:ph type="title"/>
          </p:nvPr>
        </p:nvSpPr>
        <p:spPr/>
        <p:txBody>
          <a:bodyPr/>
          <a:lstStyle/>
          <a:p>
            <a:r>
              <a:rPr lang="lt-LT" dirty="0"/>
              <a:t>Mikroklimatas. Anglies dioksidas (3)</a:t>
            </a:r>
          </a:p>
        </p:txBody>
      </p:sp>
      <p:sp>
        <p:nvSpPr>
          <p:cNvPr id="3" name="Content Placeholder 2">
            <a:extLst>
              <a:ext uri="{FF2B5EF4-FFF2-40B4-BE49-F238E27FC236}">
                <a16:creationId xmlns:a16="http://schemas.microsoft.com/office/drawing/2014/main" id="{596B48C6-E10F-9179-A593-7644E129AF58}"/>
              </a:ext>
            </a:extLst>
          </p:cNvPr>
          <p:cNvSpPr>
            <a:spLocks noGrp="1"/>
          </p:cNvSpPr>
          <p:nvPr>
            <p:ph idx="1"/>
          </p:nvPr>
        </p:nvSpPr>
        <p:spPr/>
        <p:txBody>
          <a:bodyPr/>
          <a:lstStyle/>
          <a:p>
            <a:pPr algn="just">
              <a:spcBef>
                <a:spcPts val="600"/>
              </a:spcBef>
            </a:pPr>
            <a:r>
              <a:rPr lang="lt-LT" sz="1800" b="0" i="0" dirty="0">
                <a:solidFill>
                  <a:srgbClr val="000000"/>
                </a:solidFill>
                <a:effectLst/>
                <a:latin typeface="Calibri" panose="020F0502020204030204" pitchFamily="34" charset="0"/>
              </a:rPr>
              <a:t>Žemiausias užfiksuotas CO</a:t>
            </a:r>
            <a:r>
              <a:rPr lang="lt-LT" sz="1800" b="0" i="0" baseline="-25000" dirty="0">
                <a:solidFill>
                  <a:srgbClr val="000000"/>
                </a:solidFill>
                <a:effectLst/>
                <a:latin typeface="Calibri" panose="020F0502020204030204" pitchFamily="34" charset="0"/>
              </a:rPr>
              <a:t>2</a:t>
            </a:r>
            <a:r>
              <a:rPr lang="lt-LT" sz="1800" b="0" i="0" dirty="0">
                <a:solidFill>
                  <a:srgbClr val="000000"/>
                </a:solidFill>
                <a:effectLst/>
                <a:latin typeface="Calibri" panose="020F0502020204030204" pitchFamily="34" charset="0"/>
              </a:rPr>
              <a:t> koncentracijos vidurkis Vytauto g. 55, Prienai esančiame name ir siekė 583±149 </a:t>
            </a:r>
            <a:r>
              <a:rPr lang="lt-LT" sz="1800" b="0" i="0" dirty="0" err="1">
                <a:solidFill>
                  <a:srgbClr val="000000"/>
                </a:solidFill>
                <a:effectLst/>
                <a:latin typeface="Calibri" panose="020F0502020204030204" pitchFamily="34" charset="0"/>
              </a:rPr>
              <a:t>ppm</a:t>
            </a:r>
            <a:r>
              <a:rPr lang="lt-LT" sz="1800" dirty="0">
                <a:solidFill>
                  <a:srgbClr val="000000"/>
                </a:solidFill>
                <a:latin typeface="Calibri" panose="020F0502020204030204" pitchFamily="34" charset="0"/>
              </a:rPr>
              <a:t>.</a:t>
            </a:r>
            <a:endParaRPr lang="lt-LT" sz="1800" b="0" i="0" dirty="0">
              <a:solidFill>
                <a:srgbClr val="000000"/>
              </a:solidFill>
              <a:effectLst/>
              <a:latin typeface="Calibri" panose="020F0502020204030204" pitchFamily="34" charset="0"/>
            </a:endParaRPr>
          </a:p>
          <a:p>
            <a:pPr algn="just">
              <a:spcBef>
                <a:spcPts val="600"/>
              </a:spcBef>
            </a:pPr>
            <a:r>
              <a:rPr lang="lt-LT" sz="1800" dirty="0">
                <a:solidFill>
                  <a:srgbClr val="000000"/>
                </a:solidFill>
                <a:latin typeface="Calibri" panose="020F0502020204030204" pitchFamily="34" charset="0"/>
              </a:rPr>
              <a:t>A</a:t>
            </a:r>
            <a:r>
              <a:rPr lang="lt-LT" sz="1800" b="0" i="0" dirty="0">
                <a:solidFill>
                  <a:srgbClr val="000000"/>
                </a:solidFill>
                <a:effectLst/>
                <a:latin typeface="Calibri" panose="020F0502020204030204" pitchFamily="34" charset="0"/>
              </a:rPr>
              <a:t>ukščiausia vidutinė CO</a:t>
            </a:r>
            <a:r>
              <a:rPr lang="lt-LT" sz="1800" b="0" i="0" baseline="-25000" dirty="0">
                <a:solidFill>
                  <a:srgbClr val="000000"/>
                </a:solidFill>
                <a:effectLst/>
                <a:latin typeface="Calibri" panose="020F0502020204030204" pitchFamily="34" charset="0"/>
              </a:rPr>
              <a:t>2</a:t>
            </a:r>
            <a:r>
              <a:rPr lang="lt-LT" sz="1800" b="0" i="0" dirty="0">
                <a:solidFill>
                  <a:srgbClr val="000000"/>
                </a:solidFill>
                <a:effectLst/>
                <a:latin typeface="Calibri" panose="020F0502020204030204" pitchFamily="34" charset="0"/>
              </a:rPr>
              <a:t> koncentracija buvo nustatyta Draugystės g. 62, Ukmergė esančiame name ir siekė 1925±886 </a:t>
            </a:r>
            <a:r>
              <a:rPr lang="lt-LT" sz="1800" b="0" i="0" dirty="0" err="1">
                <a:solidFill>
                  <a:srgbClr val="000000"/>
                </a:solidFill>
                <a:effectLst/>
                <a:latin typeface="Calibri" panose="020F0502020204030204" pitchFamily="34" charset="0"/>
              </a:rPr>
              <a:t>ppm</a:t>
            </a:r>
            <a:r>
              <a:rPr lang="lt-LT" sz="1800" b="0" i="0" dirty="0">
                <a:solidFill>
                  <a:srgbClr val="000000"/>
                </a:solidFill>
                <a:effectLst/>
                <a:latin typeface="Calibri" panose="020F0502020204030204" pitchFamily="34" charset="0"/>
              </a:rPr>
              <a:t>. </a:t>
            </a:r>
          </a:p>
          <a:p>
            <a:pPr algn="just">
              <a:spcBef>
                <a:spcPts val="600"/>
              </a:spcBef>
            </a:pPr>
            <a:r>
              <a:rPr lang="lt-LT" sz="1800" b="0" i="0" dirty="0">
                <a:solidFill>
                  <a:srgbClr val="000000"/>
                </a:solidFill>
                <a:effectLst/>
                <a:latin typeface="Calibri" panose="020F0502020204030204" pitchFamily="34" charset="0"/>
              </a:rPr>
              <a:t>Vertinant bendrai visus tiriamuosius pastatus vidutinė CO</a:t>
            </a:r>
            <a:r>
              <a:rPr lang="lt-LT" sz="1800" b="0" i="0" baseline="-25000" dirty="0">
                <a:solidFill>
                  <a:srgbClr val="000000"/>
                </a:solidFill>
                <a:effectLst/>
                <a:latin typeface="Calibri" panose="020F0502020204030204" pitchFamily="34" charset="0"/>
              </a:rPr>
              <a:t>2</a:t>
            </a:r>
            <a:r>
              <a:rPr lang="lt-LT" sz="1800" b="0" i="0" dirty="0">
                <a:solidFill>
                  <a:srgbClr val="000000"/>
                </a:solidFill>
                <a:effectLst/>
                <a:latin typeface="Calibri" panose="020F0502020204030204" pitchFamily="34" charset="0"/>
              </a:rPr>
              <a:t> koncentracija buvo 1042±534 </a:t>
            </a:r>
            <a:r>
              <a:rPr lang="lt-LT" sz="1800" b="0" i="0" dirty="0" err="1">
                <a:solidFill>
                  <a:srgbClr val="000000"/>
                </a:solidFill>
                <a:effectLst/>
                <a:latin typeface="Calibri" panose="020F0502020204030204" pitchFamily="34" charset="0"/>
              </a:rPr>
              <a:t>ppm</a:t>
            </a:r>
            <a:r>
              <a:rPr lang="lt-LT" sz="1800" b="0" i="0" dirty="0">
                <a:solidFill>
                  <a:srgbClr val="000000"/>
                </a:solidFill>
                <a:effectLst/>
                <a:latin typeface="Calibri" panose="020F0502020204030204" pitchFamily="34" charset="0"/>
              </a:rPr>
              <a:t> (mediana – 981 </a:t>
            </a:r>
            <a:r>
              <a:rPr lang="lt-LT" sz="1800" b="0" i="0" dirty="0" err="1">
                <a:solidFill>
                  <a:srgbClr val="000000"/>
                </a:solidFill>
                <a:effectLst/>
                <a:latin typeface="Calibri" panose="020F0502020204030204" pitchFamily="34" charset="0"/>
              </a:rPr>
              <a:t>ppm</a:t>
            </a:r>
            <a:r>
              <a:rPr lang="lt-LT" sz="1800" b="0" i="0" dirty="0">
                <a:solidFill>
                  <a:srgbClr val="000000"/>
                </a:solidFill>
                <a:effectLst/>
                <a:latin typeface="Calibri" panose="020F0502020204030204" pitchFamily="34" charset="0"/>
              </a:rPr>
              <a:t>). </a:t>
            </a:r>
            <a:endParaRPr lang="lt-LT" dirty="0"/>
          </a:p>
        </p:txBody>
      </p:sp>
    </p:spTree>
    <p:extLst>
      <p:ext uri="{BB962C8B-B14F-4D97-AF65-F5344CB8AC3E}">
        <p14:creationId xmlns:p14="http://schemas.microsoft.com/office/powerpoint/2010/main" val="440744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71BFD-EF37-93FC-997F-4B44E2508838}"/>
              </a:ext>
            </a:extLst>
          </p:cNvPr>
          <p:cNvSpPr>
            <a:spLocks noGrp="1"/>
          </p:cNvSpPr>
          <p:nvPr>
            <p:ph type="title"/>
          </p:nvPr>
        </p:nvSpPr>
        <p:spPr/>
        <p:txBody>
          <a:bodyPr/>
          <a:lstStyle/>
          <a:p>
            <a:r>
              <a:rPr lang="lt-LT" dirty="0"/>
              <a:t>Rekomendacijos. Oro kokybė</a:t>
            </a:r>
          </a:p>
        </p:txBody>
      </p:sp>
      <p:sp>
        <p:nvSpPr>
          <p:cNvPr id="3" name="Content Placeholder 2">
            <a:extLst>
              <a:ext uri="{FF2B5EF4-FFF2-40B4-BE49-F238E27FC236}">
                <a16:creationId xmlns:a16="http://schemas.microsoft.com/office/drawing/2014/main" id="{22A8707F-C04C-337A-D57A-B863236BBADF}"/>
              </a:ext>
            </a:extLst>
          </p:cNvPr>
          <p:cNvSpPr>
            <a:spLocks noGrp="1"/>
          </p:cNvSpPr>
          <p:nvPr>
            <p:ph idx="1"/>
          </p:nvPr>
        </p:nvSpPr>
        <p:spPr/>
        <p:txBody>
          <a:bodyPr/>
          <a:lstStyle/>
          <a:p>
            <a:pPr algn="just">
              <a:spcBef>
                <a:spcPts val="600"/>
              </a:spcBef>
            </a:pPr>
            <a:r>
              <a:rPr lang="lt-LT" b="0" i="0" dirty="0">
                <a:solidFill>
                  <a:srgbClr val="000000"/>
                </a:solidFill>
                <a:effectLst/>
                <a:latin typeface="+mj-lt"/>
              </a:rPr>
              <a:t>Atliekant pastatų energijos vartojimo auditus ir/ar atnaujinimo (modernizavimo) investicijų planus rekomenduotina į juos įtraukti ir bazinį oro kokybės vertinimą.</a:t>
            </a:r>
          </a:p>
          <a:p>
            <a:pPr algn="just">
              <a:spcBef>
                <a:spcPts val="600"/>
              </a:spcBef>
            </a:pPr>
            <a:r>
              <a:rPr lang="lt-LT" b="0" i="0" dirty="0">
                <a:solidFill>
                  <a:srgbClr val="000000"/>
                </a:solidFill>
                <a:effectLst/>
                <a:latin typeface="+mj-lt"/>
              </a:rPr>
              <a:t>Siūloma, jog patalpų oro kokybės vertinimas taptų standartine pastatų energinio naudingumo vertinimo procedūra.</a:t>
            </a:r>
          </a:p>
          <a:p>
            <a:pPr algn="just">
              <a:spcBef>
                <a:spcPts val="600"/>
              </a:spcBef>
            </a:pPr>
            <a:r>
              <a:rPr lang="lt-LT" b="0" i="0" dirty="0">
                <a:solidFill>
                  <a:srgbClr val="000000"/>
                </a:solidFill>
                <a:effectLst/>
                <a:latin typeface="+mj-lt"/>
              </a:rPr>
              <a:t>Vertinimą reiktų panaudoti kaip naudingą informaciją ir pagalbą priimant sprendimus bei planuojant pastatų modernizavimo darbus, o taip pat sudarant išsamesnį pastato būklės ir eksploatacinių savybių vaizdą, papildant energijos auditus ir sertifikatus.</a:t>
            </a:r>
            <a:endParaRPr lang="lt-LT" dirty="0">
              <a:latin typeface="+mj-lt"/>
            </a:endParaRPr>
          </a:p>
        </p:txBody>
      </p:sp>
    </p:spTree>
    <p:extLst>
      <p:ext uri="{BB962C8B-B14F-4D97-AF65-F5344CB8AC3E}">
        <p14:creationId xmlns:p14="http://schemas.microsoft.com/office/powerpoint/2010/main" val="5946665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9ECC9-8C19-C521-7EBB-3D261780B1EF}"/>
              </a:ext>
            </a:extLst>
          </p:cNvPr>
          <p:cNvSpPr>
            <a:spLocks noGrp="1"/>
          </p:cNvSpPr>
          <p:nvPr>
            <p:ph type="title"/>
          </p:nvPr>
        </p:nvSpPr>
        <p:spPr/>
        <p:txBody>
          <a:bodyPr/>
          <a:lstStyle/>
          <a:p>
            <a:r>
              <a:rPr lang="lt-LT" dirty="0"/>
              <a:t>Rekomendacijos. Drėgmė (1)</a:t>
            </a:r>
          </a:p>
        </p:txBody>
      </p:sp>
      <p:sp>
        <p:nvSpPr>
          <p:cNvPr id="3" name="Content Placeholder 2">
            <a:extLst>
              <a:ext uri="{FF2B5EF4-FFF2-40B4-BE49-F238E27FC236}">
                <a16:creationId xmlns:a16="http://schemas.microsoft.com/office/drawing/2014/main" id="{5CDAC9F1-5732-29F7-AAE6-C270F3012B5E}"/>
              </a:ext>
            </a:extLst>
          </p:cNvPr>
          <p:cNvSpPr>
            <a:spLocks noGrp="1"/>
          </p:cNvSpPr>
          <p:nvPr>
            <p:ph idx="1"/>
          </p:nvPr>
        </p:nvSpPr>
        <p:spPr/>
        <p:txBody>
          <a:bodyPr/>
          <a:lstStyle/>
          <a:p>
            <a:pPr marL="0" indent="0" algn="just">
              <a:spcBef>
                <a:spcPts val="600"/>
              </a:spcBef>
              <a:buNone/>
            </a:pPr>
            <a:r>
              <a:rPr lang="lt-LT" b="0" i="0" dirty="0">
                <a:solidFill>
                  <a:srgbClr val="000000"/>
                </a:solidFill>
                <a:effectLst/>
                <a:latin typeface="+mj-lt"/>
              </a:rPr>
              <a:t>Esant per sausam patalpų orui (&lt;30%) gyventojai susiduria su sveikatos problemomis:</a:t>
            </a:r>
          </a:p>
          <a:p>
            <a:pPr algn="just">
              <a:spcBef>
                <a:spcPts val="600"/>
              </a:spcBef>
            </a:pPr>
            <a:r>
              <a:rPr lang="lt-LT" dirty="0">
                <a:solidFill>
                  <a:srgbClr val="000000"/>
                </a:solidFill>
                <a:latin typeface="+mj-lt"/>
              </a:rPr>
              <a:t>G</a:t>
            </a:r>
            <a:r>
              <a:rPr lang="lt-LT" b="0" i="0" dirty="0">
                <a:solidFill>
                  <a:srgbClr val="000000"/>
                </a:solidFill>
                <a:effectLst/>
                <a:latin typeface="+mj-lt"/>
              </a:rPr>
              <a:t>erklės, akių dirginimas (rimta problema žmonėms, nešiojantiems kontaktinius lęšius);</a:t>
            </a:r>
          </a:p>
          <a:p>
            <a:pPr algn="just">
              <a:spcBef>
                <a:spcPts val="600"/>
              </a:spcBef>
            </a:pPr>
            <a:r>
              <a:rPr lang="lt-LT" dirty="0">
                <a:solidFill>
                  <a:srgbClr val="000000"/>
                </a:solidFill>
                <a:latin typeface="+mj-lt"/>
              </a:rPr>
              <a:t>V</a:t>
            </a:r>
            <a:r>
              <a:rPr lang="lt-LT" b="0" i="0" dirty="0">
                <a:solidFill>
                  <a:srgbClr val="000000"/>
                </a:solidFill>
                <a:effectLst/>
                <a:latin typeface="+mj-lt"/>
              </a:rPr>
              <a:t>eido, rankų odos džiūvimas (pažeidžiamas odos apsauginis sluoksnis, ji gali pradėti skilinėti);</a:t>
            </a:r>
          </a:p>
          <a:p>
            <a:pPr algn="just">
              <a:spcBef>
                <a:spcPts val="600"/>
              </a:spcBef>
            </a:pPr>
            <a:r>
              <a:rPr lang="lt-LT" b="0" i="0" dirty="0">
                <a:solidFill>
                  <a:srgbClr val="000000"/>
                </a:solidFill>
                <a:effectLst/>
                <a:latin typeface="+mj-lt"/>
              </a:rPr>
              <a:t>Dėl sauso oro išsausėja kvėpavimo takų gleivinė, todėl gali susilpnėti imunitetas peršalimo ir kitoms ligoms.</a:t>
            </a:r>
            <a:endParaRPr lang="lt-LT" dirty="0">
              <a:latin typeface="+mj-lt"/>
            </a:endParaRPr>
          </a:p>
        </p:txBody>
      </p:sp>
    </p:spTree>
    <p:extLst>
      <p:ext uri="{BB962C8B-B14F-4D97-AF65-F5344CB8AC3E}">
        <p14:creationId xmlns:p14="http://schemas.microsoft.com/office/powerpoint/2010/main" val="1142630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40CF3-A0B1-220D-0EAC-5B9C3E1D4DDE}"/>
              </a:ext>
            </a:extLst>
          </p:cNvPr>
          <p:cNvSpPr>
            <a:spLocks noGrp="1"/>
          </p:cNvSpPr>
          <p:nvPr>
            <p:ph type="title"/>
          </p:nvPr>
        </p:nvSpPr>
        <p:spPr/>
        <p:txBody>
          <a:bodyPr/>
          <a:lstStyle/>
          <a:p>
            <a:r>
              <a:rPr lang="lt-LT" dirty="0"/>
              <a:t>Rekomendacijos. Drėgmė (2)</a:t>
            </a:r>
          </a:p>
        </p:txBody>
      </p:sp>
      <p:sp>
        <p:nvSpPr>
          <p:cNvPr id="3" name="Content Placeholder 2">
            <a:extLst>
              <a:ext uri="{FF2B5EF4-FFF2-40B4-BE49-F238E27FC236}">
                <a16:creationId xmlns:a16="http://schemas.microsoft.com/office/drawing/2014/main" id="{5A48724B-E027-0741-9CBD-F33509BC7467}"/>
              </a:ext>
            </a:extLst>
          </p:cNvPr>
          <p:cNvSpPr>
            <a:spLocks noGrp="1"/>
          </p:cNvSpPr>
          <p:nvPr>
            <p:ph idx="1"/>
          </p:nvPr>
        </p:nvSpPr>
        <p:spPr/>
        <p:txBody>
          <a:bodyPr/>
          <a:lstStyle/>
          <a:p>
            <a:pPr algn="just">
              <a:spcBef>
                <a:spcPts val="600"/>
              </a:spcBef>
            </a:pPr>
            <a:r>
              <a:rPr lang="lt-LT" b="0" i="0" dirty="0">
                <a:solidFill>
                  <a:srgbClr val="000000"/>
                </a:solidFill>
                <a:effectLst/>
                <a:latin typeface="Calibri" panose="020F0502020204030204" pitchFamily="34" charset="0"/>
              </a:rPr>
              <a:t>Paprasčiausia priemonė siekiant padidinti drėgmės kiekį patalpose yra oro drėkintuvų naudojimas, tačiau tai reikia daryti su atsargumu (stebėti drėgmės lygius), kadangi šaltuoju periodu atnaujintuose pastatuose dėl per didelės drėgmės kiekio susidaro palankios sąlygos pelėsio atsiradimui. </a:t>
            </a:r>
          </a:p>
          <a:p>
            <a:pPr algn="just">
              <a:spcBef>
                <a:spcPts val="600"/>
              </a:spcBef>
            </a:pPr>
            <a:r>
              <a:rPr lang="lt-LT" b="0" i="0" dirty="0">
                <a:solidFill>
                  <a:srgbClr val="000000"/>
                </a:solidFill>
                <a:effectLst/>
                <a:latin typeface="Calibri" panose="020F0502020204030204" pitchFamily="34" charset="0"/>
              </a:rPr>
              <a:t>Siekiant palaikyti rekomenduotiną oro drėgmės lygį patalpose būtina užtikrinti norminę oro apykaitą patalpose (0,5 h</a:t>
            </a:r>
            <a:r>
              <a:rPr lang="lt-LT" b="0" i="0" baseline="30000" dirty="0">
                <a:solidFill>
                  <a:srgbClr val="000000"/>
                </a:solidFill>
                <a:effectLst/>
                <a:latin typeface="Calibri" panose="020F0502020204030204" pitchFamily="34" charset="0"/>
              </a:rPr>
              <a:t>-1</a:t>
            </a:r>
            <a:r>
              <a:rPr lang="lt-LT" b="0" i="0" dirty="0">
                <a:solidFill>
                  <a:srgbClr val="000000"/>
                </a:solidFill>
                <a:effectLst/>
                <a:latin typeface="Calibri" panose="020F0502020204030204" pitchFamily="34" charset="0"/>
              </a:rPr>
              <a:t>, pagal STR 2.09.02:2005 „Šildymas, vėdinimas ir oro kondicionavimas“). </a:t>
            </a:r>
            <a:endParaRPr lang="lt-LT" dirty="0"/>
          </a:p>
        </p:txBody>
      </p:sp>
    </p:spTree>
    <p:extLst>
      <p:ext uri="{BB962C8B-B14F-4D97-AF65-F5344CB8AC3E}">
        <p14:creationId xmlns:p14="http://schemas.microsoft.com/office/powerpoint/2010/main" val="11832117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12C736-916E-17FE-61D9-3B52150AD78A}"/>
              </a:ext>
            </a:extLst>
          </p:cNvPr>
          <p:cNvSpPr>
            <a:spLocks noGrp="1"/>
          </p:cNvSpPr>
          <p:nvPr>
            <p:ph idx="1"/>
          </p:nvPr>
        </p:nvSpPr>
        <p:spPr>
          <a:xfrm>
            <a:off x="827584" y="1347614"/>
            <a:ext cx="7992888" cy="3672408"/>
          </a:xfrm>
        </p:spPr>
        <p:txBody>
          <a:bodyPr>
            <a:normAutofit/>
          </a:bodyPr>
          <a:lstStyle/>
          <a:p>
            <a:pPr algn="just">
              <a:spcBef>
                <a:spcPts val="600"/>
              </a:spcBef>
            </a:pPr>
            <a:r>
              <a:rPr lang="lt-LT" dirty="0">
                <a:solidFill>
                  <a:srgbClr val="000000"/>
                </a:solidFill>
                <a:latin typeface="+mn-lt"/>
              </a:rPr>
              <a:t>S</a:t>
            </a:r>
            <a:r>
              <a:rPr lang="lt-LT" b="0" i="0" dirty="0">
                <a:solidFill>
                  <a:srgbClr val="000000"/>
                </a:solidFill>
                <a:effectLst/>
                <a:latin typeface="+mn-lt"/>
              </a:rPr>
              <a:t>veika patalpų oro kokybė atnaujintuose (modernizuotuose) pastatuose turi būti pasiekta užtikrinant tinkamą vėdinimą. </a:t>
            </a:r>
          </a:p>
          <a:p>
            <a:pPr algn="just">
              <a:spcBef>
                <a:spcPts val="600"/>
              </a:spcBef>
            </a:pPr>
            <a:r>
              <a:rPr lang="lt-LT" b="0" i="0" dirty="0">
                <a:solidFill>
                  <a:srgbClr val="000000"/>
                </a:solidFill>
                <a:effectLst/>
                <a:latin typeface="+mn-lt"/>
              </a:rPr>
              <a:t>Kaip pagrindinė sveikos patalpų oro kokybės užtikrinimo priemonė turi būti svarstoma rekuperacinės sistemos įrengimo galimybė atnaujintuose daugiabučiuose pastatuose t.y. kontroliuojamas tinkamai filtruoto išorės oro tiekimas į patalpas, ypatingai šaltuoju sezono metu, kada išorės oro kokybė dažnai būna gerokai blogesnė (dėl kietųjų dalelių ir dujinių teršalų koncentracijų aplinkos ore viršijimo) už vidaus orą ir dažnas langų atidarinėjimas vėdinimo tikslais yra nerekomenduotinas. </a:t>
            </a:r>
          </a:p>
          <a:p>
            <a:pPr algn="just">
              <a:spcBef>
                <a:spcPts val="600"/>
              </a:spcBef>
            </a:pPr>
            <a:r>
              <a:rPr lang="lt-LT" b="0" i="0" dirty="0">
                <a:solidFill>
                  <a:srgbClr val="000000"/>
                </a:solidFill>
                <a:effectLst/>
                <a:latin typeface="+mn-lt"/>
              </a:rPr>
              <a:t>Vėdinimo sistemų keitimas turi būti atliekamas taip, kad tai sukeltų kuo mažiau nepatogumų gyventojams. </a:t>
            </a:r>
            <a:endParaRPr lang="lt-LT" dirty="0">
              <a:latin typeface="+mn-lt"/>
            </a:endParaRPr>
          </a:p>
        </p:txBody>
      </p:sp>
      <p:sp>
        <p:nvSpPr>
          <p:cNvPr id="5" name="Title 1">
            <a:extLst>
              <a:ext uri="{FF2B5EF4-FFF2-40B4-BE49-F238E27FC236}">
                <a16:creationId xmlns:a16="http://schemas.microsoft.com/office/drawing/2014/main" id="{F0F10824-DCCD-2AD9-73E8-FE0F915665DE}"/>
              </a:ext>
            </a:extLst>
          </p:cNvPr>
          <p:cNvSpPr>
            <a:spLocks noGrp="1"/>
          </p:cNvSpPr>
          <p:nvPr>
            <p:ph type="title"/>
          </p:nvPr>
        </p:nvSpPr>
        <p:spPr/>
        <p:txBody>
          <a:bodyPr/>
          <a:lstStyle/>
          <a:p>
            <a:r>
              <a:rPr lang="lt-LT" dirty="0"/>
              <a:t>Rekomendacijos. Vėdinimas (1)</a:t>
            </a:r>
          </a:p>
        </p:txBody>
      </p:sp>
    </p:spTree>
    <p:extLst>
      <p:ext uri="{BB962C8B-B14F-4D97-AF65-F5344CB8AC3E}">
        <p14:creationId xmlns:p14="http://schemas.microsoft.com/office/powerpoint/2010/main" val="7752451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10824-DCCD-2AD9-73E8-FE0F915665DE}"/>
              </a:ext>
            </a:extLst>
          </p:cNvPr>
          <p:cNvSpPr>
            <a:spLocks noGrp="1"/>
          </p:cNvSpPr>
          <p:nvPr>
            <p:ph type="title"/>
          </p:nvPr>
        </p:nvSpPr>
        <p:spPr/>
        <p:txBody>
          <a:bodyPr/>
          <a:lstStyle/>
          <a:p>
            <a:r>
              <a:rPr lang="lt-LT" dirty="0"/>
              <a:t>Rekomendacijos. Vėdinimas (2)</a:t>
            </a:r>
          </a:p>
        </p:txBody>
      </p:sp>
      <p:sp>
        <p:nvSpPr>
          <p:cNvPr id="3" name="Content Placeholder 2">
            <a:extLst>
              <a:ext uri="{FF2B5EF4-FFF2-40B4-BE49-F238E27FC236}">
                <a16:creationId xmlns:a16="http://schemas.microsoft.com/office/drawing/2014/main" id="{36E74B06-4FD6-934B-27F8-DE4D36C9575B}"/>
              </a:ext>
            </a:extLst>
          </p:cNvPr>
          <p:cNvSpPr>
            <a:spLocks noGrp="1"/>
          </p:cNvSpPr>
          <p:nvPr>
            <p:ph idx="1"/>
          </p:nvPr>
        </p:nvSpPr>
        <p:spPr>
          <a:xfrm>
            <a:off x="827584" y="1347614"/>
            <a:ext cx="8136904" cy="3600400"/>
          </a:xfrm>
        </p:spPr>
        <p:txBody>
          <a:bodyPr>
            <a:normAutofit/>
          </a:bodyPr>
          <a:lstStyle/>
          <a:p>
            <a:pPr algn="just"/>
            <a:r>
              <a:rPr lang="lt-LT" b="0" i="0" dirty="0">
                <a:solidFill>
                  <a:srgbClr val="000000"/>
                </a:solidFill>
                <a:effectLst/>
                <a:latin typeface="+mn-lt"/>
              </a:rPr>
              <a:t>Atnaujintuose daugiabučiuose pastatuose įdiegtos </a:t>
            </a:r>
            <a:r>
              <a:rPr lang="lt-LT" b="0" i="0" dirty="0" err="1">
                <a:solidFill>
                  <a:srgbClr val="000000"/>
                </a:solidFill>
                <a:effectLst/>
                <a:latin typeface="+mn-lt"/>
              </a:rPr>
              <a:t>rekuperacinės</a:t>
            </a:r>
            <a:r>
              <a:rPr lang="lt-LT" b="0" i="0" dirty="0">
                <a:solidFill>
                  <a:srgbClr val="000000"/>
                </a:solidFill>
                <a:effectLst/>
                <a:latin typeface="+mn-lt"/>
              </a:rPr>
              <a:t> vėdinimo sistemos turi būti prižiūrimos specializuoto techninio personalo, o daugiabučių namų gyventojai turėtų būti apmokomi kaip teisingai naudoti šias sistemas siekiant optimalaus oro kokybės lygio ir elektros energijos sąnaudų užtikrinimo.</a:t>
            </a:r>
          </a:p>
          <a:p>
            <a:pPr algn="just"/>
            <a:r>
              <a:rPr lang="lt-LT" b="0" i="0" dirty="0">
                <a:solidFill>
                  <a:srgbClr val="000000"/>
                </a:solidFill>
                <a:effectLst/>
                <a:latin typeface="+mn-lt"/>
              </a:rPr>
              <a:t>CO</a:t>
            </a:r>
            <a:r>
              <a:rPr lang="lt-LT" b="0" i="0" baseline="-25000" dirty="0">
                <a:solidFill>
                  <a:srgbClr val="000000"/>
                </a:solidFill>
                <a:effectLst/>
                <a:latin typeface="+mn-lt"/>
              </a:rPr>
              <a:t>2</a:t>
            </a:r>
            <a:r>
              <a:rPr lang="lt-LT" b="0" i="0" dirty="0">
                <a:solidFill>
                  <a:srgbClr val="000000"/>
                </a:solidFill>
                <a:effectLst/>
                <a:latin typeface="+mn-lt"/>
              </a:rPr>
              <a:t> daviklių/sensorių įrengimas gyvenamosiose patalpose (miegamasis ar svetainė) gali būti gera indikacinė priemonė siekiant užtikrinti tinkamą vėdinimo sistemos valdymą.</a:t>
            </a:r>
            <a:endParaRPr lang="lt-LT" dirty="0">
              <a:solidFill>
                <a:srgbClr val="000000"/>
              </a:solidFill>
              <a:latin typeface="+mn-lt"/>
            </a:endParaRPr>
          </a:p>
          <a:p>
            <a:pPr algn="just"/>
            <a:r>
              <a:rPr lang="lt-LT" b="0" i="0" dirty="0">
                <a:solidFill>
                  <a:srgbClr val="000000"/>
                </a:solidFill>
                <a:effectLst/>
                <a:latin typeface="+mn-lt"/>
              </a:rPr>
              <a:t>Rekomenduojama taip pat naudoti taršos jutiklius ir iš lauko tiekiamo oro kokybei įvertinti, prireikus tokį orą valyti.</a:t>
            </a:r>
            <a:r>
              <a:rPr lang="lt-LT" sz="1800" b="0" i="0" dirty="0">
                <a:solidFill>
                  <a:srgbClr val="000000"/>
                </a:solidFill>
                <a:effectLst/>
                <a:latin typeface="Calibri" panose="020F0502020204030204" pitchFamily="34" charset="0"/>
              </a:rPr>
              <a:t> </a:t>
            </a:r>
            <a:endParaRPr lang="lt-LT" sz="1800" dirty="0"/>
          </a:p>
        </p:txBody>
      </p:sp>
    </p:spTree>
    <p:extLst>
      <p:ext uri="{BB962C8B-B14F-4D97-AF65-F5344CB8AC3E}">
        <p14:creationId xmlns:p14="http://schemas.microsoft.com/office/powerpoint/2010/main" val="41388617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62EFF-971E-C054-9A97-84BD50CBFAD2}"/>
              </a:ext>
            </a:extLst>
          </p:cNvPr>
          <p:cNvSpPr>
            <a:spLocks noGrp="1"/>
          </p:cNvSpPr>
          <p:nvPr>
            <p:ph type="title"/>
          </p:nvPr>
        </p:nvSpPr>
        <p:spPr/>
        <p:txBody>
          <a:bodyPr/>
          <a:lstStyle/>
          <a:p>
            <a:r>
              <a:rPr lang="lt-LT" dirty="0"/>
              <a:t>Rekomendacijos. Vėdinimas (3)</a:t>
            </a:r>
          </a:p>
        </p:txBody>
      </p:sp>
      <p:sp>
        <p:nvSpPr>
          <p:cNvPr id="3" name="Content Placeholder 2">
            <a:extLst>
              <a:ext uri="{FF2B5EF4-FFF2-40B4-BE49-F238E27FC236}">
                <a16:creationId xmlns:a16="http://schemas.microsoft.com/office/drawing/2014/main" id="{4AD34191-90C1-AFC7-2269-FA7CE6E6B9E1}"/>
              </a:ext>
            </a:extLst>
          </p:cNvPr>
          <p:cNvSpPr>
            <a:spLocks noGrp="1"/>
          </p:cNvSpPr>
          <p:nvPr>
            <p:ph idx="1"/>
          </p:nvPr>
        </p:nvSpPr>
        <p:spPr/>
        <p:txBody>
          <a:bodyPr/>
          <a:lstStyle/>
          <a:p>
            <a:pPr algn="just">
              <a:spcBef>
                <a:spcPts val="600"/>
              </a:spcBef>
            </a:pPr>
            <a:r>
              <a:rPr lang="lt-LT" dirty="0">
                <a:solidFill>
                  <a:srgbClr val="000000"/>
                </a:solidFill>
                <a:latin typeface="Calibri" panose="020F0502020204030204" pitchFamily="34" charset="0"/>
              </a:rPr>
              <a:t>Vėdinimo sistemoje gali būti numatyta galimybė iš patalpų pašalintą orą išvalyti ir tiekti atgal į patalpas. </a:t>
            </a:r>
          </a:p>
          <a:p>
            <a:pPr algn="just">
              <a:spcBef>
                <a:spcPts val="600"/>
              </a:spcBef>
            </a:pPr>
            <a:r>
              <a:rPr lang="lt-LT" b="0" i="0" dirty="0">
                <a:solidFill>
                  <a:srgbClr val="000000"/>
                </a:solidFill>
                <a:effectLst/>
                <a:latin typeface="Calibri" panose="020F0502020204030204" pitchFamily="34" charset="0"/>
              </a:rPr>
              <a:t>Jeigu rekuperacinė sistema daugiabutyje nėra įdiegta arba nėra galimybės ją įdiegti, tokiu atveju gyventojai atsižvelgiant į išorės oro sąlygas ir dienos metą (nerekomenduojama transporto piko valandomis) turėtų kelis kartus per dieną intensyviai (pilnai atsidarius langus) ir trumpą laiką (iki kelių minučių) išsivėdinti gyvenamąsias patalpas.</a:t>
            </a:r>
            <a:endParaRPr lang="lt-LT" dirty="0"/>
          </a:p>
        </p:txBody>
      </p:sp>
    </p:spTree>
    <p:extLst>
      <p:ext uri="{BB962C8B-B14F-4D97-AF65-F5344CB8AC3E}">
        <p14:creationId xmlns:p14="http://schemas.microsoft.com/office/powerpoint/2010/main" val="21839107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58350-D63B-0459-9D6A-DA8D62934F46}"/>
              </a:ext>
            </a:extLst>
          </p:cNvPr>
          <p:cNvSpPr>
            <a:spLocks noGrp="1"/>
          </p:cNvSpPr>
          <p:nvPr>
            <p:ph type="title"/>
          </p:nvPr>
        </p:nvSpPr>
        <p:spPr/>
        <p:txBody>
          <a:bodyPr/>
          <a:lstStyle/>
          <a:p>
            <a:r>
              <a:rPr lang="lt-LT" dirty="0"/>
              <a:t>Rekomendacijos</a:t>
            </a:r>
          </a:p>
        </p:txBody>
      </p:sp>
      <p:sp>
        <p:nvSpPr>
          <p:cNvPr id="3" name="Content Placeholder 2">
            <a:extLst>
              <a:ext uri="{FF2B5EF4-FFF2-40B4-BE49-F238E27FC236}">
                <a16:creationId xmlns:a16="http://schemas.microsoft.com/office/drawing/2014/main" id="{E84577FB-30C8-C8F8-0956-7AD1BAC456BF}"/>
              </a:ext>
            </a:extLst>
          </p:cNvPr>
          <p:cNvSpPr>
            <a:spLocks noGrp="1"/>
          </p:cNvSpPr>
          <p:nvPr>
            <p:ph idx="1"/>
          </p:nvPr>
        </p:nvSpPr>
        <p:spPr/>
        <p:txBody>
          <a:bodyPr>
            <a:normAutofit/>
          </a:bodyPr>
          <a:lstStyle/>
          <a:p>
            <a:pPr algn="just">
              <a:spcBef>
                <a:spcPts val="600"/>
              </a:spcBef>
            </a:pPr>
            <a:r>
              <a:rPr lang="lt-LT" b="0" i="0" dirty="0">
                <a:solidFill>
                  <a:srgbClr val="000000"/>
                </a:solidFill>
                <a:effectLst/>
                <a:latin typeface="+mn-lt"/>
              </a:rPr>
              <a:t>Būtina, kad projekto įgyvendinimo administratorius po pastato modernizavimo pateiktų gyventojams rašytines pastato naudojimo taisykles/instrukcijas.</a:t>
            </a:r>
          </a:p>
          <a:p>
            <a:pPr algn="just">
              <a:spcBef>
                <a:spcPts val="600"/>
              </a:spcBef>
            </a:pPr>
            <a:r>
              <a:rPr lang="lt-LT" dirty="0">
                <a:solidFill>
                  <a:srgbClr val="000000"/>
                </a:solidFill>
                <a:latin typeface="+mn-lt"/>
              </a:rPr>
              <a:t>T</a:t>
            </a:r>
            <a:r>
              <a:rPr lang="lt-LT" b="0" i="0" dirty="0">
                <a:solidFill>
                  <a:srgbClr val="000000"/>
                </a:solidFill>
                <a:effectLst/>
                <a:latin typeface="+mn-lt"/>
              </a:rPr>
              <a:t>aisyklėse/instrukcijose turi būti pateikiama informacija kaip gyventojui užsitikrinti gerą oro kokybę bei suvaldyti atsiradusias rizikas dėl pasikeitusio pastato sandarumo.</a:t>
            </a:r>
          </a:p>
          <a:p>
            <a:pPr algn="just">
              <a:spcBef>
                <a:spcPts val="600"/>
              </a:spcBef>
            </a:pPr>
            <a:r>
              <a:rPr lang="lt-LT" b="0" i="0" dirty="0">
                <a:solidFill>
                  <a:srgbClr val="000000"/>
                </a:solidFill>
                <a:effectLst/>
                <a:latin typeface="+mn-lt"/>
              </a:rPr>
              <a:t>Siektina, kad tokios pastato administratoriaus rašytinės taisyklės/instrukcijos atsirastų prie privalomų norminių dokumentų ir taptų standartinė praktika. </a:t>
            </a:r>
            <a:endParaRPr lang="lt-LT" dirty="0">
              <a:latin typeface="+mn-lt"/>
            </a:endParaRPr>
          </a:p>
        </p:txBody>
      </p:sp>
    </p:spTree>
    <p:extLst>
      <p:ext uri="{BB962C8B-B14F-4D97-AF65-F5344CB8AC3E}">
        <p14:creationId xmlns:p14="http://schemas.microsoft.com/office/powerpoint/2010/main" val="5065923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BD667-08F5-9012-EEF7-6088A14AEC6F}"/>
              </a:ext>
            </a:extLst>
          </p:cNvPr>
          <p:cNvSpPr>
            <a:spLocks noGrp="1"/>
          </p:cNvSpPr>
          <p:nvPr>
            <p:ph type="title"/>
          </p:nvPr>
        </p:nvSpPr>
        <p:spPr/>
        <p:txBody>
          <a:bodyPr/>
          <a:lstStyle/>
          <a:p>
            <a:r>
              <a:rPr lang="lt-LT" dirty="0"/>
              <a:t>Rekomendacijos</a:t>
            </a:r>
          </a:p>
        </p:txBody>
      </p:sp>
      <p:sp>
        <p:nvSpPr>
          <p:cNvPr id="3" name="Content Placeholder 2">
            <a:extLst>
              <a:ext uri="{FF2B5EF4-FFF2-40B4-BE49-F238E27FC236}">
                <a16:creationId xmlns:a16="http://schemas.microsoft.com/office/drawing/2014/main" id="{B7E62D1D-075D-2372-AE61-A0ECE19450AB}"/>
              </a:ext>
            </a:extLst>
          </p:cNvPr>
          <p:cNvSpPr>
            <a:spLocks noGrp="1"/>
          </p:cNvSpPr>
          <p:nvPr>
            <p:ph idx="1"/>
          </p:nvPr>
        </p:nvSpPr>
        <p:spPr/>
        <p:txBody>
          <a:bodyPr>
            <a:normAutofit/>
          </a:bodyPr>
          <a:lstStyle/>
          <a:p>
            <a:pPr algn="just">
              <a:spcBef>
                <a:spcPts val="600"/>
              </a:spcBef>
            </a:pPr>
            <a:r>
              <a:rPr lang="lt-LT" b="0" i="0" dirty="0">
                <a:solidFill>
                  <a:srgbClr val="000000"/>
                </a:solidFill>
                <a:effectLst/>
                <a:latin typeface="+mn-lt"/>
              </a:rPr>
              <a:t>Gyventojų suvokiama vidaus aplinkos kokybė ir sveikata gali skirtis nuo pamatuotų verčių.</a:t>
            </a:r>
          </a:p>
          <a:p>
            <a:pPr algn="just">
              <a:spcBef>
                <a:spcPts val="600"/>
              </a:spcBef>
            </a:pPr>
            <a:r>
              <a:rPr lang="lt-LT" b="0" i="0" dirty="0">
                <a:solidFill>
                  <a:srgbClr val="000000"/>
                </a:solidFill>
                <a:effectLst/>
                <a:latin typeface="+mn-lt"/>
              </a:rPr>
              <a:t>Gyventojų komforto ir saugumo suvokimas yra svarbus, kadangi gyventojai savo veiksmais gali daryti įtaką ne tik vidaus aplinkos kokybei ir sveikatai, tačiau ir energijos suvartojimui.</a:t>
            </a:r>
            <a:endParaRPr lang="lt-LT" dirty="0">
              <a:solidFill>
                <a:srgbClr val="000000"/>
              </a:solidFill>
              <a:latin typeface="+mn-lt"/>
            </a:endParaRPr>
          </a:p>
          <a:p>
            <a:pPr algn="just" rtl="0" fontAlgn="base">
              <a:spcBef>
                <a:spcPts val="600"/>
              </a:spcBef>
              <a:buFont typeface="Arial" panose="020B0604020202020204" pitchFamily="34" charset="0"/>
              <a:buChar char="•"/>
            </a:pPr>
            <a:r>
              <a:rPr lang="lt-LT" b="0" i="0" dirty="0">
                <a:solidFill>
                  <a:srgbClr val="000000"/>
                </a:solidFill>
                <a:effectLst/>
                <a:latin typeface="+mn-lt"/>
              </a:rPr>
              <a:t>Pavyzdžiui, jie gali išjungti vėdinimą dėl trukdančio triukšmo, o tai pablogintų vidaus oro kokybę. Be to, dėl prastos vidaus oro kokybės atidaryti langai arba pakelta vidaus oro temperatūra dėl skersvėjo gali žymiai padidinti energijos suvartojimą. </a:t>
            </a:r>
          </a:p>
        </p:txBody>
      </p:sp>
    </p:spTree>
    <p:extLst>
      <p:ext uri="{BB962C8B-B14F-4D97-AF65-F5344CB8AC3E}">
        <p14:creationId xmlns:p14="http://schemas.microsoft.com/office/powerpoint/2010/main" val="20486214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9D597-FDAB-2907-F3BC-497331712EF9}"/>
              </a:ext>
            </a:extLst>
          </p:cNvPr>
          <p:cNvSpPr>
            <a:spLocks noGrp="1"/>
          </p:cNvSpPr>
          <p:nvPr>
            <p:ph type="title"/>
          </p:nvPr>
        </p:nvSpPr>
        <p:spPr>
          <a:xfrm>
            <a:off x="844552" y="771550"/>
            <a:ext cx="7859216" cy="648072"/>
          </a:xfrm>
        </p:spPr>
        <p:txBody>
          <a:bodyPr>
            <a:normAutofit fontScale="90000"/>
          </a:bodyPr>
          <a:lstStyle/>
          <a:p>
            <a:r>
              <a:rPr lang="lt-LT" dirty="0"/>
              <a:t>Energijos vartojimo auditai. Pastato faktiniai šilumos nuostoliai (1)</a:t>
            </a:r>
          </a:p>
        </p:txBody>
      </p:sp>
      <p:sp>
        <p:nvSpPr>
          <p:cNvPr id="3" name="Content Placeholder 2">
            <a:extLst>
              <a:ext uri="{FF2B5EF4-FFF2-40B4-BE49-F238E27FC236}">
                <a16:creationId xmlns:a16="http://schemas.microsoft.com/office/drawing/2014/main" id="{A6DE9DCB-4BD1-28E8-827C-38058E524A9B}"/>
              </a:ext>
            </a:extLst>
          </p:cNvPr>
          <p:cNvSpPr>
            <a:spLocks noGrp="1"/>
          </p:cNvSpPr>
          <p:nvPr>
            <p:ph idx="1"/>
          </p:nvPr>
        </p:nvSpPr>
        <p:spPr>
          <a:xfrm>
            <a:off x="827584" y="1563638"/>
            <a:ext cx="7920880" cy="3240360"/>
          </a:xfrm>
        </p:spPr>
        <p:txBody>
          <a:bodyPr>
            <a:normAutofit/>
          </a:bodyPr>
          <a:lstStyle/>
          <a:p>
            <a:pPr algn="just">
              <a:spcBef>
                <a:spcPts val="600"/>
              </a:spcBef>
            </a:pPr>
            <a:r>
              <a:rPr lang="lt-LT" b="0" i="0" dirty="0">
                <a:solidFill>
                  <a:srgbClr val="000000"/>
                </a:solidFill>
                <a:effectLst/>
                <a:latin typeface="Calibri" panose="020F0502020204030204" pitchFamily="34" charset="0"/>
              </a:rPr>
              <a:t>Atlikus daugiabučių pastatų šilumos nuostolių per išorės atitvaras analizę nustatyta, kad daugiausia energijos prarandama per išorės sienas kartu su sienomis esančiomis balkone (vidutiniškai 19,6 %), neatnaujintus PVC langus (vidutiniškai 17,8 %) ir per perdangas virš nešildomo rūsio, palėpės ar rūsio (vidutiniškai 7,6 %).</a:t>
            </a:r>
          </a:p>
          <a:p>
            <a:pPr algn="just">
              <a:spcBef>
                <a:spcPts val="600"/>
              </a:spcBef>
            </a:pPr>
            <a:r>
              <a:rPr lang="lt-LT" b="0" i="0" dirty="0">
                <a:solidFill>
                  <a:srgbClr val="000000"/>
                </a:solidFill>
                <a:effectLst/>
                <a:latin typeface="Calibri" panose="020F0502020204030204" pitchFamily="34" charset="0"/>
              </a:rPr>
              <a:t>Mažiausi nuostoliai pastebėti per pakeistas lauko (balkono, tambūro) duris – vidutiniškai 1,7 %, pakeistus PVC langus (vidutiniškai 2,8 %) ir sutapdintą stogą (vidutiniškai 3,4 %). </a:t>
            </a:r>
            <a:endParaRPr lang="lt-LT" dirty="0"/>
          </a:p>
        </p:txBody>
      </p:sp>
    </p:spTree>
    <p:extLst>
      <p:ext uri="{BB962C8B-B14F-4D97-AF65-F5344CB8AC3E}">
        <p14:creationId xmlns:p14="http://schemas.microsoft.com/office/powerpoint/2010/main" val="41589555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4E21C-104C-BC65-68F5-B02D353B4D26}"/>
              </a:ext>
            </a:extLst>
          </p:cNvPr>
          <p:cNvSpPr>
            <a:spLocks noGrp="1"/>
          </p:cNvSpPr>
          <p:nvPr>
            <p:ph type="title"/>
          </p:nvPr>
        </p:nvSpPr>
        <p:spPr>
          <a:xfrm>
            <a:off x="827584" y="771550"/>
            <a:ext cx="7859216" cy="648072"/>
          </a:xfrm>
        </p:spPr>
        <p:txBody>
          <a:bodyPr>
            <a:normAutofit fontScale="90000"/>
          </a:bodyPr>
          <a:lstStyle/>
          <a:p>
            <a:r>
              <a:rPr lang="lt-LT" dirty="0"/>
              <a:t>Energijos vartojimo auditai. Pastato faktiniai šilumos nuostoliai (2)</a:t>
            </a:r>
          </a:p>
        </p:txBody>
      </p:sp>
      <p:sp>
        <p:nvSpPr>
          <p:cNvPr id="3" name="Content Placeholder 2">
            <a:extLst>
              <a:ext uri="{FF2B5EF4-FFF2-40B4-BE49-F238E27FC236}">
                <a16:creationId xmlns:a16="http://schemas.microsoft.com/office/drawing/2014/main" id="{4AB11BCB-78AD-2526-A750-52E303AD42F6}"/>
              </a:ext>
            </a:extLst>
          </p:cNvPr>
          <p:cNvSpPr>
            <a:spLocks noGrp="1"/>
          </p:cNvSpPr>
          <p:nvPr>
            <p:ph idx="1"/>
          </p:nvPr>
        </p:nvSpPr>
        <p:spPr>
          <a:xfrm>
            <a:off x="827584" y="1563638"/>
            <a:ext cx="7920880" cy="3240360"/>
          </a:xfrm>
        </p:spPr>
        <p:txBody>
          <a:bodyPr>
            <a:normAutofit/>
          </a:bodyPr>
          <a:lstStyle/>
          <a:p>
            <a:pPr algn="just">
              <a:spcBef>
                <a:spcPts val="600"/>
              </a:spcBef>
            </a:pPr>
            <a:r>
              <a:rPr lang="lt-LT" b="0" i="0" dirty="0">
                <a:solidFill>
                  <a:srgbClr val="000000"/>
                </a:solidFill>
                <a:effectLst/>
                <a:latin typeface="Calibri" panose="020F0502020204030204" pitchFamily="34" charset="0"/>
              </a:rPr>
              <a:t>Mažiausi nuostoliai pastebėti per pakeistas lauko (balkono, tambūro) duris – vidutiniškai 1,7 %, pakeistus PVC langus (vidutiniškai 2,8 %) ir sutapdintą stogą (vidutiniškai 3,4 %). </a:t>
            </a:r>
          </a:p>
          <a:p>
            <a:pPr algn="just">
              <a:spcBef>
                <a:spcPts val="600"/>
              </a:spcBef>
            </a:pPr>
            <a:r>
              <a:rPr lang="lt-LT" b="0" i="0" dirty="0">
                <a:solidFill>
                  <a:srgbClr val="000000"/>
                </a:solidFill>
                <a:effectLst/>
                <a:latin typeface="Calibri" panose="020F0502020204030204" pitchFamily="34" charset="0"/>
              </a:rPr>
              <a:t>Šilumos energijos nuostoliai dėl pastato vėdinimo (infiltracija, natūralus ir mechaninis vėdinimas) </a:t>
            </a:r>
            <a:r>
              <a:rPr lang="lt-LT" b="1" i="0" dirty="0">
                <a:solidFill>
                  <a:srgbClr val="000000"/>
                </a:solidFill>
                <a:effectLst/>
                <a:latin typeface="Calibri" panose="020F0502020204030204" pitchFamily="34" charset="0"/>
              </a:rPr>
              <a:t>lyginant su viso pastato šilumos nuostoliais sudarė vidutiniškai 47,3 % </a:t>
            </a:r>
            <a:r>
              <a:rPr lang="lt-LT" b="0" i="0" dirty="0">
                <a:solidFill>
                  <a:srgbClr val="000000"/>
                </a:solidFill>
                <a:effectLst/>
                <a:latin typeface="Calibri" panose="020F0502020204030204" pitchFamily="34" charset="0"/>
              </a:rPr>
              <a:t>ir kito ribose nuo 35,2 % (Žemaitės g. 6, Šilalė) iki 64,2 % (Dainavos g. 29, Panevėžys). </a:t>
            </a:r>
            <a:endParaRPr lang="lt-LT" sz="2400" dirty="0"/>
          </a:p>
        </p:txBody>
      </p:sp>
    </p:spTree>
    <p:extLst>
      <p:ext uri="{BB962C8B-B14F-4D97-AF65-F5344CB8AC3E}">
        <p14:creationId xmlns:p14="http://schemas.microsoft.com/office/powerpoint/2010/main" val="29452539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5EA9B-46FA-649B-BBB6-4240283107F2}"/>
              </a:ext>
            </a:extLst>
          </p:cNvPr>
          <p:cNvSpPr>
            <a:spLocks noGrp="1"/>
          </p:cNvSpPr>
          <p:nvPr>
            <p:ph type="title"/>
          </p:nvPr>
        </p:nvSpPr>
        <p:spPr/>
        <p:txBody>
          <a:bodyPr>
            <a:normAutofit fontScale="90000"/>
          </a:bodyPr>
          <a:lstStyle/>
          <a:p>
            <a:r>
              <a:rPr lang="lt-LT" dirty="0"/>
              <a:t>Energijos vartojimo auditai. Rekomendacijos (faktiniai šilumos nuostoliai)</a:t>
            </a:r>
          </a:p>
        </p:txBody>
      </p:sp>
      <p:sp>
        <p:nvSpPr>
          <p:cNvPr id="3" name="Content Placeholder 2">
            <a:extLst>
              <a:ext uri="{FF2B5EF4-FFF2-40B4-BE49-F238E27FC236}">
                <a16:creationId xmlns:a16="http://schemas.microsoft.com/office/drawing/2014/main" id="{79CB4049-202A-2BA3-A149-A6AB1B29941D}"/>
              </a:ext>
            </a:extLst>
          </p:cNvPr>
          <p:cNvSpPr>
            <a:spLocks noGrp="1"/>
          </p:cNvSpPr>
          <p:nvPr>
            <p:ph idx="1"/>
          </p:nvPr>
        </p:nvSpPr>
        <p:spPr>
          <a:xfrm>
            <a:off x="827584" y="1563638"/>
            <a:ext cx="7920880" cy="3240360"/>
          </a:xfrm>
        </p:spPr>
        <p:txBody>
          <a:bodyPr>
            <a:normAutofit/>
          </a:bodyPr>
          <a:lstStyle/>
          <a:p>
            <a:pPr algn="just"/>
            <a:r>
              <a:rPr lang="lt-LT" b="0" i="0" dirty="0">
                <a:solidFill>
                  <a:srgbClr val="000000"/>
                </a:solidFill>
                <a:effectLst/>
                <a:latin typeface="Calibri" panose="020F0502020204030204" pitchFamily="34" charset="0"/>
              </a:rPr>
              <a:t>Neatnaujintuose (nemodernizuotuose) namuose </a:t>
            </a:r>
            <a:r>
              <a:rPr lang="lt-LT" b="1" i="0" dirty="0">
                <a:solidFill>
                  <a:srgbClr val="000000"/>
                </a:solidFill>
                <a:effectLst/>
                <a:latin typeface="Calibri" panose="020F0502020204030204" pitchFamily="34" charset="0"/>
              </a:rPr>
              <a:t>vėdinimo nuostoliai dažniausiai sudaro 15-25 proc. visų pastato šilumos nuostolių</a:t>
            </a:r>
            <a:r>
              <a:rPr lang="lt-LT" b="0" i="0" dirty="0">
                <a:solidFill>
                  <a:srgbClr val="000000"/>
                </a:solidFill>
                <a:effectLst/>
                <a:latin typeface="Calibri" panose="020F0502020204030204" pitchFamily="34" charset="0"/>
              </a:rPr>
              <a:t>, tačiau atnaujinus (modernizavus) pastatą šilumos nuostoliai atitvaruose sumažėja, tokiu būdu </a:t>
            </a:r>
            <a:r>
              <a:rPr lang="lt-LT" b="0" i="0" dirty="0" err="1">
                <a:solidFill>
                  <a:srgbClr val="000000"/>
                </a:solidFill>
                <a:effectLst/>
                <a:latin typeface="Calibri" panose="020F0502020204030204" pitchFamily="34" charset="0"/>
              </a:rPr>
              <a:t>procentaliai</a:t>
            </a:r>
            <a:r>
              <a:rPr lang="lt-LT" b="0" i="0" dirty="0">
                <a:solidFill>
                  <a:srgbClr val="000000"/>
                </a:solidFill>
                <a:effectLst/>
                <a:latin typeface="Calibri" panose="020F0502020204030204" pitchFamily="34" charset="0"/>
              </a:rPr>
              <a:t> (santykinė dalis) vėdinimo nuostoliai padidėja, todėl rekomenduotina įsirengti mechaninio vėdinimo įrenginius su šilumogrąža. </a:t>
            </a:r>
            <a:endParaRPr lang="lt-LT" sz="2400" dirty="0"/>
          </a:p>
        </p:txBody>
      </p:sp>
    </p:spTree>
    <p:extLst>
      <p:ext uri="{BB962C8B-B14F-4D97-AF65-F5344CB8AC3E}">
        <p14:creationId xmlns:p14="http://schemas.microsoft.com/office/powerpoint/2010/main" val="19155128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3487A-C27A-2057-84EB-DD966ED7BE1C}"/>
              </a:ext>
            </a:extLst>
          </p:cNvPr>
          <p:cNvSpPr>
            <a:spLocks noGrp="1"/>
          </p:cNvSpPr>
          <p:nvPr>
            <p:ph type="title"/>
          </p:nvPr>
        </p:nvSpPr>
        <p:spPr>
          <a:xfrm>
            <a:off x="827584" y="771550"/>
            <a:ext cx="7859216" cy="648072"/>
          </a:xfrm>
        </p:spPr>
        <p:txBody>
          <a:bodyPr>
            <a:normAutofit fontScale="90000"/>
          </a:bodyPr>
          <a:lstStyle/>
          <a:p>
            <a:r>
              <a:rPr lang="lt-LT" dirty="0"/>
              <a:t>Energijos vartojimo auditai. Bendrojo naudojimo patalpų elektros energijos sąnaudos (1)</a:t>
            </a:r>
          </a:p>
        </p:txBody>
      </p:sp>
      <p:sp>
        <p:nvSpPr>
          <p:cNvPr id="3" name="Content Placeholder 2">
            <a:extLst>
              <a:ext uri="{FF2B5EF4-FFF2-40B4-BE49-F238E27FC236}">
                <a16:creationId xmlns:a16="http://schemas.microsoft.com/office/drawing/2014/main" id="{15657ECC-2C36-7E21-D604-0F23124807CC}"/>
              </a:ext>
            </a:extLst>
          </p:cNvPr>
          <p:cNvSpPr>
            <a:spLocks noGrp="1"/>
          </p:cNvSpPr>
          <p:nvPr>
            <p:ph idx="1"/>
          </p:nvPr>
        </p:nvSpPr>
        <p:spPr>
          <a:xfrm>
            <a:off x="827584" y="1635646"/>
            <a:ext cx="7920880" cy="3168352"/>
          </a:xfrm>
        </p:spPr>
        <p:txBody>
          <a:bodyPr>
            <a:normAutofit fontScale="92500"/>
          </a:bodyPr>
          <a:lstStyle/>
          <a:p>
            <a:pPr algn="just">
              <a:spcBef>
                <a:spcPts val="600"/>
              </a:spcBef>
            </a:pPr>
            <a:r>
              <a:rPr lang="lt-LT" b="0" i="0" dirty="0">
                <a:solidFill>
                  <a:srgbClr val="000000"/>
                </a:solidFill>
                <a:effectLst/>
                <a:latin typeface="Calibri" panose="020F0502020204030204" pitchFamily="34" charset="0"/>
              </a:rPr>
              <a:t>Vidutinės metinės bendrųjų patalpų elektros energijos sąnaudos iš </a:t>
            </a:r>
            <a:r>
              <a:rPr lang="lt-LT" dirty="0">
                <a:solidFill>
                  <a:srgbClr val="000000"/>
                </a:solidFill>
                <a:latin typeface="Calibri" panose="020F0502020204030204" pitchFamily="34" charset="0"/>
              </a:rPr>
              <a:t>6</a:t>
            </a:r>
            <a:r>
              <a:rPr lang="lt-LT" b="0" i="0" dirty="0">
                <a:solidFill>
                  <a:srgbClr val="000000"/>
                </a:solidFill>
                <a:effectLst/>
                <a:latin typeface="Calibri" panose="020F0502020204030204" pitchFamily="34" charset="0"/>
              </a:rPr>
              <a:t>-ių tirtų daugiabučių pastatų buvo 2,84 MWh, išlaidos 2,5 tūkst. Eur, o vidutinis metinis išskaičiuotas elektros energijos suvartojimas 1 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yra 1,88 Eur/m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a:t>
            </a:r>
          </a:p>
          <a:p>
            <a:pPr algn="just">
              <a:spcBef>
                <a:spcPts val="600"/>
              </a:spcBef>
            </a:pPr>
            <a:r>
              <a:rPr lang="lt-LT" dirty="0">
                <a:solidFill>
                  <a:srgbClr val="000000"/>
                </a:solidFill>
                <a:latin typeface="Calibri" panose="020F0502020204030204" pitchFamily="34" charset="0"/>
              </a:rPr>
              <a:t>V</a:t>
            </a:r>
            <a:r>
              <a:rPr lang="lt-LT" b="0" i="0" dirty="0">
                <a:solidFill>
                  <a:srgbClr val="000000"/>
                </a:solidFill>
                <a:effectLst/>
                <a:latin typeface="Calibri" panose="020F0502020204030204" pitchFamily="34" charset="0"/>
              </a:rPr>
              <a:t>idutinis metinis išskaičiuotas bendrojo naudojimo patalpų elektros energijos suvartojimas 1 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buvo </a:t>
            </a:r>
            <a:r>
              <a:rPr lang="lt-LT" dirty="0">
                <a:solidFill>
                  <a:srgbClr val="000000"/>
                </a:solidFill>
                <a:latin typeface="Calibri" panose="020F0502020204030204" pitchFamily="34" charset="0"/>
              </a:rPr>
              <a:t>0,9 </a:t>
            </a:r>
            <a:r>
              <a:rPr lang="lt-LT" b="0" i="0" dirty="0">
                <a:solidFill>
                  <a:srgbClr val="000000"/>
                </a:solidFill>
                <a:effectLst/>
                <a:latin typeface="Calibri" panose="020F0502020204030204" pitchFamily="34" charset="0"/>
              </a:rPr>
              <a:t>kWh.</a:t>
            </a:r>
          </a:p>
          <a:p>
            <a:pPr algn="just">
              <a:spcBef>
                <a:spcPts val="600"/>
              </a:spcBef>
            </a:pPr>
            <a:r>
              <a:rPr lang="lt-LT" b="0" i="0" dirty="0">
                <a:solidFill>
                  <a:srgbClr val="000000"/>
                </a:solidFill>
                <a:effectLst/>
                <a:latin typeface="Calibri" panose="020F0502020204030204" pitchFamily="34" charset="0"/>
              </a:rPr>
              <a:t>Didžiausias išskaičiuotas 1 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bendrojo naudojimo patalpų elektros energijos suvartojimas buvo užfiksuotas J. Basanavičiaus g. 1, Panevėžys ir Vilniaus g. 8, Biržai pastatuose – 1,2 kWh/m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tuo tarpu mažiausias išskaičiuotas 1 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bendrųjų patalpų elektros energijos suvartojimas – Kęstučio g. 71, Prienai – 0,5 kWh/m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a:t>
            </a:r>
            <a:endParaRPr lang="lt-LT" sz="2400" dirty="0"/>
          </a:p>
        </p:txBody>
      </p:sp>
    </p:spTree>
    <p:extLst>
      <p:ext uri="{BB962C8B-B14F-4D97-AF65-F5344CB8AC3E}">
        <p14:creationId xmlns:p14="http://schemas.microsoft.com/office/powerpoint/2010/main" val="10920973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4DD6C-3FCB-00E8-69BB-DB5A56D93FA8}"/>
              </a:ext>
            </a:extLst>
          </p:cNvPr>
          <p:cNvSpPr>
            <a:spLocks noGrp="1"/>
          </p:cNvSpPr>
          <p:nvPr>
            <p:ph type="title"/>
          </p:nvPr>
        </p:nvSpPr>
        <p:spPr>
          <a:xfrm>
            <a:off x="827584" y="771550"/>
            <a:ext cx="7859216" cy="648072"/>
          </a:xfrm>
        </p:spPr>
        <p:txBody>
          <a:bodyPr>
            <a:normAutofit fontScale="90000"/>
          </a:bodyPr>
          <a:lstStyle/>
          <a:p>
            <a:r>
              <a:rPr lang="lt-LT" dirty="0"/>
              <a:t>Energijos vartojimo auditai. Bendrojo naudojimo patalpų elektros energijos sąnaudos (2)</a:t>
            </a:r>
          </a:p>
        </p:txBody>
      </p:sp>
      <p:sp>
        <p:nvSpPr>
          <p:cNvPr id="3" name="Content Placeholder 2">
            <a:extLst>
              <a:ext uri="{FF2B5EF4-FFF2-40B4-BE49-F238E27FC236}">
                <a16:creationId xmlns:a16="http://schemas.microsoft.com/office/drawing/2014/main" id="{599D4A67-648C-0E53-6D6E-BBEED6B0B5BA}"/>
              </a:ext>
            </a:extLst>
          </p:cNvPr>
          <p:cNvSpPr>
            <a:spLocks noGrp="1"/>
          </p:cNvSpPr>
          <p:nvPr>
            <p:ph idx="1"/>
          </p:nvPr>
        </p:nvSpPr>
        <p:spPr>
          <a:xfrm>
            <a:off x="827584" y="1563638"/>
            <a:ext cx="7920880" cy="3240360"/>
          </a:xfrm>
        </p:spPr>
        <p:txBody>
          <a:bodyPr>
            <a:normAutofit/>
          </a:bodyPr>
          <a:lstStyle/>
          <a:p>
            <a:pPr algn="just">
              <a:spcBef>
                <a:spcPts val="600"/>
              </a:spcBef>
            </a:pPr>
            <a:r>
              <a:rPr lang="lt-LT" b="0" i="0" dirty="0">
                <a:solidFill>
                  <a:srgbClr val="000000"/>
                </a:solidFill>
                <a:effectLst/>
                <a:latin typeface="Calibri" panose="020F0502020204030204" pitchFamily="34" charset="0"/>
              </a:rPr>
              <a:t>Didžiausios bendrojo naudojimo patalpų elektros energijos sąnaudos kWh vienam kvadratiniam metrui ploto (kWh/m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nustatytos balandžio mėnesį (</a:t>
            </a:r>
            <a:r>
              <a:rPr lang="lt-LT" b="0" i="0" dirty="0" err="1">
                <a:solidFill>
                  <a:srgbClr val="000000"/>
                </a:solidFill>
                <a:effectLst/>
                <a:latin typeface="Calibri" panose="020F0502020204030204" pitchFamily="34" charset="0"/>
              </a:rPr>
              <a:t>vid</a:t>
            </a:r>
            <a:r>
              <a:rPr lang="lt-LT" b="0" i="0" dirty="0">
                <a:solidFill>
                  <a:srgbClr val="000000"/>
                </a:solidFill>
                <a:effectLst/>
                <a:latin typeface="Calibri" panose="020F0502020204030204" pitchFamily="34" charset="0"/>
              </a:rPr>
              <a:t>. 0,11 kWh/m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o mažiausios – liepos mėnesį (</a:t>
            </a:r>
            <a:r>
              <a:rPr lang="lt-LT" b="0" i="0" dirty="0" err="1">
                <a:solidFill>
                  <a:srgbClr val="000000"/>
                </a:solidFill>
                <a:effectLst/>
                <a:latin typeface="Calibri" panose="020F0502020204030204" pitchFamily="34" charset="0"/>
              </a:rPr>
              <a:t>vid</a:t>
            </a:r>
            <a:r>
              <a:rPr lang="lt-LT" b="0" i="0" dirty="0">
                <a:solidFill>
                  <a:srgbClr val="000000"/>
                </a:solidFill>
                <a:effectLst/>
                <a:latin typeface="Calibri" panose="020F0502020204030204" pitchFamily="34" charset="0"/>
              </a:rPr>
              <a:t>. 0,046 kWh/m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a:t>
            </a:r>
          </a:p>
          <a:p>
            <a:pPr algn="just">
              <a:spcBef>
                <a:spcPts val="600"/>
              </a:spcBef>
            </a:pPr>
            <a:r>
              <a:rPr lang="lt-LT" b="0" i="0" dirty="0">
                <a:solidFill>
                  <a:srgbClr val="000000"/>
                </a:solidFill>
                <a:effectLst/>
                <a:latin typeface="Calibri" panose="020F0502020204030204" pitchFamily="34" charset="0"/>
              </a:rPr>
              <a:t>Didžiausios elektros energijos išlaidos (Eur) šimtui kvadratinių metrų plotui (Eur/100 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nustatytos balandžio mėnesį (</a:t>
            </a:r>
            <a:r>
              <a:rPr lang="lt-LT" b="0" i="0" dirty="0" err="1">
                <a:solidFill>
                  <a:srgbClr val="000000"/>
                </a:solidFill>
                <a:effectLst/>
                <a:latin typeface="Calibri" panose="020F0502020204030204" pitchFamily="34" charset="0"/>
              </a:rPr>
              <a:t>vid</a:t>
            </a:r>
            <a:r>
              <a:rPr lang="lt-LT" b="0" i="0" dirty="0">
                <a:solidFill>
                  <a:srgbClr val="000000"/>
                </a:solidFill>
                <a:effectLst/>
                <a:latin typeface="Calibri" panose="020F0502020204030204" pitchFamily="34" charset="0"/>
              </a:rPr>
              <a:t>. 1,56 Eur/100 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o mažiausios – liepos mėnesį (</a:t>
            </a:r>
            <a:r>
              <a:rPr lang="lt-LT" b="0" i="0" dirty="0" err="1">
                <a:solidFill>
                  <a:srgbClr val="000000"/>
                </a:solidFill>
                <a:effectLst/>
                <a:latin typeface="Calibri" panose="020F0502020204030204" pitchFamily="34" charset="0"/>
              </a:rPr>
              <a:t>vid</a:t>
            </a:r>
            <a:r>
              <a:rPr lang="lt-LT" b="0" i="0" dirty="0">
                <a:solidFill>
                  <a:srgbClr val="000000"/>
                </a:solidFill>
                <a:effectLst/>
                <a:latin typeface="Calibri" panose="020F0502020204030204" pitchFamily="34" charset="0"/>
              </a:rPr>
              <a:t>. 0,65 Eur/100 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a:t>
            </a:r>
            <a:endParaRPr lang="lt-LT" sz="2400" dirty="0"/>
          </a:p>
        </p:txBody>
      </p:sp>
    </p:spTree>
    <p:extLst>
      <p:ext uri="{BB962C8B-B14F-4D97-AF65-F5344CB8AC3E}">
        <p14:creationId xmlns:p14="http://schemas.microsoft.com/office/powerpoint/2010/main" val="21569429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7A878-23E3-B181-9217-2CEF565EB380}"/>
              </a:ext>
            </a:extLst>
          </p:cNvPr>
          <p:cNvSpPr>
            <a:spLocks noGrp="1"/>
          </p:cNvSpPr>
          <p:nvPr>
            <p:ph type="title"/>
          </p:nvPr>
        </p:nvSpPr>
        <p:spPr>
          <a:xfrm>
            <a:off x="827584" y="771550"/>
            <a:ext cx="7859216" cy="648072"/>
          </a:xfrm>
        </p:spPr>
        <p:txBody>
          <a:bodyPr>
            <a:normAutofit fontScale="90000"/>
          </a:bodyPr>
          <a:lstStyle/>
          <a:p>
            <a:r>
              <a:rPr lang="lt-LT" dirty="0"/>
              <a:t>Energijos vartojimo auditai. Rekomendacijos (elektros energijos sąnaudos)</a:t>
            </a:r>
          </a:p>
        </p:txBody>
      </p:sp>
      <p:sp>
        <p:nvSpPr>
          <p:cNvPr id="3" name="Content Placeholder 2">
            <a:extLst>
              <a:ext uri="{FF2B5EF4-FFF2-40B4-BE49-F238E27FC236}">
                <a16:creationId xmlns:a16="http://schemas.microsoft.com/office/drawing/2014/main" id="{959C5DD8-080A-4EBD-605B-16CF35153403}"/>
              </a:ext>
            </a:extLst>
          </p:cNvPr>
          <p:cNvSpPr>
            <a:spLocks noGrp="1"/>
          </p:cNvSpPr>
          <p:nvPr>
            <p:ph idx="1"/>
          </p:nvPr>
        </p:nvSpPr>
        <p:spPr>
          <a:xfrm>
            <a:off x="827584" y="1563638"/>
            <a:ext cx="7920880" cy="3240360"/>
          </a:xfrm>
        </p:spPr>
        <p:txBody>
          <a:bodyPr>
            <a:normAutofit/>
          </a:bodyPr>
          <a:lstStyle/>
          <a:p>
            <a:pPr algn="just">
              <a:spcBef>
                <a:spcPts val="600"/>
              </a:spcBef>
            </a:pPr>
            <a:r>
              <a:rPr lang="lt-LT" b="0" i="0" dirty="0">
                <a:solidFill>
                  <a:srgbClr val="000000"/>
                </a:solidFill>
                <a:effectLst/>
                <a:latin typeface="Calibri" panose="020F0502020204030204" pitchFamily="34" charset="0"/>
              </a:rPr>
              <a:t>Ateityje rekomenduojama rengiant daugiabučių gyvenamųjų namų investicinį planą numatyti ir įvertinti galimą elektros energijos sąnaudų </a:t>
            </a:r>
            <a:r>
              <a:rPr lang="lt-LT" dirty="0">
                <a:solidFill>
                  <a:srgbClr val="000000"/>
                </a:solidFill>
                <a:latin typeface="Calibri" panose="020F0502020204030204" pitchFamily="34" charset="0"/>
              </a:rPr>
              <a:t>pokytį</a:t>
            </a:r>
            <a:r>
              <a:rPr lang="lt-LT" b="0" i="0" dirty="0">
                <a:solidFill>
                  <a:srgbClr val="000000"/>
                </a:solidFill>
                <a:effectLst/>
                <a:latin typeface="Calibri" panose="020F0502020204030204" pitchFamily="34" charset="0"/>
              </a:rPr>
              <a:t> dėl pasikeitusio šilumos energijos gamybos šaltinio (pvz. šilumos siurblys) ar atsiradus elektros energijos generacijos įrenginiams (pvz. fotovoltinė saulės jėgainė).</a:t>
            </a:r>
          </a:p>
          <a:p>
            <a:pPr algn="just">
              <a:spcBef>
                <a:spcPts val="600"/>
              </a:spcBef>
            </a:pPr>
            <a:r>
              <a:rPr lang="lt-LT" b="0" i="0" dirty="0">
                <a:solidFill>
                  <a:srgbClr val="000000"/>
                </a:solidFill>
                <a:effectLst/>
                <a:latin typeface="Calibri" panose="020F0502020204030204" pitchFamily="34" charset="0"/>
              </a:rPr>
              <a:t>Tikslesni daugiabučių pastatų elektros energijos sąnaudų skaičiavimai būtų paremti įtraukiant gyvenamųjų patalpų (atskirų butų) duomenis. </a:t>
            </a:r>
          </a:p>
        </p:txBody>
      </p:sp>
    </p:spTree>
    <p:extLst>
      <p:ext uri="{BB962C8B-B14F-4D97-AF65-F5344CB8AC3E}">
        <p14:creationId xmlns:p14="http://schemas.microsoft.com/office/powerpoint/2010/main" val="1508630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D2D03-B200-FE50-1113-C3A6542AFD8B}"/>
              </a:ext>
            </a:extLst>
          </p:cNvPr>
          <p:cNvSpPr>
            <a:spLocks noGrp="1"/>
          </p:cNvSpPr>
          <p:nvPr>
            <p:ph type="title"/>
          </p:nvPr>
        </p:nvSpPr>
        <p:spPr>
          <a:xfrm>
            <a:off x="827584" y="771550"/>
            <a:ext cx="7859216" cy="576064"/>
          </a:xfrm>
        </p:spPr>
        <p:txBody>
          <a:bodyPr>
            <a:normAutofit fontScale="90000"/>
          </a:bodyPr>
          <a:lstStyle/>
          <a:p>
            <a:r>
              <a:rPr lang="lt-LT" dirty="0"/>
              <a:t>Energijos vartojimo auditai. Šilumos energijos sąnaudos (1)</a:t>
            </a:r>
          </a:p>
        </p:txBody>
      </p:sp>
      <p:sp>
        <p:nvSpPr>
          <p:cNvPr id="3" name="Content Placeholder 2">
            <a:extLst>
              <a:ext uri="{FF2B5EF4-FFF2-40B4-BE49-F238E27FC236}">
                <a16:creationId xmlns:a16="http://schemas.microsoft.com/office/drawing/2014/main" id="{50717C2F-0830-F30A-C828-838269BE6C29}"/>
              </a:ext>
            </a:extLst>
          </p:cNvPr>
          <p:cNvSpPr>
            <a:spLocks noGrp="1"/>
          </p:cNvSpPr>
          <p:nvPr>
            <p:ph idx="1"/>
          </p:nvPr>
        </p:nvSpPr>
        <p:spPr>
          <a:xfrm>
            <a:off x="827584" y="1491630"/>
            <a:ext cx="7920880" cy="3312368"/>
          </a:xfrm>
        </p:spPr>
        <p:txBody>
          <a:bodyPr>
            <a:normAutofit/>
          </a:bodyPr>
          <a:lstStyle/>
          <a:p>
            <a:pPr algn="just">
              <a:spcBef>
                <a:spcPts val="600"/>
              </a:spcBef>
            </a:pPr>
            <a:r>
              <a:rPr lang="lt-LT" b="0" i="0" dirty="0">
                <a:solidFill>
                  <a:srgbClr val="000000"/>
                </a:solidFill>
                <a:effectLst/>
                <a:latin typeface="Calibri" panose="020F0502020204030204" pitchFamily="34" charset="0"/>
              </a:rPr>
              <a:t>Vidutinės metinės šilumos energijos sąnaudos iš 15-os tirtų daugiabučių pastatų buvo 250,5 MWh;</a:t>
            </a:r>
          </a:p>
          <a:p>
            <a:pPr algn="just">
              <a:spcBef>
                <a:spcPts val="600"/>
              </a:spcBef>
            </a:pPr>
            <a:r>
              <a:rPr lang="lt-LT" dirty="0">
                <a:solidFill>
                  <a:srgbClr val="000000"/>
                </a:solidFill>
                <a:latin typeface="Calibri" panose="020F0502020204030204" pitchFamily="34" charset="0"/>
              </a:rPr>
              <a:t>V</a:t>
            </a:r>
            <a:r>
              <a:rPr lang="lt-LT" b="0" i="0" dirty="0">
                <a:solidFill>
                  <a:srgbClr val="000000"/>
                </a:solidFill>
                <a:effectLst/>
                <a:latin typeface="Calibri" panose="020F0502020204030204" pitchFamily="34" charset="0"/>
              </a:rPr>
              <a:t>idutinis metinis išskaičiuotas šilumos energijos suvartojimas 1 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buvo 81,5 kWh.</a:t>
            </a:r>
          </a:p>
          <a:p>
            <a:pPr algn="just">
              <a:spcBef>
                <a:spcPts val="600"/>
              </a:spcBef>
            </a:pPr>
            <a:r>
              <a:rPr lang="lt-LT" b="0" i="0" dirty="0">
                <a:solidFill>
                  <a:srgbClr val="000000"/>
                </a:solidFill>
                <a:effectLst/>
                <a:latin typeface="Calibri" panose="020F0502020204030204" pitchFamily="34" charset="0"/>
              </a:rPr>
              <a:t>Didžiausias išskaičiuotas 1 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šilumos energijos suvartojimas buvo užfiksuotas Vytauto g. 55, Prienai – 105,6 kWh/m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tuo tarpu mažiausias išskaičiuotas 1 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šilumos energijos suvartojimas – Vingio g. 9, Alytus – 67,4 kWh/m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a:t>
            </a:r>
            <a:endParaRPr lang="lt-LT" dirty="0"/>
          </a:p>
        </p:txBody>
      </p:sp>
    </p:spTree>
    <p:extLst>
      <p:ext uri="{BB962C8B-B14F-4D97-AF65-F5344CB8AC3E}">
        <p14:creationId xmlns:p14="http://schemas.microsoft.com/office/powerpoint/2010/main" val="1275017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F8BD9-5471-7017-9590-4067FA76CAAB}"/>
              </a:ext>
            </a:extLst>
          </p:cNvPr>
          <p:cNvSpPr>
            <a:spLocks noGrp="1"/>
          </p:cNvSpPr>
          <p:nvPr>
            <p:ph type="title"/>
          </p:nvPr>
        </p:nvSpPr>
        <p:spPr>
          <a:xfrm>
            <a:off x="827584" y="771550"/>
            <a:ext cx="7859216" cy="648072"/>
          </a:xfrm>
        </p:spPr>
        <p:txBody>
          <a:bodyPr>
            <a:normAutofit fontScale="90000"/>
          </a:bodyPr>
          <a:lstStyle/>
          <a:p>
            <a:r>
              <a:rPr lang="lt-LT" dirty="0"/>
              <a:t>Energijos vartojimo auditai. Šilumos energijos sąnaudos (2)</a:t>
            </a:r>
          </a:p>
        </p:txBody>
      </p:sp>
      <p:sp>
        <p:nvSpPr>
          <p:cNvPr id="3" name="Content Placeholder 2">
            <a:extLst>
              <a:ext uri="{FF2B5EF4-FFF2-40B4-BE49-F238E27FC236}">
                <a16:creationId xmlns:a16="http://schemas.microsoft.com/office/drawing/2014/main" id="{3EEB7C7E-8B16-4CEE-2ADE-38297B41EE3D}"/>
              </a:ext>
            </a:extLst>
          </p:cNvPr>
          <p:cNvSpPr>
            <a:spLocks noGrp="1"/>
          </p:cNvSpPr>
          <p:nvPr>
            <p:ph idx="1"/>
          </p:nvPr>
        </p:nvSpPr>
        <p:spPr>
          <a:xfrm>
            <a:off x="827584" y="1635646"/>
            <a:ext cx="7920880" cy="3312368"/>
          </a:xfrm>
        </p:spPr>
        <p:txBody>
          <a:bodyPr>
            <a:normAutofit/>
          </a:bodyPr>
          <a:lstStyle/>
          <a:p>
            <a:pPr algn="just">
              <a:spcBef>
                <a:spcPts val="600"/>
              </a:spcBef>
            </a:pPr>
            <a:r>
              <a:rPr lang="lt-LT" dirty="0">
                <a:solidFill>
                  <a:srgbClr val="000000"/>
                </a:solidFill>
                <a:latin typeface="Calibri" panose="020F0502020204030204" pitchFamily="34" charset="0"/>
              </a:rPr>
              <a:t>P</a:t>
            </a:r>
            <a:r>
              <a:rPr lang="lt-LT" b="0" i="0" dirty="0">
                <a:solidFill>
                  <a:srgbClr val="000000"/>
                </a:solidFill>
                <a:effectLst/>
                <a:latin typeface="Calibri" panose="020F0502020204030204" pitchFamily="34" charset="0"/>
              </a:rPr>
              <a:t>astatuose (Vytauto g. 55, Prienai ir Dainavos g. 29, Panevėžys), kuriuose buvo nustatytos didžiausios šilumos energijos sąnaudos 1 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buvo palaikoma ir gana aukšta, higienos normas viršijanti, vidaus oro temperatūra (Vytauto g. 55, Prienai – 22,7±0,5 °C, Dainavos g. 29, Panevėžys – 23,5±1,7 °C), dėl šios priežasties norint sumažinti šilumos energijos sąnaudas reikia optimizuoti ir palaikomą vidaus oro temperatūrą.</a:t>
            </a:r>
          </a:p>
          <a:p>
            <a:pPr algn="just">
              <a:spcBef>
                <a:spcPts val="600"/>
              </a:spcBef>
            </a:pPr>
            <a:r>
              <a:rPr lang="lt-LT" b="0" i="0" dirty="0">
                <a:solidFill>
                  <a:srgbClr val="000000"/>
                </a:solidFill>
                <a:effectLst/>
                <a:latin typeface="Calibri" panose="020F0502020204030204" pitchFamily="34" charset="0"/>
              </a:rPr>
              <a:t>Vidutinės metinės šilumos energijos išlaidos iš 15-os tirtų daugiabučių pastatų buvo 14868 Eur, o vidutinis metinis išskaičiuotas šilumos energijos suvartojimas 1 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yra 5,11 Eur/m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a:t>
            </a:r>
            <a:endParaRPr lang="lt-LT" sz="2400" dirty="0"/>
          </a:p>
        </p:txBody>
      </p:sp>
    </p:spTree>
    <p:extLst>
      <p:ext uri="{BB962C8B-B14F-4D97-AF65-F5344CB8AC3E}">
        <p14:creationId xmlns:p14="http://schemas.microsoft.com/office/powerpoint/2010/main" val="12897524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4FDA6-7259-9AA8-9435-4CCF720383E2}"/>
              </a:ext>
            </a:extLst>
          </p:cNvPr>
          <p:cNvSpPr>
            <a:spLocks noGrp="1"/>
          </p:cNvSpPr>
          <p:nvPr>
            <p:ph type="title"/>
          </p:nvPr>
        </p:nvSpPr>
        <p:spPr>
          <a:xfrm>
            <a:off x="827584" y="771550"/>
            <a:ext cx="7859216" cy="648072"/>
          </a:xfrm>
        </p:spPr>
        <p:txBody>
          <a:bodyPr>
            <a:normAutofit fontScale="90000"/>
          </a:bodyPr>
          <a:lstStyle/>
          <a:p>
            <a:r>
              <a:rPr lang="lt-LT" dirty="0"/>
              <a:t>Energijos vartojimo auditai. Šilumos energijos sąnaudos (3)</a:t>
            </a:r>
          </a:p>
        </p:txBody>
      </p:sp>
      <p:sp>
        <p:nvSpPr>
          <p:cNvPr id="3" name="Content Placeholder 2">
            <a:extLst>
              <a:ext uri="{FF2B5EF4-FFF2-40B4-BE49-F238E27FC236}">
                <a16:creationId xmlns:a16="http://schemas.microsoft.com/office/drawing/2014/main" id="{E4230015-852F-4661-1200-010028EF8D66}"/>
              </a:ext>
            </a:extLst>
          </p:cNvPr>
          <p:cNvSpPr>
            <a:spLocks noGrp="1"/>
          </p:cNvSpPr>
          <p:nvPr>
            <p:ph idx="1"/>
          </p:nvPr>
        </p:nvSpPr>
        <p:spPr>
          <a:xfrm>
            <a:off x="827584" y="1563638"/>
            <a:ext cx="7920880" cy="3240360"/>
          </a:xfrm>
        </p:spPr>
        <p:txBody>
          <a:bodyPr>
            <a:normAutofit/>
          </a:bodyPr>
          <a:lstStyle/>
          <a:p>
            <a:pPr algn="just">
              <a:spcBef>
                <a:spcPts val="600"/>
              </a:spcBef>
            </a:pPr>
            <a:r>
              <a:rPr lang="lt-LT" b="0" i="0" dirty="0">
                <a:solidFill>
                  <a:srgbClr val="000000"/>
                </a:solidFill>
                <a:effectLst/>
                <a:latin typeface="Calibri" panose="020F0502020204030204" pitchFamily="34" charset="0"/>
              </a:rPr>
              <a:t>Didžiausias išskaičiuotas 1 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šilumos energijos suvartojimas eurais buvo užfiksuotas Vytauto g. 62, Biržai – 7,31 Eur/m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tuo tarpu mažiausias išskaičiuotas 1 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šilumos energijos suvartojimas – Vingio g. 9, Alytus – 3,55 Eur/m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a:t>
            </a:r>
          </a:p>
          <a:p>
            <a:pPr algn="just">
              <a:spcBef>
                <a:spcPts val="600"/>
              </a:spcBef>
            </a:pPr>
            <a:r>
              <a:rPr lang="lt-LT" b="0" i="0" dirty="0">
                <a:solidFill>
                  <a:srgbClr val="000000"/>
                </a:solidFill>
                <a:effectLst/>
                <a:latin typeface="Calibri" panose="020F0502020204030204" pitchFamily="34" charset="0"/>
              </a:rPr>
              <a:t>Didžiausios šilumos energijos sąnaudos kWh vienam kvadratiniam metrui ploto (kWh/m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nustatytos gruodžio mėnesį (</a:t>
            </a:r>
            <a:r>
              <a:rPr lang="lt-LT" b="0" i="0" dirty="0" err="1">
                <a:solidFill>
                  <a:srgbClr val="000000"/>
                </a:solidFill>
                <a:effectLst/>
                <a:latin typeface="Calibri" panose="020F0502020204030204" pitchFamily="34" charset="0"/>
              </a:rPr>
              <a:t>vid</a:t>
            </a:r>
            <a:r>
              <a:rPr lang="lt-LT" b="0" i="0" dirty="0">
                <a:solidFill>
                  <a:srgbClr val="000000"/>
                </a:solidFill>
                <a:effectLst/>
                <a:latin typeface="Calibri" panose="020F0502020204030204" pitchFamily="34" charset="0"/>
              </a:rPr>
              <a:t>. 12,07 kWh/m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svyravo tarp 9,76 kWh/m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(Antakalnio g. 70, Ukmergė) ir 15,08 kWh/m</a:t>
            </a:r>
            <a:r>
              <a:rPr lang="lt-LT" b="0" i="0" baseline="30000" dirty="0">
                <a:solidFill>
                  <a:srgbClr val="000000"/>
                </a:solidFill>
                <a:effectLst/>
                <a:latin typeface="Calibri" panose="020F0502020204030204" pitchFamily="34" charset="0"/>
              </a:rPr>
              <a:t>2 </a:t>
            </a:r>
            <a:r>
              <a:rPr lang="lt-LT" b="0" i="0" dirty="0">
                <a:solidFill>
                  <a:srgbClr val="000000"/>
                </a:solidFill>
                <a:effectLst/>
                <a:latin typeface="Calibri" panose="020F0502020204030204" pitchFamily="34" charset="0"/>
              </a:rPr>
              <a:t>(Dainavos g. 29, Panevėžys)), o mažiausios – rugpjūčio mėnesį (</a:t>
            </a:r>
            <a:r>
              <a:rPr lang="lt-LT" b="0" i="0" dirty="0" err="1">
                <a:solidFill>
                  <a:srgbClr val="000000"/>
                </a:solidFill>
                <a:effectLst/>
                <a:latin typeface="Calibri" panose="020F0502020204030204" pitchFamily="34" charset="0"/>
              </a:rPr>
              <a:t>vid</a:t>
            </a:r>
            <a:r>
              <a:rPr lang="lt-LT" b="0" i="0" dirty="0">
                <a:solidFill>
                  <a:srgbClr val="000000"/>
                </a:solidFill>
                <a:effectLst/>
                <a:latin typeface="Calibri" panose="020F0502020204030204" pitchFamily="34" charset="0"/>
              </a:rPr>
              <a:t>. 2,39 kWh/m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svyravo tarp 0,53 kWh/m</a:t>
            </a:r>
            <a:r>
              <a:rPr lang="lt-LT" b="0" i="0" baseline="30000" dirty="0">
                <a:solidFill>
                  <a:srgbClr val="000000"/>
                </a:solidFill>
                <a:effectLst/>
                <a:latin typeface="Calibri" panose="020F0502020204030204" pitchFamily="34" charset="0"/>
              </a:rPr>
              <a:t>2</a:t>
            </a:r>
            <a:r>
              <a:rPr lang="lt-LT" b="0" i="0" dirty="0">
                <a:solidFill>
                  <a:srgbClr val="000000"/>
                </a:solidFill>
                <a:effectLst/>
                <a:latin typeface="Calibri" panose="020F0502020204030204" pitchFamily="34" charset="0"/>
              </a:rPr>
              <a:t> (Vingio g. 9, Alytus) ir 3,76 kWh/m</a:t>
            </a:r>
            <a:r>
              <a:rPr lang="lt-LT" b="0" i="0" baseline="30000" dirty="0">
                <a:solidFill>
                  <a:srgbClr val="000000"/>
                </a:solidFill>
                <a:effectLst/>
                <a:latin typeface="Calibri" panose="020F0502020204030204" pitchFamily="34" charset="0"/>
              </a:rPr>
              <a:t>2 </a:t>
            </a:r>
            <a:r>
              <a:rPr lang="lt-LT" b="0" i="0" dirty="0">
                <a:solidFill>
                  <a:srgbClr val="000000"/>
                </a:solidFill>
                <a:effectLst/>
                <a:latin typeface="Calibri" panose="020F0502020204030204" pitchFamily="34" charset="0"/>
              </a:rPr>
              <a:t>(J. Basanavičiaus g. 19, Prienai)).</a:t>
            </a:r>
            <a:endParaRPr lang="lt-LT" sz="2400" dirty="0"/>
          </a:p>
        </p:txBody>
      </p:sp>
    </p:spTree>
    <p:extLst>
      <p:ext uri="{BB962C8B-B14F-4D97-AF65-F5344CB8AC3E}">
        <p14:creationId xmlns:p14="http://schemas.microsoft.com/office/powerpoint/2010/main" val="18704194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64FDA6-7259-9AA8-9435-4CCF720383E2}"/>
              </a:ext>
            </a:extLst>
          </p:cNvPr>
          <p:cNvSpPr>
            <a:spLocks noGrp="1"/>
          </p:cNvSpPr>
          <p:nvPr>
            <p:ph type="title"/>
          </p:nvPr>
        </p:nvSpPr>
        <p:spPr>
          <a:xfrm>
            <a:off x="827584" y="771550"/>
            <a:ext cx="7859216" cy="648072"/>
          </a:xfrm>
        </p:spPr>
        <p:txBody>
          <a:bodyPr>
            <a:normAutofit/>
          </a:bodyPr>
          <a:lstStyle/>
          <a:p>
            <a:r>
              <a:rPr lang="lt-LT" dirty="0"/>
              <a:t>Energijos vartojimo auditai. Problematika (4)</a:t>
            </a:r>
          </a:p>
        </p:txBody>
      </p:sp>
      <p:sp>
        <p:nvSpPr>
          <p:cNvPr id="3" name="Content Placeholder 2">
            <a:extLst>
              <a:ext uri="{FF2B5EF4-FFF2-40B4-BE49-F238E27FC236}">
                <a16:creationId xmlns:a16="http://schemas.microsoft.com/office/drawing/2014/main" id="{E4230015-852F-4661-1200-010028EF8D66}"/>
              </a:ext>
            </a:extLst>
          </p:cNvPr>
          <p:cNvSpPr>
            <a:spLocks noGrp="1"/>
          </p:cNvSpPr>
          <p:nvPr>
            <p:ph idx="1"/>
          </p:nvPr>
        </p:nvSpPr>
        <p:spPr>
          <a:xfrm>
            <a:off x="827584" y="1563638"/>
            <a:ext cx="7920880" cy="3240360"/>
          </a:xfrm>
        </p:spPr>
        <p:txBody>
          <a:bodyPr>
            <a:normAutofit lnSpcReduction="10000"/>
          </a:bodyPr>
          <a:lstStyle/>
          <a:p>
            <a:pPr algn="just">
              <a:spcBef>
                <a:spcPts val="600"/>
              </a:spcBef>
            </a:pPr>
            <a:r>
              <a:rPr lang="lt-LT" dirty="0"/>
              <a:t>Administratoriai nepateikdavo pilnos projektinės dokumentacijos - trūkdavo ir atskirų projekto dalių ir ypač medžiagų atitikties deklaracijų.</a:t>
            </a:r>
          </a:p>
          <a:p>
            <a:pPr algn="just">
              <a:spcBef>
                <a:spcPts val="600"/>
              </a:spcBef>
            </a:pPr>
            <a:r>
              <a:rPr lang="lt-LT" dirty="0"/>
              <a:t>Administratorių nenoras įsitraukti, reiktų įpareigoti;</a:t>
            </a:r>
          </a:p>
          <a:p>
            <a:pPr algn="just">
              <a:spcBef>
                <a:spcPts val="600"/>
              </a:spcBef>
            </a:pPr>
            <a:r>
              <a:rPr lang="lt-LT" dirty="0">
                <a:solidFill>
                  <a:srgbClr val="000000"/>
                </a:solidFill>
                <a:latin typeface="Calibri" panose="020F0502020204030204" pitchFamily="34" charset="0"/>
              </a:rPr>
              <a:t>Sudėtinga gauti bendrųjų patalpų el. energijos sąnaudas;</a:t>
            </a:r>
          </a:p>
          <a:p>
            <a:pPr algn="just">
              <a:spcBef>
                <a:spcPts val="600"/>
              </a:spcBef>
            </a:pPr>
            <a:r>
              <a:rPr lang="lt-LT" b="0" i="0" dirty="0">
                <a:solidFill>
                  <a:srgbClr val="000000"/>
                </a:solidFill>
                <a:effectLst/>
                <a:latin typeface="Calibri" panose="020F0502020204030204" pitchFamily="34" charset="0"/>
              </a:rPr>
              <a:t>T</a:t>
            </a:r>
            <a:r>
              <a:rPr lang="lt-LT" dirty="0">
                <a:solidFill>
                  <a:srgbClr val="000000"/>
                </a:solidFill>
                <a:latin typeface="Calibri" panose="020F0502020204030204" pitchFamily="34" charset="0"/>
              </a:rPr>
              <a:t>okio tipo studija turi būti užsakoma prieš prasidedant šildymo sezonui, o ne jam besibaigiant. Sunku suspėti išmatuoti, dėl ilgo derinimo su gyventojais.</a:t>
            </a:r>
          </a:p>
          <a:p>
            <a:pPr algn="just">
              <a:spcBef>
                <a:spcPts val="600"/>
              </a:spcBef>
            </a:pPr>
            <a:r>
              <a:rPr lang="lt-LT" dirty="0">
                <a:solidFill>
                  <a:srgbClr val="000000"/>
                </a:solidFill>
                <a:latin typeface="Calibri" panose="020F0502020204030204" pitchFamily="34" charset="0"/>
              </a:rPr>
              <a:t>Įpareigoti administratorius kaupti duomenys apie pastatų energijos sąnaudas ir išlaidas.</a:t>
            </a:r>
          </a:p>
          <a:p>
            <a:pPr algn="just">
              <a:spcBef>
                <a:spcPts val="600"/>
              </a:spcBef>
            </a:pPr>
            <a:endParaRPr lang="lt-LT" b="0" i="0" dirty="0">
              <a:solidFill>
                <a:srgbClr val="000000"/>
              </a:solidFill>
              <a:effectLst/>
              <a:latin typeface="Calibri" panose="020F0502020204030204" pitchFamily="34" charset="0"/>
            </a:endParaRPr>
          </a:p>
        </p:txBody>
      </p:sp>
    </p:spTree>
    <p:extLst>
      <p:ext uri="{BB962C8B-B14F-4D97-AF65-F5344CB8AC3E}">
        <p14:creationId xmlns:p14="http://schemas.microsoft.com/office/powerpoint/2010/main" val="392946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4FE82-2DE1-7115-B642-A2FF5414D8FA}"/>
              </a:ext>
            </a:extLst>
          </p:cNvPr>
          <p:cNvSpPr>
            <a:spLocks noGrp="1"/>
          </p:cNvSpPr>
          <p:nvPr>
            <p:ph type="title"/>
          </p:nvPr>
        </p:nvSpPr>
        <p:spPr/>
        <p:txBody>
          <a:bodyPr/>
          <a:lstStyle/>
          <a:p>
            <a:r>
              <a:rPr lang="lt-LT" dirty="0"/>
              <a:t>Projektų ekspertizės (1)</a:t>
            </a:r>
          </a:p>
        </p:txBody>
      </p:sp>
      <p:sp>
        <p:nvSpPr>
          <p:cNvPr id="3" name="Content Placeholder 2">
            <a:extLst>
              <a:ext uri="{FF2B5EF4-FFF2-40B4-BE49-F238E27FC236}">
                <a16:creationId xmlns:a16="http://schemas.microsoft.com/office/drawing/2014/main" id="{B2186B90-8C6E-789D-89D9-284F09A4CAD7}"/>
              </a:ext>
            </a:extLst>
          </p:cNvPr>
          <p:cNvSpPr>
            <a:spLocks noGrp="1"/>
          </p:cNvSpPr>
          <p:nvPr>
            <p:ph idx="1"/>
          </p:nvPr>
        </p:nvSpPr>
        <p:spPr/>
        <p:txBody>
          <a:bodyPr/>
          <a:lstStyle/>
          <a:p>
            <a:pPr marL="0" indent="0">
              <a:buNone/>
            </a:pPr>
            <a:r>
              <a:rPr lang="lt-LT" b="0" i="0" dirty="0">
                <a:solidFill>
                  <a:srgbClr val="000000"/>
                </a:solidFill>
                <a:effectLst/>
                <a:latin typeface="WordVisi_MSFontService"/>
              </a:rPr>
              <a:t>Ataskaitoje yra pateikti dažniausi projektinių sprendinių trūkumai pagal atskiras projektų ekspertizės dalis:</a:t>
            </a:r>
          </a:p>
          <a:p>
            <a:r>
              <a:rPr lang="lt-LT" dirty="0">
                <a:solidFill>
                  <a:srgbClr val="000000"/>
                </a:solidFill>
                <a:latin typeface="WordVisi_MSFontService"/>
              </a:rPr>
              <a:t>B</a:t>
            </a:r>
            <a:r>
              <a:rPr lang="lt-LT" b="0" i="0" dirty="0">
                <a:solidFill>
                  <a:srgbClr val="000000"/>
                </a:solidFill>
                <a:effectLst/>
                <a:latin typeface="WordVisi_MSFontService"/>
              </a:rPr>
              <a:t>endrajai (BD)</a:t>
            </a:r>
            <a:endParaRPr lang="lt-LT" dirty="0">
              <a:solidFill>
                <a:srgbClr val="000000"/>
              </a:solidFill>
              <a:latin typeface="WordVisi_MSFontService"/>
            </a:endParaRPr>
          </a:p>
          <a:p>
            <a:r>
              <a:rPr lang="lt-LT" dirty="0">
                <a:solidFill>
                  <a:srgbClr val="000000"/>
                </a:solidFill>
                <a:latin typeface="Calibri" panose="020F0502020204030204" pitchFamily="34" charset="0"/>
              </a:rPr>
              <a:t>A</a:t>
            </a:r>
            <a:r>
              <a:rPr lang="lt-LT" b="0" i="0" dirty="0">
                <a:solidFill>
                  <a:srgbClr val="000000"/>
                </a:solidFill>
                <a:effectLst/>
                <a:latin typeface="Calibri" panose="020F0502020204030204" pitchFamily="34" charset="0"/>
              </a:rPr>
              <a:t>rchitektūros ir konstrukcijų (SA, SK)</a:t>
            </a:r>
          </a:p>
          <a:p>
            <a:r>
              <a:rPr lang="lt-LT" dirty="0">
                <a:solidFill>
                  <a:srgbClr val="000000"/>
                </a:solidFill>
                <a:latin typeface="WordVisi_MSFontService"/>
              </a:rPr>
              <a:t>V</a:t>
            </a:r>
            <a:r>
              <a:rPr lang="lt-LT" b="0" i="0" dirty="0">
                <a:solidFill>
                  <a:srgbClr val="000000"/>
                </a:solidFill>
                <a:effectLst/>
                <a:latin typeface="WordVisi_MSFontService"/>
              </a:rPr>
              <a:t>andentiekio ir nuotekų šalinimo (VN)</a:t>
            </a:r>
          </a:p>
          <a:p>
            <a:r>
              <a:rPr lang="lt-LT" dirty="0">
                <a:solidFill>
                  <a:srgbClr val="000000"/>
                </a:solidFill>
                <a:latin typeface="WordVisi_MSFontService"/>
              </a:rPr>
              <a:t>Š</a:t>
            </a:r>
            <a:r>
              <a:rPr lang="lt-LT" b="0" i="0" dirty="0">
                <a:solidFill>
                  <a:srgbClr val="000000"/>
                </a:solidFill>
                <a:effectLst/>
                <a:latin typeface="WordVisi_MSFontService"/>
              </a:rPr>
              <a:t>ildymo, vėdinimo, šilumos punkto (ŠV, ŠP)</a:t>
            </a:r>
          </a:p>
          <a:p>
            <a:r>
              <a:rPr lang="lt-LT" dirty="0">
                <a:solidFill>
                  <a:srgbClr val="000000"/>
                </a:solidFill>
                <a:latin typeface="WordVisi_MSFontService"/>
              </a:rPr>
              <a:t>D</a:t>
            </a:r>
            <a:r>
              <a:rPr lang="lt-LT" b="0" i="0" dirty="0">
                <a:solidFill>
                  <a:srgbClr val="000000"/>
                </a:solidFill>
                <a:effectLst/>
                <a:latin typeface="WordVisi_MSFontService"/>
              </a:rPr>
              <a:t>ujotiekio (D)</a:t>
            </a:r>
          </a:p>
          <a:p>
            <a:r>
              <a:rPr lang="lt-LT" dirty="0">
                <a:solidFill>
                  <a:srgbClr val="000000"/>
                </a:solidFill>
                <a:latin typeface="Calibri" panose="020F0502020204030204" pitchFamily="34" charset="0"/>
              </a:rPr>
              <a:t>E</a:t>
            </a:r>
            <a:r>
              <a:rPr lang="lt-LT" b="0" i="0" dirty="0">
                <a:solidFill>
                  <a:srgbClr val="000000"/>
                </a:solidFill>
                <a:effectLst/>
                <a:latin typeface="Calibri" panose="020F0502020204030204" pitchFamily="34" charset="0"/>
              </a:rPr>
              <a:t>lektrotechnikos (E)</a:t>
            </a:r>
          </a:p>
          <a:p>
            <a:r>
              <a:rPr lang="lt-LT" dirty="0">
                <a:solidFill>
                  <a:srgbClr val="000000"/>
                </a:solidFill>
                <a:latin typeface="WordVisi_MSFontService"/>
              </a:rPr>
              <a:t>P</a:t>
            </a:r>
            <a:r>
              <a:rPr lang="lt-LT" b="0" i="0" dirty="0">
                <a:solidFill>
                  <a:srgbClr val="000000"/>
                </a:solidFill>
                <a:effectLst/>
                <a:latin typeface="WordVisi_MSFontService"/>
              </a:rPr>
              <a:t>asirengimo statybai ir statybos darbų organizavimo dalims (SO)</a:t>
            </a:r>
            <a:endParaRPr lang="lt-LT" dirty="0"/>
          </a:p>
        </p:txBody>
      </p:sp>
    </p:spTree>
    <p:extLst>
      <p:ext uri="{BB962C8B-B14F-4D97-AF65-F5344CB8AC3E}">
        <p14:creationId xmlns:p14="http://schemas.microsoft.com/office/powerpoint/2010/main" val="19395068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C6C21A-37F3-A176-FEAB-1A675D4EEEDF}"/>
              </a:ext>
            </a:extLst>
          </p:cNvPr>
          <p:cNvSpPr>
            <a:spLocks noGrp="1"/>
          </p:cNvSpPr>
          <p:nvPr>
            <p:ph type="title"/>
          </p:nvPr>
        </p:nvSpPr>
        <p:spPr/>
        <p:txBody>
          <a:bodyPr/>
          <a:lstStyle/>
          <a:p>
            <a:r>
              <a:rPr lang="lt-LT" dirty="0"/>
              <a:t>Projektų ekspertizės (2)</a:t>
            </a:r>
          </a:p>
        </p:txBody>
      </p:sp>
      <p:sp>
        <p:nvSpPr>
          <p:cNvPr id="3" name="Content Placeholder 2">
            <a:extLst>
              <a:ext uri="{FF2B5EF4-FFF2-40B4-BE49-F238E27FC236}">
                <a16:creationId xmlns:a16="http://schemas.microsoft.com/office/drawing/2014/main" id="{A2A2B51D-B25B-98AC-B846-F9051C6BE06B}"/>
              </a:ext>
            </a:extLst>
          </p:cNvPr>
          <p:cNvSpPr>
            <a:spLocks noGrp="1"/>
          </p:cNvSpPr>
          <p:nvPr>
            <p:ph idx="1"/>
          </p:nvPr>
        </p:nvSpPr>
        <p:spPr/>
        <p:txBody>
          <a:bodyPr/>
          <a:lstStyle/>
          <a:p>
            <a:pPr marL="0" indent="0">
              <a:buNone/>
            </a:pPr>
            <a:r>
              <a:rPr lang="lt-LT" b="0" i="0" dirty="0">
                <a:solidFill>
                  <a:srgbClr val="000000"/>
                </a:solidFill>
                <a:effectLst/>
                <a:latin typeface="WordVisi_MSFontService"/>
              </a:rPr>
              <a:t>Atlikus daugiabučių pastatų projektines ekspertizes, kaip vieną esminių trūkumų galima įvardinti tai, kad daugumai pastatų nebuvo pilnai parengtos visos projektinės dalys, SA ir SK sujungtos į vieną parengiant nepilnos apimties dalis .</a:t>
            </a:r>
          </a:p>
          <a:p>
            <a:pPr marL="0" indent="0">
              <a:buNone/>
            </a:pPr>
            <a:r>
              <a:rPr lang="lt-LT" b="0" i="0" dirty="0">
                <a:solidFill>
                  <a:srgbClr val="000000"/>
                </a:solidFill>
                <a:effectLst/>
                <a:latin typeface="Calibri" panose="020F0502020204030204" pitchFamily="34" charset="0"/>
              </a:rPr>
              <a:t>Dažniausiai trūko šių ekspertizės dalių:</a:t>
            </a:r>
          </a:p>
          <a:p>
            <a:r>
              <a:rPr lang="lt-LT" dirty="0">
                <a:solidFill>
                  <a:srgbClr val="000000"/>
                </a:solidFill>
                <a:latin typeface="WordVisi_MSFontService"/>
              </a:rPr>
              <a:t>D</a:t>
            </a:r>
            <a:r>
              <a:rPr lang="lt-LT" b="0" i="0" dirty="0">
                <a:solidFill>
                  <a:srgbClr val="000000"/>
                </a:solidFill>
                <a:effectLst/>
                <a:latin typeface="WordVisi_MSFontService"/>
              </a:rPr>
              <a:t>ujotiekio (pateikta 1 iš 15);</a:t>
            </a:r>
            <a:endParaRPr lang="lt-LT" dirty="0">
              <a:solidFill>
                <a:srgbClr val="000000"/>
              </a:solidFill>
              <a:latin typeface="Calibri" panose="020F0502020204030204" pitchFamily="34" charset="0"/>
            </a:endParaRPr>
          </a:p>
          <a:p>
            <a:r>
              <a:rPr lang="lt-LT" dirty="0">
                <a:solidFill>
                  <a:srgbClr val="000000"/>
                </a:solidFill>
                <a:latin typeface="WordVisi_MSFontService"/>
              </a:rPr>
              <a:t>E</a:t>
            </a:r>
            <a:r>
              <a:rPr lang="lt-LT" b="0" i="0" dirty="0">
                <a:solidFill>
                  <a:srgbClr val="000000"/>
                </a:solidFill>
                <a:effectLst/>
                <a:latin typeface="WordVisi_MSFontService"/>
              </a:rPr>
              <a:t>lektrotechnikos (pateikta 10 iš 15);</a:t>
            </a:r>
          </a:p>
          <a:p>
            <a:r>
              <a:rPr lang="lt-LT" b="0" i="0" dirty="0">
                <a:solidFill>
                  <a:srgbClr val="000000"/>
                </a:solidFill>
                <a:effectLst/>
                <a:latin typeface="Calibri" panose="020F0502020204030204" pitchFamily="34" charset="0"/>
              </a:rPr>
              <a:t>Šildymo, vėdinimo, šilumos punkto projektinės dalys didesnėje pusėje daugiabučių pastatų buvo parengtos tik dalinai (8 iš 15 pastatų)</a:t>
            </a:r>
            <a:r>
              <a:rPr lang="lt-LT" dirty="0">
                <a:solidFill>
                  <a:srgbClr val="000000"/>
                </a:solidFill>
                <a:latin typeface="WordVisi_MSFontService"/>
              </a:rPr>
              <a:t>.</a:t>
            </a:r>
            <a:endParaRPr lang="lt-LT" dirty="0"/>
          </a:p>
        </p:txBody>
      </p:sp>
    </p:spTree>
    <p:extLst>
      <p:ext uri="{BB962C8B-B14F-4D97-AF65-F5344CB8AC3E}">
        <p14:creationId xmlns:p14="http://schemas.microsoft.com/office/powerpoint/2010/main" val="15073373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EF4F4-FD74-BE2B-D5DD-2078D9A1EAD8}"/>
              </a:ext>
            </a:extLst>
          </p:cNvPr>
          <p:cNvSpPr>
            <a:spLocks noGrp="1"/>
          </p:cNvSpPr>
          <p:nvPr>
            <p:ph type="title"/>
          </p:nvPr>
        </p:nvSpPr>
        <p:spPr/>
        <p:txBody>
          <a:bodyPr/>
          <a:lstStyle/>
          <a:p>
            <a:r>
              <a:rPr lang="lt-LT" dirty="0"/>
              <a:t>Projektų ekspertizės (3)</a:t>
            </a:r>
          </a:p>
        </p:txBody>
      </p:sp>
      <p:sp>
        <p:nvSpPr>
          <p:cNvPr id="3" name="Content Placeholder 2">
            <a:extLst>
              <a:ext uri="{FF2B5EF4-FFF2-40B4-BE49-F238E27FC236}">
                <a16:creationId xmlns:a16="http://schemas.microsoft.com/office/drawing/2014/main" id="{DAFAA76F-DC6D-0C3A-011B-E8D6B2E9DA5B}"/>
              </a:ext>
            </a:extLst>
          </p:cNvPr>
          <p:cNvSpPr>
            <a:spLocks noGrp="1"/>
          </p:cNvSpPr>
          <p:nvPr>
            <p:ph idx="1"/>
          </p:nvPr>
        </p:nvSpPr>
        <p:spPr/>
        <p:txBody>
          <a:bodyPr>
            <a:normAutofit/>
          </a:bodyPr>
          <a:lstStyle/>
          <a:p>
            <a:r>
              <a:rPr lang="lt-LT" b="0" i="0" dirty="0">
                <a:solidFill>
                  <a:srgbClr val="000000"/>
                </a:solidFill>
                <a:effectLst/>
                <a:latin typeface="WordVisi_MSFontService"/>
              </a:rPr>
              <a:t>Vykdant daugiabučių pastatų projektavimo darbus , ekspertizes rekomenduotina atkreipti dėmesį į projektų detalumą, kadangi dažnu atveju daugiabučiai pastatai neturi pasirengę reikiamos dokumentacijos atspindinčios esamą situaciją, konstrukcijų, inžinerinių sistemų stovį arba ji yra netiksli.</a:t>
            </a:r>
          </a:p>
          <a:p>
            <a:r>
              <a:rPr lang="lt-LT" b="0" i="0" dirty="0">
                <a:solidFill>
                  <a:srgbClr val="000000"/>
                </a:solidFill>
                <a:effectLst/>
                <a:latin typeface="Calibri" panose="020F0502020204030204" pitchFamily="34" charset="0"/>
              </a:rPr>
              <a:t>Projektų detalumas yra labai svarbus atliekant daugiabučių gyvenamųjų namų įgyvendintų atnaujinimo (modernizavimo) priemonių projektų bendrąsias ekspertizes, vykdant statybos darbus. </a:t>
            </a:r>
            <a:endParaRPr lang="lt-LT" dirty="0"/>
          </a:p>
        </p:txBody>
      </p:sp>
    </p:spTree>
    <p:extLst>
      <p:ext uri="{BB962C8B-B14F-4D97-AF65-F5344CB8AC3E}">
        <p14:creationId xmlns:p14="http://schemas.microsoft.com/office/powerpoint/2010/main" val="36431432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D1BE4-E4DD-3DDA-FAF8-481014B21EBD}"/>
              </a:ext>
            </a:extLst>
          </p:cNvPr>
          <p:cNvSpPr>
            <a:spLocks noGrp="1"/>
          </p:cNvSpPr>
          <p:nvPr>
            <p:ph type="title"/>
          </p:nvPr>
        </p:nvSpPr>
        <p:spPr>
          <a:xfrm>
            <a:off x="827584" y="771550"/>
            <a:ext cx="7859216" cy="648072"/>
          </a:xfrm>
        </p:spPr>
        <p:txBody>
          <a:bodyPr>
            <a:normAutofit fontScale="90000"/>
          </a:bodyPr>
          <a:lstStyle/>
          <a:p>
            <a:r>
              <a:rPr lang="lt-LT" dirty="0"/>
              <a:t>Projektų ekspertizės. Rekomendacijos tipinės projektavimo darbų užduoties parengimui (1)</a:t>
            </a:r>
          </a:p>
        </p:txBody>
      </p:sp>
      <p:sp>
        <p:nvSpPr>
          <p:cNvPr id="3" name="Content Placeholder 2">
            <a:extLst>
              <a:ext uri="{FF2B5EF4-FFF2-40B4-BE49-F238E27FC236}">
                <a16:creationId xmlns:a16="http://schemas.microsoft.com/office/drawing/2014/main" id="{4734E938-2D68-A6C1-322E-696C560CFBDF}"/>
              </a:ext>
            </a:extLst>
          </p:cNvPr>
          <p:cNvSpPr>
            <a:spLocks noGrp="1"/>
          </p:cNvSpPr>
          <p:nvPr>
            <p:ph idx="1"/>
          </p:nvPr>
        </p:nvSpPr>
        <p:spPr>
          <a:xfrm>
            <a:off x="827584" y="1563638"/>
            <a:ext cx="7920880" cy="3240360"/>
          </a:xfrm>
        </p:spPr>
        <p:txBody>
          <a:bodyPr>
            <a:normAutofit lnSpcReduction="10000"/>
          </a:bodyPr>
          <a:lstStyle/>
          <a:p>
            <a:r>
              <a:rPr lang="lt-LT" sz="1800" b="0" i="0" dirty="0">
                <a:solidFill>
                  <a:srgbClr val="000000"/>
                </a:solidFill>
                <a:effectLst/>
                <a:latin typeface="Calibri" panose="020F0502020204030204" pitchFamily="34" charset="0"/>
              </a:rPr>
              <a:t>Prieš pradedant projektavimo darbus ištirti ir įvertinti statinio inžinerinių sistemų, statinio konstrukcijų, tvirtinimo mazgų būklę. </a:t>
            </a:r>
          </a:p>
          <a:p>
            <a:r>
              <a:rPr lang="lt-LT" sz="1800" b="0" i="0" dirty="0">
                <a:solidFill>
                  <a:srgbClr val="000000"/>
                </a:solidFill>
                <a:effectLst/>
                <a:latin typeface="Calibri" panose="020F0502020204030204" pitchFamily="34" charset="0"/>
              </a:rPr>
              <a:t>Numatyti projekto vykdymo priežiūros apimtis ir projektuotojų privalomą dalyvavimą vertinant atidengtas konstrukcijas, sujungimo mazgus statybų eigoje su privalomais įrašais statybos darbų žurnale. </a:t>
            </a:r>
            <a:endParaRPr lang="lt-LT" sz="1800" dirty="0">
              <a:solidFill>
                <a:srgbClr val="000000"/>
              </a:solidFill>
              <a:latin typeface="Calibri" panose="020F0502020204030204" pitchFamily="34" charset="0"/>
            </a:endParaRPr>
          </a:p>
          <a:p>
            <a:r>
              <a:rPr lang="lt-LT" sz="1800" b="0" i="0" dirty="0">
                <a:solidFill>
                  <a:srgbClr val="000000"/>
                </a:solidFill>
                <a:effectLst/>
                <a:latin typeface="Calibri" panose="020F0502020204030204" pitchFamily="34" charset="0"/>
              </a:rPr>
              <a:t>Konstrukcijų tvirtinimo mazgus (įdėtinės detalės, suvirinimo siūlės, antikorozinė danga balkonų plokštėse, atitvarose, įėjimo stogelių tvirtinimo mazguose), kurie renovacijos metu slepiasi konstrukcijose, priskirti paslėptų darbų kategorijai su atitinkamu formos F-24 privalomu pildymu statybos darbų žurnale.</a:t>
            </a:r>
          </a:p>
          <a:p>
            <a:r>
              <a:rPr lang="lt-LT" sz="1800" dirty="0">
                <a:solidFill>
                  <a:srgbClr val="000000"/>
                </a:solidFill>
                <a:latin typeface="Calibri" panose="020F0502020204030204" pitchFamily="34" charset="0"/>
              </a:rPr>
              <a:t>Rengiant tipines projektavimo darbų užduotis numatyti drausminančias priemones nepagristiems gyventojų pageidavimams.</a:t>
            </a:r>
            <a:r>
              <a:rPr lang="lt-LT" sz="1800" b="0" i="0" dirty="0">
                <a:solidFill>
                  <a:srgbClr val="000000"/>
                </a:solidFill>
                <a:effectLst/>
                <a:latin typeface="Calibri" panose="020F0502020204030204" pitchFamily="34" charset="0"/>
              </a:rPr>
              <a:t> </a:t>
            </a:r>
            <a:endParaRPr lang="lt-LT" dirty="0"/>
          </a:p>
        </p:txBody>
      </p:sp>
    </p:spTree>
    <p:extLst>
      <p:ext uri="{BB962C8B-B14F-4D97-AF65-F5344CB8AC3E}">
        <p14:creationId xmlns:p14="http://schemas.microsoft.com/office/powerpoint/2010/main" val="18258215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19697-1C12-D0CC-2E23-07208E3A048A}"/>
              </a:ext>
            </a:extLst>
          </p:cNvPr>
          <p:cNvSpPr>
            <a:spLocks noGrp="1"/>
          </p:cNvSpPr>
          <p:nvPr>
            <p:ph type="title"/>
          </p:nvPr>
        </p:nvSpPr>
        <p:spPr>
          <a:xfrm>
            <a:off x="827584" y="771550"/>
            <a:ext cx="7859216" cy="648072"/>
          </a:xfrm>
        </p:spPr>
        <p:txBody>
          <a:bodyPr>
            <a:normAutofit fontScale="90000"/>
          </a:bodyPr>
          <a:lstStyle/>
          <a:p>
            <a:r>
              <a:rPr lang="lt-LT" dirty="0"/>
              <a:t>Projektų ekspertizės. Rekomendacijos tipinės projektavimo darbų užduoties parengimui (2)</a:t>
            </a:r>
          </a:p>
        </p:txBody>
      </p:sp>
      <p:sp>
        <p:nvSpPr>
          <p:cNvPr id="3" name="Content Placeholder 2">
            <a:extLst>
              <a:ext uri="{FF2B5EF4-FFF2-40B4-BE49-F238E27FC236}">
                <a16:creationId xmlns:a16="http://schemas.microsoft.com/office/drawing/2014/main" id="{0832B885-3088-6401-C0FC-B6E108998B04}"/>
              </a:ext>
            </a:extLst>
          </p:cNvPr>
          <p:cNvSpPr>
            <a:spLocks noGrp="1"/>
          </p:cNvSpPr>
          <p:nvPr>
            <p:ph idx="1"/>
          </p:nvPr>
        </p:nvSpPr>
        <p:spPr>
          <a:xfrm>
            <a:off x="827584" y="1563638"/>
            <a:ext cx="7920880" cy="3240360"/>
          </a:xfrm>
        </p:spPr>
        <p:txBody>
          <a:bodyPr/>
          <a:lstStyle/>
          <a:p>
            <a:r>
              <a:rPr lang="lt-LT" sz="1800" b="0" i="0" dirty="0">
                <a:solidFill>
                  <a:srgbClr val="000000"/>
                </a:solidFill>
                <a:effectLst/>
                <a:latin typeface="Calibri" panose="020F0502020204030204" pitchFamily="34" charset="0"/>
              </a:rPr>
              <a:t>Vadovautis „Pastatų modernizavimui skirtų tipinių detalių, priemonių ir techninių sprendinių katalogu“, pritaikant sprendinius konkrečiam objektui. </a:t>
            </a:r>
          </a:p>
          <a:p>
            <a:r>
              <a:rPr lang="lt-LT" sz="1800" b="0" i="0" dirty="0">
                <a:solidFill>
                  <a:srgbClr val="000000"/>
                </a:solidFill>
                <a:effectLst/>
                <a:latin typeface="Calibri" panose="020F0502020204030204" pitchFamily="34" charset="0"/>
              </a:rPr>
              <a:t>Projektavimo darbų užduotyje numatyti visas reikalingas projektų dalis, tame tarpe žaibosaugos, procesų valdymo ir automatizacijos, dujotiekio dalis (kai šiltinant fasadą atitraukiamas dujotiekio vamzdis), SA, SK ir SP dalis rengti atskiromis dalimis neapjungiant į vieną bylą. </a:t>
            </a:r>
            <a:endParaRPr lang="lt-LT" dirty="0"/>
          </a:p>
        </p:txBody>
      </p:sp>
    </p:spTree>
    <p:extLst>
      <p:ext uri="{BB962C8B-B14F-4D97-AF65-F5344CB8AC3E}">
        <p14:creationId xmlns:p14="http://schemas.microsoft.com/office/powerpoint/2010/main" val="17381937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45B71-6C44-E070-3487-7FC3D66DCCA5}"/>
              </a:ext>
            </a:extLst>
          </p:cNvPr>
          <p:cNvSpPr>
            <a:spLocks noGrp="1"/>
          </p:cNvSpPr>
          <p:nvPr>
            <p:ph type="title"/>
          </p:nvPr>
        </p:nvSpPr>
        <p:spPr/>
        <p:txBody>
          <a:bodyPr/>
          <a:lstStyle/>
          <a:p>
            <a:r>
              <a:rPr lang="lt-LT" dirty="0"/>
              <a:t>Statinių ekspertizės</a:t>
            </a:r>
          </a:p>
        </p:txBody>
      </p:sp>
      <p:sp>
        <p:nvSpPr>
          <p:cNvPr id="3" name="Content Placeholder 2">
            <a:extLst>
              <a:ext uri="{FF2B5EF4-FFF2-40B4-BE49-F238E27FC236}">
                <a16:creationId xmlns:a16="http://schemas.microsoft.com/office/drawing/2014/main" id="{010C1AA2-4725-EC29-4F57-838BA2FC1356}"/>
              </a:ext>
            </a:extLst>
          </p:cNvPr>
          <p:cNvSpPr>
            <a:spLocks noGrp="1"/>
          </p:cNvSpPr>
          <p:nvPr>
            <p:ph idx="1"/>
          </p:nvPr>
        </p:nvSpPr>
        <p:spPr/>
        <p:txBody>
          <a:bodyPr>
            <a:normAutofit lnSpcReduction="10000"/>
          </a:bodyPr>
          <a:lstStyle/>
          <a:p>
            <a:pPr marL="0" indent="0">
              <a:buNone/>
            </a:pPr>
            <a:r>
              <a:rPr lang="lt-LT" b="0" i="0" dirty="0">
                <a:solidFill>
                  <a:srgbClr val="000000"/>
                </a:solidFill>
                <a:effectLst/>
                <a:latin typeface="Calibri" panose="020F0502020204030204" pitchFamily="34" charset="0"/>
              </a:rPr>
              <a:t>Daugiabučių pastatų ekspertizės buvo atliekamos pagal tyrimo organizavimo tvarką:</a:t>
            </a:r>
          </a:p>
          <a:p>
            <a:pPr marL="457200" indent="-457200">
              <a:buFont typeface="+mj-lt"/>
              <a:buAutoNum type="alphaLcParenR"/>
            </a:pPr>
            <a:r>
              <a:rPr lang="lt-LT" b="0" i="0" dirty="0">
                <a:solidFill>
                  <a:srgbClr val="000000"/>
                </a:solidFill>
                <a:effectLst/>
                <a:latin typeface="Calibri" panose="020F0502020204030204" pitchFamily="34" charset="0"/>
              </a:rPr>
              <a:t>esamos padėties įvertinimas, pateiktos dokumentacijos analizė;</a:t>
            </a:r>
            <a:endParaRPr lang="lt-LT" dirty="0">
              <a:solidFill>
                <a:srgbClr val="000000"/>
              </a:solidFill>
              <a:latin typeface="Calibri" panose="020F0502020204030204" pitchFamily="34" charset="0"/>
            </a:endParaRPr>
          </a:p>
          <a:p>
            <a:pPr marL="457200" indent="-457200">
              <a:buFont typeface="+mj-lt"/>
              <a:buAutoNum type="alphaLcParenR"/>
            </a:pPr>
            <a:r>
              <a:rPr lang="lt-LT" b="0" i="0" dirty="0">
                <a:solidFill>
                  <a:srgbClr val="000000"/>
                </a:solidFill>
                <a:effectLst/>
                <a:latin typeface="WordVisi_MSFontService"/>
              </a:rPr>
              <a:t>esamos padėties fotofiksacija; </a:t>
            </a:r>
            <a:endParaRPr lang="lt-LT" b="0" i="0" dirty="0">
              <a:solidFill>
                <a:srgbClr val="000000"/>
              </a:solidFill>
              <a:effectLst/>
              <a:latin typeface="Calibri" panose="020F0502020204030204" pitchFamily="34" charset="0"/>
            </a:endParaRPr>
          </a:p>
          <a:p>
            <a:pPr marL="457200" indent="-457200">
              <a:buFont typeface="+mj-lt"/>
              <a:buAutoNum type="alphaLcParenR"/>
            </a:pPr>
            <a:r>
              <a:rPr lang="lt-LT" b="0" i="0" dirty="0">
                <a:solidFill>
                  <a:srgbClr val="000000"/>
                </a:solidFill>
                <a:effectLst/>
                <a:latin typeface="Calibri" panose="020F0502020204030204" pitchFamily="34" charset="0"/>
              </a:rPr>
              <a:t>eksperto išvados pateikimas.</a:t>
            </a:r>
            <a:endParaRPr lang="lt-LT" dirty="0">
              <a:solidFill>
                <a:srgbClr val="000000"/>
              </a:solidFill>
              <a:latin typeface="Calibri" panose="020F0502020204030204" pitchFamily="34" charset="0"/>
            </a:endParaRPr>
          </a:p>
          <a:p>
            <a:pPr marL="0" indent="0">
              <a:buNone/>
            </a:pPr>
            <a:endParaRPr lang="lt-LT" dirty="0">
              <a:solidFill>
                <a:srgbClr val="000000"/>
              </a:solidFill>
              <a:latin typeface="Calibri" panose="020F0502020204030204" pitchFamily="34" charset="0"/>
            </a:endParaRPr>
          </a:p>
          <a:p>
            <a:pPr marL="0" indent="0" algn="just" rtl="0" fontAlgn="base">
              <a:buNone/>
            </a:pPr>
            <a:r>
              <a:rPr lang="lt-LT" b="0" i="0" dirty="0">
                <a:solidFill>
                  <a:srgbClr val="000000"/>
                </a:solidFill>
                <a:effectLst/>
                <a:latin typeface="Calibri" panose="020F0502020204030204" pitchFamily="34" charset="0"/>
              </a:rPr>
              <a:t>Atliekant statinių esamos padėties nustatymą buvo įvertintos kiekvieno daugiabučio pastato konstrukcijos ir pateiktas jų aprašymas, bei rekomendacijos statinio būklei pagerinti. </a:t>
            </a:r>
          </a:p>
          <a:p>
            <a:pPr marL="0" indent="0" algn="just" rtl="0" fontAlgn="base">
              <a:buNone/>
            </a:pPr>
            <a:r>
              <a:rPr lang="lt-LT" sz="1800" b="0" i="0" dirty="0">
                <a:solidFill>
                  <a:srgbClr val="000000"/>
                </a:solidFill>
                <a:effectLst/>
                <a:latin typeface="Calibri" panose="020F0502020204030204" pitchFamily="34" charset="0"/>
              </a:rPr>
              <a:t> </a:t>
            </a:r>
            <a:endParaRPr lang="lt-LT" b="0" i="0" dirty="0">
              <a:solidFill>
                <a:srgbClr val="000000"/>
              </a:solidFill>
              <a:effectLst/>
              <a:latin typeface="Segoe UI" panose="020B0502040204020203" pitchFamily="34" charset="0"/>
            </a:endParaRPr>
          </a:p>
          <a:p>
            <a:pPr marL="0" indent="0">
              <a:buNone/>
            </a:pPr>
            <a:endParaRPr lang="lt-LT" dirty="0"/>
          </a:p>
        </p:txBody>
      </p:sp>
    </p:spTree>
    <p:extLst>
      <p:ext uri="{BB962C8B-B14F-4D97-AF65-F5344CB8AC3E}">
        <p14:creationId xmlns:p14="http://schemas.microsoft.com/office/powerpoint/2010/main" val="4072902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58645-3751-D94A-AF87-D78828607A83}"/>
              </a:ext>
            </a:extLst>
          </p:cNvPr>
          <p:cNvSpPr>
            <a:spLocks noGrp="1"/>
          </p:cNvSpPr>
          <p:nvPr>
            <p:ph type="title"/>
          </p:nvPr>
        </p:nvSpPr>
        <p:spPr>
          <a:xfrm>
            <a:off x="827584" y="494438"/>
            <a:ext cx="7776864" cy="1224136"/>
          </a:xfrm>
        </p:spPr>
        <p:txBody>
          <a:bodyPr>
            <a:normAutofit fontScale="90000"/>
          </a:bodyPr>
          <a:lstStyle/>
          <a:p>
            <a:r>
              <a:rPr lang="lt-LT" dirty="0"/>
              <a:t>Statinių ekspertizės. Pagrindiniai statinių trūkumai ir rekomendacijos statinio būklės gerinimui (1)</a:t>
            </a:r>
          </a:p>
        </p:txBody>
      </p:sp>
      <p:sp>
        <p:nvSpPr>
          <p:cNvPr id="3" name="Content Placeholder 2">
            <a:extLst>
              <a:ext uri="{FF2B5EF4-FFF2-40B4-BE49-F238E27FC236}">
                <a16:creationId xmlns:a16="http://schemas.microsoft.com/office/drawing/2014/main" id="{FCB2BCB7-7C14-0EDD-7B10-66FE50BEC53D}"/>
              </a:ext>
            </a:extLst>
          </p:cNvPr>
          <p:cNvSpPr>
            <a:spLocks noGrp="1"/>
          </p:cNvSpPr>
          <p:nvPr>
            <p:ph idx="1"/>
          </p:nvPr>
        </p:nvSpPr>
        <p:spPr>
          <a:xfrm>
            <a:off x="827584" y="1707654"/>
            <a:ext cx="7920880" cy="3096344"/>
          </a:xfrm>
        </p:spPr>
        <p:txBody>
          <a:bodyPr>
            <a:normAutofit/>
          </a:bodyPr>
          <a:lstStyle/>
          <a:p>
            <a:r>
              <a:rPr lang="lt-LT" b="0" i="0" dirty="0">
                <a:solidFill>
                  <a:srgbClr val="000000"/>
                </a:solidFill>
                <a:effectLst/>
                <a:latin typeface="WordVisi_MSFontService"/>
              </a:rPr>
              <a:t>Įrengiant vertikalių profilių deformacines siūles plytelės tvirtinamos prie skirtingų profilių, perduodant papildomas apkrovas plytelėms dėl profilių pailgėjimo temperatūrinių deformacijų pasėkoje.</a:t>
            </a:r>
          </a:p>
          <a:p>
            <a:r>
              <a:rPr lang="lt-LT" b="0" i="0" dirty="0">
                <a:solidFill>
                  <a:srgbClr val="000000"/>
                </a:solidFill>
                <a:effectLst/>
                <a:latin typeface="WordVisi_MSFontService"/>
              </a:rPr>
              <a:t>Eilėje vietų plytelės fiksuojamos tiek vertikalia, tiek horizontalia kryptimi apribojant plytelių temperatūrines deformacijas.</a:t>
            </a:r>
            <a:endParaRPr lang="lt-LT" dirty="0">
              <a:solidFill>
                <a:srgbClr val="000000"/>
              </a:solidFill>
              <a:latin typeface="WordVisi_MSFontService"/>
            </a:endParaRPr>
          </a:p>
          <a:p>
            <a:r>
              <a:rPr lang="lt-LT" b="0" i="0" dirty="0">
                <a:solidFill>
                  <a:srgbClr val="000000"/>
                </a:solidFill>
                <a:effectLst/>
                <a:latin typeface="WordVisi_MSFontService"/>
              </a:rPr>
              <a:t>Eilėje vietų plytelės sumontuotos fiksavimo kabliukus užkabinant už plytelės krašto, realus pavojus plytelės krašto nuskilimui, plytelės kritimui. </a:t>
            </a:r>
          </a:p>
          <a:p>
            <a:r>
              <a:rPr lang="lt-LT" b="0" i="0" dirty="0">
                <a:solidFill>
                  <a:srgbClr val="000000"/>
                </a:solidFill>
                <a:effectLst/>
                <a:latin typeface="Calibri" panose="020F0502020204030204" pitchFamily="34" charset="0"/>
              </a:rPr>
              <a:t>Neišlaikyti tarpai tarp ventiliuojamo fasado plytelių. </a:t>
            </a:r>
            <a:endParaRPr lang="lt-LT" dirty="0"/>
          </a:p>
        </p:txBody>
      </p:sp>
    </p:spTree>
    <p:extLst>
      <p:ext uri="{BB962C8B-B14F-4D97-AF65-F5344CB8AC3E}">
        <p14:creationId xmlns:p14="http://schemas.microsoft.com/office/powerpoint/2010/main" val="19111685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0154D-1E67-4BF9-3505-440CC8B5839D}"/>
              </a:ext>
            </a:extLst>
          </p:cNvPr>
          <p:cNvSpPr>
            <a:spLocks noGrp="1"/>
          </p:cNvSpPr>
          <p:nvPr>
            <p:ph type="title"/>
          </p:nvPr>
        </p:nvSpPr>
        <p:spPr>
          <a:xfrm>
            <a:off x="827584" y="771550"/>
            <a:ext cx="7859216" cy="648072"/>
          </a:xfrm>
        </p:spPr>
        <p:txBody>
          <a:bodyPr>
            <a:normAutofit fontScale="90000"/>
          </a:bodyPr>
          <a:lstStyle/>
          <a:p>
            <a:r>
              <a:rPr lang="lt-LT" dirty="0"/>
              <a:t>Statinių ekspertizės. Pagrindiniai statinių trūkumai ir rekomendacijos statinio būklės gerinimui (2)</a:t>
            </a:r>
          </a:p>
        </p:txBody>
      </p:sp>
      <p:sp>
        <p:nvSpPr>
          <p:cNvPr id="3" name="Content Placeholder 2">
            <a:extLst>
              <a:ext uri="{FF2B5EF4-FFF2-40B4-BE49-F238E27FC236}">
                <a16:creationId xmlns:a16="http://schemas.microsoft.com/office/drawing/2014/main" id="{5F6470EC-08BF-7AEC-D21A-F068E2CB626E}"/>
              </a:ext>
            </a:extLst>
          </p:cNvPr>
          <p:cNvSpPr>
            <a:spLocks noGrp="1"/>
          </p:cNvSpPr>
          <p:nvPr>
            <p:ph idx="1"/>
          </p:nvPr>
        </p:nvSpPr>
        <p:spPr>
          <a:xfrm>
            <a:off x="827584" y="1635646"/>
            <a:ext cx="7920880" cy="3312368"/>
          </a:xfrm>
        </p:spPr>
        <p:txBody>
          <a:bodyPr/>
          <a:lstStyle/>
          <a:p>
            <a:r>
              <a:rPr lang="lt-LT" sz="1800" b="0" i="0" dirty="0">
                <a:solidFill>
                  <a:srgbClr val="000000"/>
                </a:solidFill>
                <a:effectLst/>
                <a:latin typeface="Calibri" panose="020F0502020204030204" pitchFamily="34" charset="0"/>
              </a:rPr>
              <a:t>Perforuotas cokolio profilis sumontuotas su plyšiais, neapsaugo konstrukcijos nuo graužikų, vabzdžių patekimo į konstrukciją. </a:t>
            </a:r>
          </a:p>
          <a:p>
            <a:r>
              <a:rPr lang="lt-LT" sz="1800" b="0" i="0" dirty="0">
                <a:solidFill>
                  <a:srgbClr val="000000"/>
                </a:solidFill>
                <a:effectLst/>
                <a:latin typeface="Calibri" panose="020F0502020204030204" pitchFamily="34" charset="0"/>
              </a:rPr>
              <a:t>Nesandarus plytelių prijungimas prie dujų vamzdžio įvado, kritulių vanduo patenka į konstrukciją. </a:t>
            </a:r>
            <a:endParaRPr lang="lt-LT" sz="1800" dirty="0">
              <a:solidFill>
                <a:srgbClr val="000000"/>
              </a:solidFill>
              <a:latin typeface="Calibri" panose="020F0502020204030204" pitchFamily="34" charset="0"/>
            </a:endParaRPr>
          </a:p>
          <a:p>
            <a:r>
              <a:rPr lang="lt-LT" sz="1800" b="0" i="0" dirty="0">
                <a:solidFill>
                  <a:srgbClr val="000000"/>
                </a:solidFill>
                <a:effectLst/>
                <a:latin typeface="Calibri" panose="020F0502020204030204" pitchFamily="34" charset="0"/>
              </a:rPr>
              <a:t>Žaibosaugos įžeminimo laidas pravestas ventiliuojamo fasado konstrukcijoje kur fasado šiltinimas atliktas su PIR plokšte „FF-PIR AL“ D degumo klasės arba putų polistirolo plokštes cokolio zonoje. </a:t>
            </a:r>
            <a:endParaRPr lang="lt-LT" dirty="0"/>
          </a:p>
        </p:txBody>
      </p:sp>
    </p:spTree>
    <p:extLst>
      <p:ext uri="{BB962C8B-B14F-4D97-AF65-F5344CB8AC3E}">
        <p14:creationId xmlns:p14="http://schemas.microsoft.com/office/powerpoint/2010/main" val="403775910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93FA1-EE28-A866-EB93-C55F5016F4AD}"/>
              </a:ext>
            </a:extLst>
          </p:cNvPr>
          <p:cNvSpPr>
            <a:spLocks noGrp="1"/>
          </p:cNvSpPr>
          <p:nvPr>
            <p:ph type="title"/>
          </p:nvPr>
        </p:nvSpPr>
        <p:spPr>
          <a:xfrm>
            <a:off x="821940" y="771550"/>
            <a:ext cx="7859216" cy="648072"/>
          </a:xfrm>
        </p:spPr>
        <p:txBody>
          <a:bodyPr>
            <a:normAutofit fontScale="90000"/>
          </a:bodyPr>
          <a:lstStyle/>
          <a:p>
            <a:r>
              <a:rPr lang="lt-LT" dirty="0"/>
              <a:t>Statinių ekspertizės. Pagrindiniai statinių trūkumai ir rekomendacijos statinio būklės gerinimui (3)</a:t>
            </a:r>
          </a:p>
        </p:txBody>
      </p:sp>
      <p:sp>
        <p:nvSpPr>
          <p:cNvPr id="3" name="Content Placeholder 2">
            <a:extLst>
              <a:ext uri="{FF2B5EF4-FFF2-40B4-BE49-F238E27FC236}">
                <a16:creationId xmlns:a16="http://schemas.microsoft.com/office/drawing/2014/main" id="{209F4C14-6AD0-10C7-B996-DA0C08EE1024}"/>
              </a:ext>
            </a:extLst>
          </p:cNvPr>
          <p:cNvSpPr>
            <a:spLocks noGrp="1"/>
          </p:cNvSpPr>
          <p:nvPr>
            <p:ph idx="1"/>
          </p:nvPr>
        </p:nvSpPr>
        <p:spPr>
          <a:xfrm>
            <a:off x="821940" y="1563638"/>
            <a:ext cx="7920880" cy="3312368"/>
          </a:xfrm>
        </p:spPr>
        <p:txBody>
          <a:bodyPr>
            <a:noAutofit/>
          </a:bodyPr>
          <a:lstStyle/>
          <a:p>
            <a:r>
              <a:rPr lang="lt-LT" sz="1800" b="0" i="0" dirty="0">
                <a:solidFill>
                  <a:srgbClr val="000000"/>
                </a:solidFill>
                <a:effectLst/>
                <a:latin typeface="Calibri" panose="020F0502020204030204" pitchFamily="34" charset="0"/>
              </a:rPr>
              <a:t>Ventiliuojamo fasado plytelės sumontuotos nepaliekant vėdinamo tarpo prie palangių, plytelės fiksuotos vertikalia ir horizontalia kryptimi per visą palangės ilgį. Taip suvaržomos plytelių temperatūrinės deformacijos, atsiranda laužimas, trūkimo pavojus. </a:t>
            </a:r>
          </a:p>
          <a:p>
            <a:r>
              <a:rPr lang="lt-LT" sz="1800" b="0" i="0" dirty="0">
                <a:solidFill>
                  <a:srgbClr val="000000"/>
                </a:solidFill>
                <a:effectLst/>
                <a:latin typeface="Calibri" panose="020F0502020204030204" pitchFamily="34" charset="0"/>
              </a:rPr>
              <a:t>Nekokybiškai atliktas plytelių fiksavimas. Atsiranda kraštuose neatremtos plytelės, kas sumažina plytelių atsparumą horizontaliai apkrovai. </a:t>
            </a:r>
            <a:endParaRPr lang="lt-LT" sz="1800" dirty="0">
              <a:solidFill>
                <a:srgbClr val="000000"/>
              </a:solidFill>
              <a:latin typeface="Calibri" panose="020F0502020204030204" pitchFamily="34" charset="0"/>
            </a:endParaRPr>
          </a:p>
          <a:p>
            <a:r>
              <a:rPr lang="lt-LT" sz="1800" b="0" i="0" dirty="0">
                <a:solidFill>
                  <a:srgbClr val="000000"/>
                </a:solidFill>
                <a:effectLst/>
                <a:latin typeface="WordVisi_MSFontService"/>
              </a:rPr>
              <a:t>Neįrengtas vandens nuvedimas nuo lietvamzdžio cokolio nuogrindos zonoje. Įdubusi nuogrinda, nesuformuotas nuolydis.</a:t>
            </a:r>
            <a:endParaRPr lang="lt-LT" sz="1800" b="0" i="0" dirty="0">
              <a:solidFill>
                <a:srgbClr val="000000"/>
              </a:solidFill>
              <a:effectLst/>
              <a:latin typeface="Calibri" panose="020F0502020204030204" pitchFamily="34" charset="0"/>
            </a:endParaRPr>
          </a:p>
          <a:p>
            <a:r>
              <a:rPr lang="lt-LT" sz="1800" b="0" i="0" dirty="0">
                <a:solidFill>
                  <a:srgbClr val="000000"/>
                </a:solidFill>
                <a:effectLst/>
                <a:latin typeface="Calibri" panose="020F0502020204030204" pitchFamily="34" charset="0"/>
              </a:rPr>
              <a:t>Vent. kanalai neapsaugoti nuo kritulių patekimo esant šoniniam lietui su vėju. </a:t>
            </a:r>
            <a:endParaRPr lang="lt-LT" sz="1800" dirty="0"/>
          </a:p>
        </p:txBody>
      </p:sp>
    </p:spTree>
    <p:extLst>
      <p:ext uri="{BB962C8B-B14F-4D97-AF65-F5344CB8AC3E}">
        <p14:creationId xmlns:p14="http://schemas.microsoft.com/office/powerpoint/2010/main" val="31590032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F213C-ABC7-B89C-4681-A75B51603EB7}"/>
              </a:ext>
            </a:extLst>
          </p:cNvPr>
          <p:cNvSpPr>
            <a:spLocks noGrp="1"/>
          </p:cNvSpPr>
          <p:nvPr>
            <p:ph type="title"/>
          </p:nvPr>
        </p:nvSpPr>
        <p:spPr>
          <a:xfrm>
            <a:off x="827584" y="771550"/>
            <a:ext cx="7859216" cy="648072"/>
          </a:xfrm>
        </p:spPr>
        <p:txBody>
          <a:bodyPr>
            <a:normAutofit fontScale="90000"/>
          </a:bodyPr>
          <a:lstStyle/>
          <a:p>
            <a:r>
              <a:rPr lang="lt-LT" dirty="0"/>
              <a:t>Statinių ekspertizės. Pagrindiniai statinių trūkumai ir rekomendacijos statinio būklės gerinimui (4)</a:t>
            </a:r>
          </a:p>
        </p:txBody>
      </p:sp>
      <p:sp>
        <p:nvSpPr>
          <p:cNvPr id="3" name="Content Placeholder 2">
            <a:extLst>
              <a:ext uri="{FF2B5EF4-FFF2-40B4-BE49-F238E27FC236}">
                <a16:creationId xmlns:a16="http://schemas.microsoft.com/office/drawing/2014/main" id="{C53E2F8D-AADC-BE48-9650-40B58710077E}"/>
              </a:ext>
            </a:extLst>
          </p:cNvPr>
          <p:cNvSpPr>
            <a:spLocks noGrp="1"/>
          </p:cNvSpPr>
          <p:nvPr>
            <p:ph idx="1"/>
          </p:nvPr>
        </p:nvSpPr>
        <p:spPr>
          <a:xfrm>
            <a:off x="827584" y="1635646"/>
            <a:ext cx="7920880" cy="3312368"/>
          </a:xfrm>
        </p:spPr>
        <p:txBody>
          <a:bodyPr/>
          <a:lstStyle/>
          <a:p>
            <a:r>
              <a:rPr lang="lt-LT" sz="1800" b="0" i="0" dirty="0">
                <a:solidFill>
                  <a:srgbClr val="000000"/>
                </a:solidFill>
                <a:effectLst/>
                <a:latin typeface="Calibri" panose="020F0502020204030204" pitchFamily="34" charset="0"/>
              </a:rPr>
              <a:t>Nėra informacijos apie atliktus ventiliuojamo fasado konstrukcijų, tvirtinimo detalių skaičiavimus. Nėra informacijos apie panaudotos sistemos atsparumą koncentruotoms horizontalioms apkrovoms atsižvelgiant į plytelių tvirtinimo būdą. </a:t>
            </a:r>
          </a:p>
          <a:p>
            <a:r>
              <a:rPr lang="lt-LT" sz="1800" b="0" i="0" dirty="0">
                <a:solidFill>
                  <a:srgbClr val="000000"/>
                </a:solidFill>
                <a:effectLst/>
                <a:latin typeface="Calibri" panose="020F0502020204030204" pitchFamily="34" charset="0"/>
              </a:rPr>
              <a:t>Nėra informacijos, kad panaudota išorinė tinkuojama sudėtinė sistema yra vieno gamintojo statybos produktas, šiam objektui pateiktas kaip statybos produktų rinkinys (komplektas), turintis ETĮ ir paženklintas CE ženklu. </a:t>
            </a:r>
            <a:endParaRPr lang="lt-LT" sz="1800" dirty="0">
              <a:solidFill>
                <a:srgbClr val="000000"/>
              </a:solidFill>
              <a:latin typeface="Calibri" panose="020F0502020204030204" pitchFamily="34" charset="0"/>
            </a:endParaRPr>
          </a:p>
          <a:p>
            <a:endParaRPr lang="lt-LT" dirty="0"/>
          </a:p>
        </p:txBody>
      </p:sp>
    </p:spTree>
    <p:extLst>
      <p:ext uri="{BB962C8B-B14F-4D97-AF65-F5344CB8AC3E}">
        <p14:creationId xmlns:p14="http://schemas.microsoft.com/office/powerpoint/2010/main" val="26479277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E805C-5040-3E89-4751-8B2E01066B3D}"/>
              </a:ext>
            </a:extLst>
          </p:cNvPr>
          <p:cNvSpPr>
            <a:spLocks noGrp="1"/>
          </p:cNvSpPr>
          <p:nvPr>
            <p:ph type="title"/>
          </p:nvPr>
        </p:nvSpPr>
        <p:spPr>
          <a:xfrm>
            <a:off x="827584" y="771550"/>
            <a:ext cx="7859216" cy="648072"/>
          </a:xfrm>
        </p:spPr>
        <p:txBody>
          <a:bodyPr>
            <a:normAutofit fontScale="90000"/>
          </a:bodyPr>
          <a:lstStyle/>
          <a:p>
            <a:r>
              <a:rPr lang="lt-LT" dirty="0"/>
              <a:t>Statinių ekspertizės. Pagrindiniai statinių trūkumai ir rekomendacijos statinio būklės gerinimui (5)</a:t>
            </a:r>
          </a:p>
        </p:txBody>
      </p:sp>
      <p:sp>
        <p:nvSpPr>
          <p:cNvPr id="3" name="Content Placeholder 2">
            <a:extLst>
              <a:ext uri="{FF2B5EF4-FFF2-40B4-BE49-F238E27FC236}">
                <a16:creationId xmlns:a16="http://schemas.microsoft.com/office/drawing/2014/main" id="{B3D67604-55DD-218C-FE85-53BD3F7804B3}"/>
              </a:ext>
            </a:extLst>
          </p:cNvPr>
          <p:cNvSpPr>
            <a:spLocks noGrp="1"/>
          </p:cNvSpPr>
          <p:nvPr>
            <p:ph idx="1"/>
          </p:nvPr>
        </p:nvSpPr>
        <p:spPr>
          <a:xfrm>
            <a:off x="827584" y="1635646"/>
            <a:ext cx="7920880" cy="3240360"/>
          </a:xfrm>
        </p:spPr>
        <p:txBody>
          <a:bodyPr>
            <a:normAutofit fontScale="85000" lnSpcReduction="10000"/>
          </a:bodyPr>
          <a:lstStyle/>
          <a:p>
            <a:r>
              <a:rPr lang="lt-LT" sz="1800" b="0" i="0" dirty="0">
                <a:solidFill>
                  <a:srgbClr val="000000"/>
                </a:solidFill>
                <a:effectLst/>
                <a:latin typeface="Calibri" panose="020F0502020204030204" pitchFamily="34" charset="0"/>
              </a:rPr>
              <a:t>Naudojant PIR plokšte „FF-PIR AL“ D degumo klasės  termoizoliacines medžiagas keraminės plytelės gali būti montuojamos su ≥45mm ventiliuojamu oro tarpu tarp plytelių ir termoizoliacijos sluoksnio; montuojant sistemą negali likti plytelėmis neapsaugotų termoizoliacijos vietų. </a:t>
            </a:r>
          </a:p>
          <a:p>
            <a:r>
              <a:rPr lang="lt-LT" sz="1800" b="0" i="0" dirty="0">
                <a:solidFill>
                  <a:srgbClr val="000000"/>
                </a:solidFill>
                <a:effectLst/>
                <a:latin typeface="Calibri" panose="020F0502020204030204" pitchFamily="34" charset="0"/>
              </a:rPr>
              <a:t>Kadangi montuojant ventiliuojamą fasadą nėra išlaikytos praktinio panaudojimo sąlygos, nėra pateikta informacijos ar sumontuota sistema atitinka sistemos degumo klasę B-s2,d0. </a:t>
            </a:r>
            <a:endParaRPr lang="lt-LT" sz="1800" dirty="0">
              <a:solidFill>
                <a:srgbClr val="000000"/>
              </a:solidFill>
              <a:latin typeface="Calibri" panose="020F0502020204030204" pitchFamily="34" charset="0"/>
            </a:endParaRPr>
          </a:p>
          <a:p>
            <a:r>
              <a:rPr lang="lt-LT" sz="1800" b="0" i="0" dirty="0">
                <a:solidFill>
                  <a:srgbClr val="000000"/>
                </a:solidFill>
                <a:effectLst/>
                <a:latin typeface="Calibri" panose="020F0502020204030204" pitchFamily="34" charset="0"/>
              </a:rPr>
              <a:t>Langų angokraščiai aptaisyti skardos </a:t>
            </a:r>
            <a:r>
              <a:rPr lang="lt-LT" sz="1800" b="0" i="0" dirty="0" err="1">
                <a:solidFill>
                  <a:srgbClr val="000000"/>
                </a:solidFill>
                <a:effectLst/>
                <a:latin typeface="Calibri" panose="020F0502020204030204" pitchFamily="34" charset="0"/>
              </a:rPr>
              <a:t>lankstiniais</a:t>
            </a:r>
            <a:r>
              <a:rPr lang="lt-LT" sz="1800" b="0" i="0" dirty="0">
                <a:solidFill>
                  <a:srgbClr val="000000"/>
                </a:solidFill>
                <a:effectLst/>
                <a:latin typeface="Calibri" panose="020F0502020204030204" pitchFamily="34" charset="0"/>
              </a:rPr>
              <a:t>, angokraštis neaptaisytas plytelėmis suformuojant 20 mm oro tarpą, kas yra reikalaujama norint pasiekti sistemos degumo klasę B-s2,d0.</a:t>
            </a:r>
          </a:p>
          <a:p>
            <a:r>
              <a:rPr lang="lt-LT" sz="1800" b="0" i="0" dirty="0">
                <a:solidFill>
                  <a:srgbClr val="000000"/>
                </a:solidFill>
                <a:effectLst/>
                <a:latin typeface="Calibri" panose="020F0502020204030204" pitchFamily="34" charset="0"/>
              </a:rPr>
              <a:t>Projektinėje dokumentacijoje trūksta informacijos apie praktinio panaudojimo reikalavimus naudojant PIR plokšte „FF-PIR AL“, kad būtu pasiektas sumontuotos sistemos degumo klasė B-s2,d0. </a:t>
            </a:r>
          </a:p>
          <a:p>
            <a:pPr marL="0" indent="0">
              <a:buNone/>
            </a:pPr>
            <a:endParaRPr lang="lt-LT" sz="1800" dirty="0">
              <a:solidFill>
                <a:srgbClr val="000000"/>
              </a:solidFill>
              <a:latin typeface="Calibri" panose="020F0502020204030204" pitchFamily="34" charset="0"/>
            </a:endParaRPr>
          </a:p>
          <a:p>
            <a:pPr marL="0" indent="0">
              <a:buNone/>
            </a:pPr>
            <a:r>
              <a:rPr lang="lt-LT" sz="1800" b="0" i="0" dirty="0">
                <a:solidFill>
                  <a:srgbClr val="000000"/>
                </a:solidFill>
                <a:effectLst/>
                <a:latin typeface="Calibri" panose="020F0502020204030204" pitchFamily="34" charset="0"/>
              </a:rPr>
              <a:t>Siekiant užtikrinti saugų ir patikimą pastatų eksploatavimą būtina atsižvelgti į minėtus trūkumus. </a:t>
            </a:r>
            <a:endParaRPr lang="lt-LT" dirty="0"/>
          </a:p>
        </p:txBody>
      </p:sp>
    </p:spTree>
    <p:extLst>
      <p:ext uri="{BB962C8B-B14F-4D97-AF65-F5344CB8AC3E}">
        <p14:creationId xmlns:p14="http://schemas.microsoft.com/office/powerpoint/2010/main" val="2431062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75656" y="1131590"/>
            <a:ext cx="5976664" cy="2246769"/>
          </a:xfrm>
          <a:prstGeom prst="rect">
            <a:avLst/>
          </a:prstGeom>
        </p:spPr>
        <p:txBody>
          <a:bodyPr wrap="square">
            <a:spAutoFit/>
          </a:bodyPr>
          <a:lstStyle/>
          <a:p>
            <a:pPr algn="ctr"/>
            <a:r>
              <a:rPr lang="lt-LT" sz="2000" dirty="0"/>
              <a:t>Dėkoju.</a:t>
            </a:r>
          </a:p>
          <a:p>
            <a:pPr algn="ctr"/>
            <a:r>
              <a:rPr lang="lt-LT" sz="2000" dirty="0"/>
              <a:t>Tikimės sėkmingo bendradarbiavimo Jūsų projektuose</a:t>
            </a:r>
            <a:r>
              <a:rPr lang="en-US" sz="2000" dirty="0"/>
              <a:t>!</a:t>
            </a:r>
          </a:p>
          <a:p>
            <a:pPr algn="ctr"/>
            <a:endParaRPr lang="en-US" dirty="0"/>
          </a:p>
          <a:p>
            <a:pPr algn="ctr"/>
            <a:endParaRPr lang="en-US" dirty="0"/>
          </a:p>
          <a:p>
            <a:pPr algn="ctr"/>
            <a:r>
              <a:rPr lang="lt-LT" sz="1600" dirty="0"/>
              <a:t>Gediminas Šilanskas</a:t>
            </a:r>
            <a:endParaRPr lang="en-US" sz="1600" dirty="0"/>
          </a:p>
          <a:p>
            <a:pPr algn="ctr"/>
            <a:r>
              <a:rPr lang="lt-LT" sz="1600" dirty="0"/>
              <a:t>Energinio efektyvumo skyriaus vadovas</a:t>
            </a:r>
            <a:endParaRPr lang="en-US" sz="1600" dirty="0"/>
          </a:p>
          <a:p>
            <a:pPr algn="ctr"/>
            <a:r>
              <a:rPr lang="lt-LT" sz="1600" dirty="0" err="1">
                <a:hlinkClick r:id="rId2"/>
              </a:rPr>
              <a:t>gediminas</a:t>
            </a:r>
            <a:r>
              <a:rPr lang="en-US" sz="1600" dirty="0">
                <a:hlinkClick r:id="rId2"/>
              </a:rPr>
              <a:t>@</a:t>
            </a:r>
            <a:r>
              <a:rPr lang="en-US" sz="1600" dirty="0" err="1">
                <a:hlinkClick r:id="rId2"/>
              </a:rPr>
              <a:t>mepco.lt</a:t>
            </a:r>
            <a:r>
              <a:rPr lang="lt-LT" sz="1600" dirty="0"/>
              <a:t> </a:t>
            </a:r>
            <a:r>
              <a:rPr lang="en-US" sz="1600" dirty="0"/>
              <a:t> </a:t>
            </a:r>
          </a:p>
          <a:p>
            <a:pPr algn="ctr"/>
            <a:r>
              <a:rPr lang="en-US" sz="1600" dirty="0"/>
              <a:t>Mob.: +370 61</a:t>
            </a:r>
            <a:r>
              <a:rPr lang="lt-LT" sz="1600" dirty="0"/>
              <a:t>6</a:t>
            </a:r>
            <a:r>
              <a:rPr lang="en-US" sz="1600" dirty="0"/>
              <a:t> </a:t>
            </a:r>
            <a:r>
              <a:rPr lang="lt-LT" sz="1600" dirty="0"/>
              <a:t>24628</a:t>
            </a:r>
            <a:endParaRPr lang="en-US" sz="16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464</TotalTime>
  <Words>3167</Words>
  <Application>Microsoft Office PowerPoint</Application>
  <PresentationFormat>On-screen Show (16:9)</PresentationFormat>
  <Paragraphs>162</Paragraphs>
  <Slides>38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WordVisi_MSFontService</vt:lpstr>
      <vt:lpstr>Arial</vt:lpstr>
      <vt:lpstr>Calibri</vt:lpstr>
      <vt:lpstr>Segoe UI</vt:lpstr>
      <vt:lpstr>Office Theme</vt:lpstr>
      <vt:lpstr>15 ATNAUJINTŲ (MODERNIZUOTŲ) DAUGIABUČIŲ NAMŲ ENERGETINIO AUDITO, STATINIO PROJEKTO IR  ĮGYVENDINTŲ PRIEMONIŲ EKSPERTIZIŲ REZULTATAI</vt:lpstr>
      <vt:lpstr>Bendroji informacija</vt:lpstr>
      <vt:lpstr>Mikroklimatas. Temperatūra</vt:lpstr>
      <vt:lpstr>Mikroklimatas. Santykinė drėgmė (1)</vt:lpstr>
      <vt:lpstr>Mikroklimatas. Santykinė drėgmė (2)</vt:lpstr>
      <vt:lpstr>Mikroklimatas. Anglies dioksidas (1)</vt:lpstr>
      <vt:lpstr>Mikroklimatas. Anglies dioksidas (2)</vt:lpstr>
      <vt:lpstr>Mikroklimatas. Anglies dioksidas (3)</vt:lpstr>
      <vt:lpstr>Rekomendacijos. Oro kokybė</vt:lpstr>
      <vt:lpstr>Rekomendacijos. Drėgmė (1)</vt:lpstr>
      <vt:lpstr>Rekomendacijos. Drėgmė (2)</vt:lpstr>
      <vt:lpstr>Rekomendacijos. Vėdinimas (1)</vt:lpstr>
      <vt:lpstr>Rekomendacijos. Vėdinimas (2)</vt:lpstr>
      <vt:lpstr>Rekomendacijos. Vėdinimas (3)</vt:lpstr>
      <vt:lpstr>Rekomendacijos</vt:lpstr>
      <vt:lpstr>Rekomendacijos</vt:lpstr>
      <vt:lpstr>Energijos vartojimo auditai. Pastato faktiniai šilumos nuostoliai (1)</vt:lpstr>
      <vt:lpstr>Energijos vartojimo auditai. Pastato faktiniai šilumos nuostoliai (2)</vt:lpstr>
      <vt:lpstr>Energijos vartojimo auditai. Rekomendacijos (faktiniai šilumos nuostoliai)</vt:lpstr>
      <vt:lpstr>Energijos vartojimo auditai. Bendrojo naudojimo patalpų elektros energijos sąnaudos (1)</vt:lpstr>
      <vt:lpstr>Energijos vartojimo auditai. Bendrojo naudojimo patalpų elektros energijos sąnaudos (2)</vt:lpstr>
      <vt:lpstr>Energijos vartojimo auditai. Rekomendacijos (elektros energijos sąnaudos)</vt:lpstr>
      <vt:lpstr>Energijos vartojimo auditai. Šilumos energijos sąnaudos (1)</vt:lpstr>
      <vt:lpstr>Energijos vartojimo auditai. Šilumos energijos sąnaudos (2)</vt:lpstr>
      <vt:lpstr>Energijos vartojimo auditai. Šilumos energijos sąnaudos (3)</vt:lpstr>
      <vt:lpstr>Energijos vartojimo auditai. Problematika (4)</vt:lpstr>
      <vt:lpstr>Projektų ekspertizės (1)</vt:lpstr>
      <vt:lpstr>Projektų ekspertizės (2)</vt:lpstr>
      <vt:lpstr>Projektų ekspertizės (3)</vt:lpstr>
      <vt:lpstr>Projektų ekspertizės. Rekomendacijos tipinės projektavimo darbų užduoties parengimui (1)</vt:lpstr>
      <vt:lpstr>Projektų ekspertizės. Rekomendacijos tipinės projektavimo darbų užduoties parengimui (2)</vt:lpstr>
      <vt:lpstr>Statinių ekspertizės</vt:lpstr>
      <vt:lpstr>Statinių ekspertizės. Pagrindiniai statinių trūkumai ir rekomendacijos statinio būklės gerinimui (1)</vt:lpstr>
      <vt:lpstr>Statinių ekspertizės. Pagrindiniai statinių trūkumai ir rekomendacijos statinio būklės gerinimui (2)</vt:lpstr>
      <vt:lpstr>Statinių ekspertizės. Pagrindiniai statinių trūkumai ir rekomendacijos statinio būklės gerinimui (3)</vt:lpstr>
      <vt:lpstr>Statinių ekspertizės. Pagrindiniai statinių trūkumai ir rekomendacijos statinio būklės gerinimui (4)</vt:lpstr>
      <vt:lpstr>Statinių ekspertizės. Pagrindiniai statinių trūkumai ir rekomendacijos statinio būklės gerinimui (5)</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Paslaugos ir projektai</dc:title>
  <dc:creator>Mindaugas Šimkus / MEPCO</dc:creator>
  <cp:lastModifiedBy>Kristina Cijūnėlienė</cp:lastModifiedBy>
  <cp:revision>56</cp:revision>
  <dcterms:created xsi:type="dcterms:W3CDTF">2020-10-09T06:56:05Z</dcterms:created>
  <dcterms:modified xsi:type="dcterms:W3CDTF">2025-11-26T06:52:48Z</dcterms:modified>
</cp:coreProperties>
</file>