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8"/>
  </p:notesMasterIdLst>
  <p:sldIdLst>
    <p:sldId id="988" r:id="rId5"/>
    <p:sldId id="1352" r:id="rId6"/>
    <p:sldId id="1348" r:id="rId7"/>
    <p:sldId id="1351" r:id="rId8"/>
    <p:sldId id="346" r:id="rId9"/>
    <p:sldId id="1344" r:id="rId10"/>
    <p:sldId id="1355" r:id="rId11"/>
    <p:sldId id="1343" r:id="rId12"/>
    <p:sldId id="279" r:id="rId13"/>
    <p:sldId id="1349" r:id="rId14"/>
    <p:sldId id="1353" r:id="rId15"/>
    <p:sldId id="1354" r:id="rId16"/>
    <p:sldId id="1350" r:id="rId17"/>
  </p:sldIdLst>
  <p:sldSz cx="12192000" cy="6858000"/>
  <p:notesSz cx="6797675" cy="9928225"/>
  <p:embeddedFontLst>
    <p:embeddedFont>
      <p:font typeface="Calibri" panose="020F0502020204030204" pitchFamily="34" charset="0"/>
      <p:regular r:id="rId19"/>
      <p:bold r:id="rId20"/>
      <p:italic r:id="rId21"/>
      <p:boldItalic r:id="rId22"/>
    </p:embeddedFont>
    <p:embeddedFont>
      <p:font typeface="Calibri Light" panose="020F0302020204030204" pitchFamily="34" charset="0"/>
      <p:regular r:id="rId23"/>
      <p:italic r:id="rId24"/>
    </p:embeddedFont>
    <p:embeddedFont>
      <p:font typeface="Lato Light" panose="020F0302020204030203" pitchFamily="34" charset="0"/>
      <p:regular r:id="rId25"/>
      <p:italic r:id="rId26"/>
    </p:embeddedFont>
    <p:embeddedFont>
      <p:font typeface="Lato Medium" panose="020F0502020204030203" pitchFamily="34" charset="0"/>
      <p:regular r:id="rId27"/>
      <p:italic r:id="rId28"/>
    </p:embeddedFont>
    <p:embeddedFont>
      <p:font typeface="Lato Semibold" panose="020F0502020204030203" pitchFamily="34" charset="0"/>
      <p:bold r:id="rId29"/>
      <p:boldItalic r:id="rId30"/>
    </p:embeddedFont>
    <p:embeddedFont>
      <p:font typeface="Roboto Slab Light" pitchFamily="2" charset="0"/>
      <p:regular r:id="rId31"/>
    </p:embeddedFont>
    <p:embeddedFont>
      <p:font typeface="Trebuchet MS" panose="020B0603020202020204" pitchFamily="34" charset="0"/>
      <p:regular r:id="rId32"/>
      <p:bold r:id="rId33"/>
      <p:italic r:id="rId34"/>
      <p:boldItalic r:id="rId35"/>
    </p:embeddedFont>
  </p:embeddedFontLst>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619" userDrawn="1">
          <p15:clr>
            <a:srgbClr val="A4A3A4"/>
          </p15:clr>
        </p15:guide>
        <p15:guide id="3" pos="7333" userDrawn="1">
          <p15:clr>
            <a:srgbClr val="A4A3A4"/>
          </p15:clr>
        </p15:guide>
        <p15:guide id="5" orient="horz" pos="3612" userDrawn="1">
          <p15:clr>
            <a:srgbClr val="A4A3A4"/>
          </p15:clr>
        </p15:guide>
        <p15:guide id="7" orient="horz" pos="2750" userDrawn="1">
          <p15:clr>
            <a:srgbClr val="A4A3A4"/>
          </p15:clr>
        </p15:guide>
        <p15:guide id="8" orient="horz" pos="1071" userDrawn="1">
          <p15:clr>
            <a:srgbClr val="A4A3A4"/>
          </p15:clr>
        </p15:guide>
        <p15:guide id="9" orient="horz" pos="1684" userDrawn="1">
          <p15:clr>
            <a:srgbClr val="A4A3A4"/>
          </p15:clr>
        </p15:guide>
        <p15:guide id="10" orient="horz" pos="640" userDrawn="1">
          <p15:clr>
            <a:srgbClr val="A4A3A4"/>
          </p15:clr>
        </p15:guide>
        <p15:guide id="11" pos="5201" userDrawn="1">
          <p15:clr>
            <a:srgbClr val="A4A3A4"/>
          </p15:clr>
        </p15:guide>
        <p15:guide id="12" pos="574" userDrawn="1">
          <p15:clr>
            <a:srgbClr val="A4A3A4"/>
          </p15:clr>
        </p15:guide>
        <p15:guide id="13" pos="3182" userDrawn="1">
          <p15:clr>
            <a:srgbClr val="A4A3A4"/>
          </p15:clr>
        </p15:guide>
        <p15:guide id="14" pos="4906" userDrawn="1">
          <p15:clr>
            <a:srgbClr val="A4A3A4"/>
          </p15:clr>
        </p15:guide>
        <p15:guide id="15" orient="horz" pos="3022"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47C464C-21B0-FF69-A9DC-717BCFB5778C}" name="Renata Padalevičiūtė" initials="RP" userId="S::renata.padaleviciute@vipa.lt::9872d011-29bb-4755-95cb-70420aed1149" providerId="AD"/>
  <p188:author id="{82590F5F-739F-470A-536C-683A68CC8B81}" name="Kristina Vaskelienė" initials="KV" userId="S::kristina.vaskeliene@vipa.lt::b1aa04dc-d94a-4d78-9372-d3dce789a006" providerId="AD"/>
  <p188:author id="{B9CB096B-8A49-7A97-56E9-CD9FCAA317D6}" name="Aušrinė Rudinskienė" initials="AR" userId="S::ausrine.rudinskiene@vipa.lt::dddd43ea-ebe4-4fb9-93c6-185354253d81" providerId="AD"/>
  <p188:author id="{7EC44DBC-77B8-8A96-3B1B-E372B6E88C6A}" name="Žaneta Maskaliovienė" initials="ŽM" userId="S::zaneta.maskalioviene@vipa.lt::e8066b18-548d-4515-890b-306d0a6ca98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sta Gladkauskienė" initials="AG" lastIdx="27" clrIdx="0"/>
  <p:cmAuthor id="2" name="Lina Galatiltė" initials="LG" lastIdx="12" clrIdx="1"/>
  <p:cmAuthor id="3" name="Žilvinas Kačiuška" initials="ŽK" lastIdx="21" clrIdx="2"/>
  <p:cmAuthor id="4" name="Justinas Bučys" initials="JB" lastIdx="1" clrIdx="3"/>
  <p:cmAuthor id="5" name="Žana Zimina" initials="ŽZ" lastIdx="2"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8692"/>
    <a:srgbClr val="014A67"/>
    <a:srgbClr val="003F4F"/>
    <a:srgbClr val="FFFFFF"/>
    <a:srgbClr val="EAEDEE"/>
    <a:srgbClr val="DCE7EA"/>
    <a:srgbClr val="D7E2E5"/>
    <a:srgbClr val="BFD2D7"/>
    <a:srgbClr val="000000"/>
    <a:srgbClr val="6088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8" autoAdjust="0"/>
    <p:restoredTop sz="94660"/>
  </p:normalViewPr>
  <p:slideViewPr>
    <p:cSldViewPr snapToGrid="0">
      <p:cViewPr varScale="1">
        <p:scale>
          <a:sx n="67" d="100"/>
          <a:sy n="67" d="100"/>
        </p:scale>
        <p:origin x="568" y="56"/>
      </p:cViewPr>
      <p:guideLst>
        <p:guide pos="619"/>
        <p:guide pos="7333"/>
        <p:guide orient="horz" pos="3612"/>
        <p:guide orient="horz" pos="2750"/>
        <p:guide orient="horz" pos="1071"/>
        <p:guide orient="horz" pos="1684"/>
        <p:guide orient="horz" pos="640"/>
        <p:guide pos="5201"/>
        <p:guide pos="574"/>
        <p:guide pos="3182"/>
        <p:guide pos="4906"/>
        <p:guide orient="horz" pos="302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theme" Target="theme/theme1.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font" Target="fonts/font11.fntdata"/><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36A44A14-0890-42CA-9D52-FAFC5655C7E9}" type="datetimeFigureOut">
              <a:rPr lang="lt-LT" smtClean="0"/>
              <a:t>2023-05-04</a:t>
            </a:fld>
            <a:endParaRPr lang="lt-LT"/>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A80B913F-59ED-4A92-841D-22B94D169453}" type="slidenum">
              <a:rPr lang="lt-LT" smtClean="0"/>
              <a:t>‹#›</a:t>
            </a:fld>
            <a:endParaRPr lang="lt-LT"/>
          </a:p>
        </p:txBody>
      </p:sp>
    </p:spTree>
    <p:extLst>
      <p:ext uri="{BB962C8B-B14F-4D97-AF65-F5344CB8AC3E}">
        <p14:creationId xmlns:p14="http://schemas.microsoft.com/office/powerpoint/2010/main" val="4189530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244BD-677C-46F0-B02B-3784E2443C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t-LT"/>
          </a:p>
        </p:txBody>
      </p:sp>
      <p:sp>
        <p:nvSpPr>
          <p:cNvPr id="3" name="Subtitle 2">
            <a:extLst>
              <a:ext uri="{FF2B5EF4-FFF2-40B4-BE49-F238E27FC236}">
                <a16:creationId xmlns:a16="http://schemas.microsoft.com/office/drawing/2014/main" id="{5F2244E2-B8AB-4AB9-BF34-CFB3CDF5CB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t-LT"/>
          </a:p>
        </p:txBody>
      </p:sp>
      <p:sp>
        <p:nvSpPr>
          <p:cNvPr id="4" name="Date Placeholder 3">
            <a:extLst>
              <a:ext uri="{FF2B5EF4-FFF2-40B4-BE49-F238E27FC236}">
                <a16:creationId xmlns:a16="http://schemas.microsoft.com/office/drawing/2014/main" id="{B2AE9A08-22EE-40FC-89BE-32FB73EAC8BA}"/>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32911059-1A96-4874-A25B-A9CEB1A3AE79}"/>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1CCF9818-E91E-40CA-82D9-90E619360E11}"/>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015231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0D5A-9876-447D-BE76-4D92D34847CC}"/>
              </a:ext>
            </a:extLst>
          </p:cNvPr>
          <p:cNvSpPr>
            <a:spLocks noGrp="1"/>
          </p:cNvSpPr>
          <p:nvPr>
            <p:ph type="title"/>
          </p:nvPr>
        </p:nvSpPr>
        <p:spPr/>
        <p:txBody>
          <a:bodyPr/>
          <a:lstStyle/>
          <a:p>
            <a:r>
              <a:rPr lang="en-US"/>
              <a:t>Click to edit Master title style</a:t>
            </a:r>
            <a:endParaRPr lang="lt-LT"/>
          </a:p>
        </p:txBody>
      </p:sp>
      <p:sp>
        <p:nvSpPr>
          <p:cNvPr id="3" name="Content Placeholder 2">
            <a:extLst>
              <a:ext uri="{FF2B5EF4-FFF2-40B4-BE49-F238E27FC236}">
                <a16:creationId xmlns:a16="http://schemas.microsoft.com/office/drawing/2014/main" id="{9538B62A-5CDC-47E7-876F-B7F09D1E5DF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93CE9BF1-A6E2-4501-A9F2-69ABF6D67737}"/>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E7D02D43-EAEC-4BE8-8C90-9CF19E899CFB}"/>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B01476DC-DBCB-4C08-A09D-F43ED8D82E70}"/>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239739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CF566-D2E8-4857-A873-0F6A8A1A07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t-LT"/>
          </a:p>
        </p:txBody>
      </p:sp>
      <p:sp>
        <p:nvSpPr>
          <p:cNvPr id="3" name="Text Placeholder 2">
            <a:extLst>
              <a:ext uri="{FF2B5EF4-FFF2-40B4-BE49-F238E27FC236}">
                <a16:creationId xmlns:a16="http://schemas.microsoft.com/office/drawing/2014/main" id="{61A321AB-E5AC-4D61-A27D-C9C11DBB01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35978E-E882-4CD1-8189-B21EC1511AD9}"/>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A911EB4C-FE35-4D2D-A4A9-1375CF74F5BA}"/>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99D8E7BD-21B9-4E79-B9B0-DF0E9ACDABBE}"/>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2936993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D5DD0-4F5D-4B47-AAA9-C119B344553F}"/>
              </a:ext>
            </a:extLst>
          </p:cNvPr>
          <p:cNvSpPr>
            <a:spLocks noGrp="1"/>
          </p:cNvSpPr>
          <p:nvPr>
            <p:ph type="title"/>
          </p:nvPr>
        </p:nvSpPr>
        <p:spPr/>
        <p:txBody>
          <a:bodyPr/>
          <a:lstStyle>
            <a:lvl1pPr>
              <a:defRPr>
                <a:latin typeface="Trebuchet MS" panose="020B0603020202020204" pitchFamily="34" charset="0"/>
              </a:defRPr>
            </a:lvl1pPr>
          </a:lstStyle>
          <a:p>
            <a:r>
              <a:rPr lang="en-US"/>
              <a:t>Click to edit Master title style</a:t>
            </a:r>
            <a:endParaRPr lang="lt-LT"/>
          </a:p>
        </p:txBody>
      </p:sp>
      <p:sp>
        <p:nvSpPr>
          <p:cNvPr id="3" name="Content Placeholder 2">
            <a:extLst>
              <a:ext uri="{FF2B5EF4-FFF2-40B4-BE49-F238E27FC236}">
                <a16:creationId xmlns:a16="http://schemas.microsoft.com/office/drawing/2014/main" id="{9DB14973-9910-40B5-B0A9-6FE92DF84F62}"/>
              </a:ext>
            </a:extLst>
          </p:cNvPr>
          <p:cNvSpPr>
            <a:spLocks noGrp="1"/>
          </p:cNvSpPr>
          <p:nvPr>
            <p:ph sz="half" idx="1"/>
          </p:nvPr>
        </p:nvSpPr>
        <p:spPr>
          <a:xfrm>
            <a:off x="838200" y="1825625"/>
            <a:ext cx="5181600" cy="4351338"/>
          </a:xfrm>
        </p:spPr>
        <p:txBody>
          <a:bodyPr/>
          <a:lstStyle>
            <a:lvl1pPr>
              <a:defRPr>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Content Placeholder 3">
            <a:extLst>
              <a:ext uri="{FF2B5EF4-FFF2-40B4-BE49-F238E27FC236}">
                <a16:creationId xmlns:a16="http://schemas.microsoft.com/office/drawing/2014/main" id="{7950AE27-1EDD-4548-BC43-B187C42589AF}"/>
              </a:ext>
            </a:extLst>
          </p:cNvPr>
          <p:cNvSpPr>
            <a:spLocks noGrp="1"/>
          </p:cNvSpPr>
          <p:nvPr>
            <p:ph sz="half" idx="2"/>
          </p:nvPr>
        </p:nvSpPr>
        <p:spPr>
          <a:xfrm>
            <a:off x="6172200" y="1849479"/>
            <a:ext cx="5181600" cy="4351338"/>
          </a:xfrm>
        </p:spPr>
        <p:txBody>
          <a:bodyPr/>
          <a:lstStyle>
            <a:lvl1pPr>
              <a:defRPr>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Date Placeholder 4">
            <a:extLst>
              <a:ext uri="{FF2B5EF4-FFF2-40B4-BE49-F238E27FC236}">
                <a16:creationId xmlns:a16="http://schemas.microsoft.com/office/drawing/2014/main" id="{9481E715-3CC2-4D61-A0FC-57C22D60CE2E}"/>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6" name="Footer Placeholder 5">
            <a:extLst>
              <a:ext uri="{FF2B5EF4-FFF2-40B4-BE49-F238E27FC236}">
                <a16:creationId xmlns:a16="http://schemas.microsoft.com/office/drawing/2014/main" id="{285505DB-A593-4113-8801-509BE17F17FB}"/>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D58CF198-EB2D-4658-B9DC-07DED636F0FD}"/>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1520631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78272-A217-45BF-96B8-51B24AA023DD}"/>
              </a:ext>
            </a:extLst>
          </p:cNvPr>
          <p:cNvSpPr>
            <a:spLocks noGrp="1"/>
          </p:cNvSpPr>
          <p:nvPr>
            <p:ph type="title"/>
          </p:nvPr>
        </p:nvSpPr>
        <p:spPr>
          <a:xfrm>
            <a:off x="839788" y="365125"/>
            <a:ext cx="10515600" cy="1325563"/>
          </a:xfrm>
        </p:spPr>
        <p:txBody>
          <a:bodyPr/>
          <a:lstStyle/>
          <a:p>
            <a:r>
              <a:rPr lang="en-US"/>
              <a:t>Click to edit Master title style</a:t>
            </a:r>
            <a:endParaRPr lang="lt-LT"/>
          </a:p>
        </p:txBody>
      </p:sp>
      <p:sp>
        <p:nvSpPr>
          <p:cNvPr id="3" name="Text Placeholder 2">
            <a:extLst>
              <a:ext uri="{FF2B5EF4-FFF2-40B4-BE49-F238E27FC236}">
                <a16:creationId xmlns:a16="http://schemas.microsoft.com/office/drawing/2014/main" id="{5FB7D100-C982-47A0-AF2E-9976641378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C0D2FB-7A65-4FDC-B37A-87E36406BD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Text Placeholder 4">
            <a:extLst>
              <a:ext uri="{FF2B5EF4-FFF2-40B4-BE49-F238E27FC236}">
                <a16:creationId xmlns:a16="http://schemas.microsoft.com/office/drawing/2014/main" id="{3C94BA2D-B131-4B68-9D69-91FCFAD4CB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CCC45E1-B99E-47D6-B82C-1C679E2AC3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7" name="Date Placeholder 6">
            <a:extLst>
              <a:ext uri="{FF2B5EF4-FFF2-40B4-BE49-F238E27FC236}">
                <a16:creationId xmlns:a16="http://schemas.microsoft.com/office/drawing/2014/main" id="{567D1AE0-DA80-47A6-8C1D-476960803634}"/>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8" name="Footer Placeholder 7">
            <a:extLst>
              <a:ext uri="{FF2B5EF4-FFF2-40B4-BE49-F238E27FC236}">
                <a16:creationId xmlns:a16="http://schemas.microsoft.com/office/drawing/2014/main" id="{B0869A30-49BB-4FB2-B995-05CF02827AB8}"/>
              </a:ext>
            </a:extLst>
          </p:cNvPr>
          <p:cNvSpPr>
            <a:spLocks noGrp="1"/>
          </p:cNvSpPr>
          <p:nvPr>
            <p:ph type="ftr" sz="quarter" idx="11"/>
          </p:nvPr>
        </p:nvSpPr>
        <p:spPr/>
        <p:txBody>
          <a:bodyPr/>
          <a:lstStyle/>
          <a:p>
            <a:endParaRPr lang="lt-LT"/>
          </a:p>
        </p:txBody>
      </p:sp>
      <p:sp>
        <p:nvSpPr>
          <p:cNvPr id="9" name="Slide Number Placeholder 8">
            <a:extLst>
              <a:ext uri="{FF2B5EF4-FFF2-40B4-BE49-F238E27FC236}">
                <a16:creationId xmlns:a16="http://schemas.microsoft.com/office/drawing/2014/main" id="{2C2CE8D3-2522-4321-97FF-50BB7D108426}"/>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894118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6B9B6-804A-4CA3-A76B-5C6D6FB32E9B}"/>
              </a:ext>
            </a:extLst>
          </p:cNvPr>
          <p:cNvSpPr>
            <a:spLocks noGrp="1"/>
          </p:cNvSpPr>
          <p:nvPr>
            <p:ph type="title"/>
          </p:nvPr>
        </p:nvSpPr>
        <p:spPr/>
        <p:txBody>
          <a:bodyPr/>
          <a:lstStyle/>
          <a:p>
            <a:r>
              <a:rPr lang="en-US"/>
              <a:t>Click to edit Master title style</a:t>
            </a:r>
            <a:endParaRPr lang="lt-LT"/>
          </a:p>
        </p:txBody>
      </p:sp>
      <p:sp>
        <p:nvSpPr>
          <p:cNvPr id="3" name="Date Placeholder 2">
            <a:extLst>
              <a:ext uri="{FF2B5EF4-FFF2-40B4-BE49-F238E27FC236}">
                <a16:creationId xmlns:a16="http://schemas.microsoft.com/office/drawing/2014/main" id="{E052DCE4-CA2C-4F5B-BD9D-62F12AA1D74F}"/>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4" name="Footer Placeholder 3">
            <a:extLst>
              <a:ext uri="{FF2B5EF4-FFF2-40B4-BE49-F238E27FC236}">
                <a16:creationId xmlns:a16="http://schemas.microsoft.com/office/drawing/2014/main" id="{1E21811A-A5CB-4D89-89BF-06EFFCB760AC}"/>
              </a:ext>
            </a:extLst>
          </p:cNvPr>
          <p:cNvSpPr>
            <a:spLocks noGrp="1"/>
          </p:cNvSpPr>
          <p:nvPr>
            <p:ph type="ftr" sz="quarter" idx="11"/>
          </p:nvPr>
        </p:nvSpPr>
        <p:spPr/>
        <p:txBody>
          <a:bodyPr/>
          <a:lstStyle/>
          <a:p>
            <a:endParaRPr lang="lt-LT"/>
          </a:p>
        </p:txBody>
      </p:sp>
      <p:sp>
        <p:nvSpPr>
          <p:cNvPr id="5" name="Slide Number Placeholder 4">
            <a:extLst>
              <a:ext uri="{FF2B5EF4-FFF2-40B4-BE49-F238E27FC236}">
                <a16:creationId xmlns:a16="http://schemas.microsoft.com/office/drawing/2014/main" id="{CACD96B6-2148-43A7-A81B-E41F0EDB9A7E}"/>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712758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A7D0E9-3FD1-4FF4-93AF-0CA3F4715958}"/>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3" name="Footer Placeholder 2">
            <a:extLst>
              <a:ext uri="{FF2B5EF4-FFF2-40B4-BE49-F238E27FC236}">
                <a16:creationId xmlns:a16="http://schemas.microsoft.com/office/drawing/2014/main" id="{ADB80DC8-5044-4538-A300-123DD3A98438}"/>
              </a:ext>
            </a:extLst>
          </p:cNvPr>
          <p:cNvSpPr>
            <a:spLocks noGrp="1"/>
          </p:cNvSpPr>
          <p:nvPr>
            <p:ph type="ftr" sz="quarter" idx="11"/>
          </p:nvPr>
        </p:nvSpPr>
        <p:spPr/>
        <p:txBody>
          <a:bodyPr/>
          <a:lstStyle/>
          <a:p>
            <a:endParaRPr lang="lt-LT"/>
          </a:p>
        </p:txBody>
      </p:sp>
      <p:sp>
        <p:nvSpPr>
          <p:cNvPr id="4" name="Slide Number Placeholder 3">
            <a:extLst>
              <a:ext uri="{FF2B5EF4-FFF2-40B4-BE49-F238E27FC236}">
                <a16:creationId xmlns:a16="http://schemas.microsoft.com/office/drawing/2014/main" id="{5B18EC64-C0F4-4677-9AE7-BCEF0B1CBF4D}"/>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238416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CCF4-C00C-4720-84F0-95C886F7C0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t-LT"/>
          </a:p>
        </p:txBody>
      </p:sp>
      <p:sp>
        <p:nvSpPr>
          <p:cNvPr id="3" name="Content Placeholder 2">
            <a:extLst>
              <a:ext uri="{FF2B5EF4-FFF2-40B4-BE49-F238E27FC236}">
                <a16:creationId xmlns:a16="http://schemas.microsoft.com/office/drawing/2014/main" id="{91C1D0DB-C8EB-4CF8-98FC-C6B4061214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Text Placeholder 3">
            <a:extLst>
              <a:ext uri="{FF2B5EF4-FFF2-40B4-BE49-F238E27FC236}">
                <a16:creationId xmlns:a16="http://schemas.microsoft.com/office/drawing/2014/main" id="{DDACC513-81D3-4A2D-BF3A-BCBE99B2C0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0B517-7CEF-40A6-99AA-E62C0EB7ABFA}"/>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6" name="Footer Placeholder 5">
            <a:extLst>
              <a:ext uri="{FF2B5EF4-FFF2-40B4-BE49-F238E27FC236}">
                <a16:creationId xmlns:a16="http://schemas.microsoft.com/office/drawing/2014/main" id="{736E57BF-A7AF-4097-844D-465A14FDCE23}"/>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16B4E911-2FD8-4269-B2A5-D7DBB703F954}"/>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1256645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C2A71-DE34-4172-A4BE-E8058367BA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t-LT"/>
          </a:p>
        </p:txBody>
      </p:sp>
      <p:sp>
        <p:nvSpPr>
          <p:cNvPr id="3" name="Picture Placeholder 2">
            <a:extLst>
              <a:ext uri="{FF2B5EF4-FFF2-40B4-BE49-F238E27FC236}">
                <a16:creationId xmlns:a16="http://schemas.microsoft.com/office/drawing/2014/main" id="{C62C1B2B-FB79-453C-9A7A-26D92CB7AF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xt Placeholder 3">
            <a:extLst>
              <a:ext uri="{FF2B5EF4-FFF2-40B4-BE49-F238E27FC236}">
                <a16:creationId xmlns:a16="http://schemas.microsoft.com/office/drawing/2014/main" id="{C3A6A0A8-F478-4164-8E36-2AB41ADCFE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38EA59-F927-4F09-B1D1-29BA5ED6DFEF}"/>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6" name="Footer Placeholder 5">
            <a:extLst>
              <a:ext uri="{FF2B5EF4-FFF2-40B4-BE49-F238E27FC236}">
                <a16:creationId xmlns:a16="http://schemas.microsoft.com/office/drawing/2014/main" id="{08A0E48A-6EC9-48B6-888C-17B3A0653664}"/>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BAF82D93-AF37-426B-BB06-71B1664BB198}"/>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255242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D8B70-0248-4B34-B690-AE3B78E46243}"/>
              </a:ext>
            </a:extLst>
          </p:cNvPr>
          <p:cNvSpPr>
            <a:spLocks noGrp="1"/>
          </p:cNvSpPr>
          <p:nvPr>
            <p:ph type="title"/>
          </p:nvPr>
        </p:nvSpPr>
        <p:spPr/>
        <p:txBody>
          <a:bodyPr/>
          <a:lstStyle/>
          <a:p>
            <a:r>
              <a:rPr lang="en-US"/>
              <a:t>Click to edit Master title style</a:t>
            </a:r>
            <a:endParaRPr lang="lt-LT"/>
          </a:p>
        </p:txBody>
      </p:sp>
      <p:sp>
        <p:nvSpPr>
          <p:cNvPr id="3" name="Vertical Text Placeholder 2">
            <a:extLst>
              <a:ext uri="{FF2B5EF4-FFF2-40B4-BE49-F238E27FC236}">
                <a16:creationId xmlns:a16="http://schemas.microsoft.com/office/drawing/2014/main" id="{757F474F-F706-46CC-8240-E0DF4C1CFF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9BFB93BC-C785-412A-A317-A7256840D75C}"/>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ECB60AAC-EB0F-44B9-804B-0ED5EDA778A6}"/>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B0735310-C511-4E52-859E-A649AEC4C7C0}"/>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264149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836B53-AD8B-43CB-998D-A491BCE6A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t-LT"/>
          </a:p>
        </p:txBody>
      </p:sp>
      <p:sp>
        <p:nvSpPr>
          <p:cNvPr id="3" name="Vertical Text Placeholder 2">
            <a:extLst>
              <a:ext uri="{FF2B5EF4-FFF2-40B4-BE49-F238E27FC236}">
                <a16:creationId xmlns:a16="http://schemas.microsoft.com/office/drawing/2014/main" id="{62046882-8EFE-4020-A714-F12C700924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AC1E367E-AA6E-424E-936F-321CF575176B}"/>
              </a:ext>
            </a:extLst>
          </p:cNvPr>
          <p:cNvSpPr>
            <a:spLocks noGrp="1"/>
          </p:cNvSpPr>
          <p:nvPr>
            <p:ph type="dt" sz="half" idx="10"/>
          </p:nvPr>
        </p:nvSpPr>
        <p:spPr/>
        <p:txBody>
          <a:body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7CC1828F-509A-4B29-B7C7-B9A4EF6FA72B}"/>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B4C13AA0-4D24-464B-A544-2698AD3DE93F}"/>
              </a:ext>
            </a:extLst>
          </p:cNvPr>
          <p:cNvSpPr>
            <a:spLocks noGrp="1"/>
          </p:cNvSpPr>
          <p:nvPr>
            <p:ph type="sldNum" sz="quarter" idx="12"/>
          </p:nvPr>
        </p:nvSpPr>
        <p:spPr/>
        <p:txBody>
          <a:bodyPr/>
          <a:lstStyle/>
          <a:p>
            <a:fld id="{769F53B4-85FB-49B5-A0F5-5E8B522F40DA}" type="slidenum">
              <a:rPr lang="lt-LT" smtClean="0"/>
              <a:t>‹#›</a:t>
            </a:fld>
            <a:endParaRPr lang="lt-LT"/>
          </a:p>
        </p:txBody>
      </p:sp>
    </p:spTree>
    <p:extLst>
      <p:ext uri="{BB962C8B-B14F-4D97-AF65-F5344CB8AC3E}">
        <p14:creationId xmlns:p14="http://schemas.microsoft.com/office/powerpoint/2010/main" val="3577631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14C6D8-CC02-491A-99BC-DCE6C68B7D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a:extLst>
              <a:ext uri="{FF2B5EF4-FFF2-40B4-BE49-F238E27FC236}">
                <a16:creationId xmlns:a16="http://schemas.microsoft.com/office/drawing/2014/main" id="{8701FCAF-73DF-474D-A195-593CC89516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841F800F-A984-437E-A83B-BCE4A697B6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B30F9C-2291-444F-A960-D486395CFCF0}" type="datetimeFigureOut">
              <a:rPr lang="lt-LT" smtClean="0"/>
              <a:t>2023-05-04</a:t>
            </a:fld>
            <a:endParaRPr lang="lt-LT"/>
          </a:p>
        </p:txBody>
      </p:sp>
      <p:sp>
        <p:nvSpPr>
          <p:cNvPr id="5" name="Footer Placeholder 4">
            <a:extLst>
              <a:ext uri="{FF2B5EF4-FFF2-40B4-BE49-F238E27FC236}">
                <a16:creationId xmlns:a16="http://schemas.microsoft.com/office/drawing/2014/main" id="{99F02012-305C-495C-9368-AFDA96F4D4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a:extLst>
              <a:ext uri="{FF2B5EF4-FFF2-40B4-BE49-F238E27FC236}">
                <a16:creationId xmlns:a16="http://schemas.microsoft.com/office/drawing/2014/main" id="{7766FCBF-9291-4DD6-A7C4-178A7C975E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9F53B4-85FB-49B5-A0F5-5E8B522F40DA}" type="slidenum">
              <a:rPr lang="lt-LT" smtClean="0"/>
              <a:t>‹#›</a:t>
            </a:fld>
            <a:endParaRPr lang="lt-LT"/>
          </a:p>
        </p:txBody>
      </p:sp>
    </p:spTree>
    <p:extLst>
      <p:ext uri="{BB962C8B-B14F-4D97-AF65-F5344CB8AC3E}">
        <p14:creationId xmlns:p14="http://schemas.microsoft.com/office/powerpoint/2010/main" val="4046340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vipa.lt/"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2" descr="Pagrindinis - Viešųjų investicijų plėtros agentura">
            <a:extLst>
              <a:ext uri="{FF2B5EF4-FFF2-40B4-BE49-F238E27FC236}">
                <a16:creationId xmlns:a16="http://schemas.microsoft.com/office/drawing/2014/main" id="{CAD55799-B9A8-C84E-9C22-CCEAF1D650E6}"/>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t="1" r="33496" b="192"/>
          <a:stretch/>
        </p:blipFill>
        <p:spPr bwMode="auto">
          <a:xfrm>
            <a:off x="822959" y="940670"/>
            <a:ext cx="2153323" cy="107721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8EF4C35-50FA-417C-A0C1-730A05774A28}"/>
              </a:ext>
            </a:extLst>
          </p:cNvPr>
          <p:cNvSpPr txBox="1"/>
          <p:nvPr/>
        </p:nvSpPr>
        <p:spPr>
          <a:xfrm>
            <a:off x="911224" y="2444078"/>
            <a:ext cx="10729913" cy="2492990"/>
          </a:xfrm>
          <a:prstGeom prst="rect">
            <a:avLst/>
          </a:prstGeom>
          <a:noFill/>
        </p:spPr>
        <p:txBody>
          <a:bodyPr wrap="square" lIns="91440" tIns="45720" rIns="91440" bIns="45720" anchor="t">
            <a:spAutoFit/>
          </a:bodyPr>
          <a:lstStyle/>
          <a:p>
            <a:pPr algn="ctr"/>
            <a:r>
              <a:rPr lang="lt-LT" sz="3600" dirty="0">
                <a:solidFill>
                  <a:schemeClr val="bg1"/>
                </a:solidFill>
                <a:latin typeface="Trebuchet MS"/>
              </a:rPr>
              <a:t>Daugiabučių namų atnaujinimo (modernizavimo) finansavimo sąlygos ir reikalavimai</a:t>
            </a:r>
          </a:p>
          <a:p>
            <a:pPr algn="ctr"/>
            <a:endParaRPr lang="lt-LT" sz="3600" dirty="0">
              <a:solidFill>
                <a:schemeClr val="bg1"/>
              </a:solidFill>
              <a:latin typeface="Trebuchet MS"/>
            </a:endParaRPr>
          </a:p>
          <a:p>
            <a:pPr algn="ctr"/>
            <a:r>
              <a:rPr lang="lt-LT" sz="2400" dirty="0">
                <a:solidFill>
                  <a:schemeClr val="bg1"/>
                </a:solidFill>
                <a:latin typeface="Trebuchet MS"/>
              </a:rPr>
              <a:t>Žaneta Maskaliovienė</a:t>
            </a:r>
          </a:p>
          <a:p>
            <a:pPr algn="ctr"/>
            <a:r>
              <a:rPr lang="lt-LT" dirty="0">
                <a:solidFill>
                  <a:schemeClr val="bg1"/>
                </a:solidFill>
                <a:latin typeface="Trebuchet MS"/>
              </a:rPr>
              <a:t>Būsto investicijų skyriaus vadovė</a:t>
            </a:r>
          </a:p>
        </p:txBody>
      </p:sp>
    </p:spTree>
    <p:extLst>
      <p:ext uri="{BB962C8B-B14F-4D97-AF65-F5344CB8AC3E}">
        <p14:creationId xmlns:p14="http://schemas.microsoft.com/office/powerpoint/2010/main" val="4100767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F0F44-42EA-0572-ED6A-539D6E773985}"/>
              </a:ext>
            </a:extLst>
          </p:cNvPr>
          <p:cNvSpPr>
            <a:spLocks noGrp="1"/>
          </p:cNvSpPr>
          <p:nvPr>
            <p:ph type="title"/>
          </p:nvPr>
        </p:nvSpPr>
        <p:spPr>
          <a:xfrm>
            <a:off x="993548" y="593725"/>
            <a:ext cx="4057877" cy="864961"/>
          </a:xfrm>
          <a:noFill/>
          <a:ln>
            <a:noFill/>
          </a:ln>
        </p:spPr>
        <p:txBody>
          <a:bodyPr vert="horz" wrap="square" lIns="91440" tIns="45720" rIns="91440" bIns="45720" numCol="1" anchor="t" anchorCtr="0" compatLnSpc="1">
            <a:prstTxWarp prst="textNoShape">
              <a:avLst/>
            </a:prstTxWarp>
            <a:normAutofit/>
          </a:bodyPr>
          <a:lstStyle/>
          <a:p>
            <a:r>
              <a:rPr lang="lt-LT" sz="3200" b="1" dirty="0">
                <a:solidFill>
                  <a:srgbClr val="014A67"/>
                </a:solidFill>
                <a:latin typeface="Trebuchet MS" panose="020B0603020202020204" pitchFamily="34" charset="0"/>
                <a:ea typeface="+mn-ea"/>
                <a:cs typeface="+mn-cs"/>
              </a:rPr>
              <a:t>Kas yra VIPA?</a:t>
            </a:r>
          </a:p>
        </p:txBody>
      </p:sp>
      <p:sp>
        <p:nvSpPr>
          <p:cNvPr id="3" name="Content Placeholder 2">
            <a:extLst>
              <a:ext uri="{FF2B5EF4-FFF2-40B4-BE49-F238E27FC236}">
                <a16:creationId xmlns:a16="http://schemas.microsoft.com/office/drawing/2014/main" id="{21AC4C72-D95F-B00C-8A4F-801075BCF4E3}"/>
              </a:ext>
            </a:extLst>
          </p:cNvPr>
          <p:cNvSpPr>
            <a:spLocks noGrp="1"/>
          </p:cNvSpPr>
          <p:nvPr>
            <p:ph idx="1"/>
          </p:nvPr>
        </p:nvSpPr>
        <p:spPr>
          <a:xfrm>
            <a:off x="933091" y="1825625"/>
            <a:ext cx="10515600" cy="4351338"/>
          </a:xfrm>
        </p:spPr>
        <p:txBody>
          <a:bodyPr>
            <a:normAutofit/>
          </a:bodyPr>
          <a:lstStyle/>
          <a:p>
            <a:pPr algn="just"/>
            <a:r>
              <a:rPr lang="lt-LT" sz="2400" dirty="0">
                <a:solidFill>
                  <a:srgbClr val="014A67"/>
                </a:solidFill>
                <a:latin typeface="Trebuchet MS" panose="020B0603020202020204" pitchFamily="34" charset="0"/>
              </a:rPr>
              <a:t>VIPA - jau 10 metų veikianti valstybės valdoma </a:t>
            </a:r>
            <a:r>
              <a:rPr lang="lt-LT" sz="2400" b="1" dirty="0">
                <a:solidFill>
                  <a:srgbClr val="014A67"/>
                </a:solidFill>
                <a:latin typeface="Trebuchet MS" panose="020B0603020202020204" pitchFamily="34" charset="0"/>
              </a:rPr>
              <a:t>finansų įstaiga</a:t>
            </a:r>
            <a:r>
              <a:rPr lang="lt-LT" sz="2400" dirty="0">
                <a:solidFill>
                  <a:srgbClr val="014A67"/>
                </a:solidFill>
                <a:latin typeface="Trebuchet MS" panose="020B0603020202020204" pitchFamily="34" charset="0"/>
              </a:rPr>
              <a:t>, veikianti kaip </a:t>
            </a:r>
            <a:r>
              <a:rPr lang="lt-LT" sz="2400" b="1" dirty="0">
                <a:solidFill>
                  <a:srgbClr val="014A67"/>
                </a:solidFill>
                <a:latin typeface="Trebuchet MS" panose="020B0603020202020204" pitchFamily="34" charset="0"/>
              </a:rPr>
              <a:t>partneris ministerijoms </a:t>
            </a:r>
            <a:r>
              <a:rPr lang="lt-LT" sz="2400" dirty="0">
                <a:solidFill>
                  <a:srgbClr val="014A67"/>
                </a:solidFill>
                <a:latin typeface="Trebuchet MS" panose="020B0603020202020204" pitchFamily="34" charset="0"/>
              </a:rPr>
              <a:t>įgyvendinant valstybės strategiją, siekiant tikslų energijos efektyvumo, infrastruktūros gerinimo srityse, finansuojant projektus pasitelkiant </a:t>
            </a:r>
            <a:r>
              <a:rPr lang="lt-LT" sz="2400" b="1" dirty="0">
                <a:solidFill>
                  <a:srgbClr val="014A67"/>
                </a:solidFill>
                <a:latin typeface="Trebuchet MS" panose="020B0603020202020204" pitchFamily="34" charset="0"/>
              </a:rPr>
              <a:t>finansines priemones </a:t>
            </a:r>
          </a:p>
          <a:p>
            <a:pPr algn="just"/>
            <a:endParaRPr lang="lt-LT" sz="2400" dirty="0">
              <a:solidFill>
                <a:srgbClr val="014A67"/>
              </a:solidFill>
              <a:latin typeface="Trebuchet MS" panose="020B0603020202020204" pitchFamily="34" charset="0"/>
            </a:endParaRPr>
          </a:p>
          <a:p>
            <a:pPr algn="just"/>
            <a:r>
              <a:rPr lang="lt-LT" sz="2400" dirty="0">
                <a:solidFill>
                  <a:srgbClr val="014A67"/>
                </a:solidFill>
                <a:latin typeface="Trebuchet MS" panose="020B0603020202020204" pitchFamily="34" charset="0"/>
              </a:rPr>
              <a:t>Nuo pat VIPA veiklos pradžios įgyvendinamomis veiklomis aktyviai prisidedame prie žemiausio energetinio efektyvumo pastatų atnaujinimo įgyvendinant </a:t>
            </a:r>
            <a:r>
              <a:rPr lang="lt-LT" sz="2400" b="1" dirty="0">
                <a:solidFill>
                  <a:srgbClr val="014A67"/>
                </a:solidFill>
                <a:latin typeface="Trebuchet MS" panose="020B0603020202020204" pitchFamily="34" charset="0"/>
              </a:rPr>
              <a:t>Daugiabučių namų atnaujinimo (modernizavimo) programą</a:t>
            </a:r>
            <a:r>
              <a:rPr lang="lt-LT" sz="2400" dirty="0">
                <a:solidFill>
                  <a:srgbClr val="014A67"/>
                </a:solidFill>
                <a:latin typeface="Trebuchet MS" panose="020B0603020202020204" pitchFamily="34" charset="0"/>
              </a:rPr>
              <a:t>,  kurios tikslas – sumažinti šiluminės energijos sąnaudas, racionaliai naudoti energijos išteklius, užtikrinti efektyvų būsto naudojimą, gerinti gyvenamąją aplinką bei gyventojų gyvenimo kokybę</a:t>
            </a:r>
          </a:p>
          <a:p>
            <a:pPr marL="0" indent="0">
              <a:buNone/>
            </a:pPr>
            <a:endParaRPr lang="lt-LT" dirty="0"/>
          </a:p>
        </p:txBody>
      </p:sp>
    </p:spTree>
    <p:extLst>
      <p:ext uri="{BB962C8B-B14F-4D97-AF65-F5344CB8AC3E}">
        <p14:creationId xmlns:p14="http://schemas.microsoft.com/office/powerpoint/2010/main" val="475941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5334997-B441-355B-71F8-C32C2C252C4E}"/>
              </a:ext>
            </a:extLst>
          </p:cNvPr>
          <p:cNvSpPr txBox="1"/>
          <p:nvPr/>
        </p:nvSpPr>
        <p:spPr>
          <a:xfrm>
            <a:off x="993548" y="1458686"/>
            <a:ext cx="5014824" cy="4278094"/>
          </a:xfrm>
          <a:prstGeom prst="rect">
            <a:avLst/>
          </a:prstGeom>
          <a:noFill/>
        </p:spPr>
        <p:txBody>
          <a:bodyPr wrap="square" rtlCol="0">
            <a:spAutoFit/>
          </a:bodyPr>
          <a:lstStyle/>
          <a:p>
            <a:pPr marL="285750" indent="-285750">
              <a:buFont typeface="Arial" panose="020B0604020202020204" pitchFamily="34" charset="0"/>
              <a:buChar char="•"/>
            </a:pPr>
            <a:endParaRPr lang="lt-LT" sz="1600" dirty="0">
              <a:latin typeface="Trebuchet MS" panose="020B0603020202020204" pitchFamily="34" charset="0"/>
            </a:endParaRPr>
          </a:p>
          <a:p>
            <a:pPr marL="285750" indent="-285750">
              <a:buFont typeface="Arial" panose="020B0604020202020204" pitchFamily="34" charset="0"/>
              <a:buChar char="•"/>
            </a:pPr>
            <a:r>
              <a:rPr lang="lt-LT" sz="2000" dirty="0">
                <a:latin typeface="Trebuchet MS" panose="020B0603020202020204" pitchFamily="34" charset="0"/>
              </a:rPr>
              <a:t>Daugiabučių namų atnaujinimas (modernizavimas)</a:t>
            </a:r>
          </a:p>
          <a:p>
            <a:pPr marL="285750" indent="-285750">
              <a:buFont typeface="Arial" panose="020B0604020202020204" pitchFamily="34" charset="0"/>
              <a:buChar char="•"/>
            </a:pPr>
            <a:r>
              <a:rPr lang="lt-LT" sz="2000" dirty="0">
                <a:latin typeface="Trebuchet MS" panose="020B0603020202020204" pitchFamily="34" charset="0"/>
              </a:rPr>
              <a:t>V</a:t>
            </a:r>
            <a:r>
              <a:rPr lang="pt-BR" sz="2000" dirty="0">
                <a:latin typeface="Trebuchet MS" panose="020B0603020202020204" pitchFamily="34" charset="0"/>
              </a:rPr>
              <a:t>iešųjų pastatų modernizavim</a:t>
            </a:r>
            <a:r>
              <a:rPr lang="lt-LT" sz="2000" dirty="0" err="1">
                <a:latin typeface="Trebuchet MS" panose="020B0603020202020204" pitchFamily="34" charset="0"/>
              </a:rPr>
              <a:t>as</a:t>
            </a:r>
            <a:r>
              <a:rPr lang="pt-BR" sz="2000" dirty="0">
                <a:latin typeface="Trebuchet MS" panose="020B0603020202020204" pitchFamily="34" charset="0"/>
              </a:rPr>
              <a:t> </a:t>
            </a:r>
            <a:endParaRPr lang="lt-LT" sz="2000" dirty="0">
              <a:latin typeface="Trebuchet MS" panose="020B0603020202020204" pitchFamily="34" charset="0"/>
            </a:endParaRPr>
          </a:p>
          <a:p>
            <a:pPr marL="285750" indent="-285750">
              <a:buFont typeface="Arial" panose="020B0604020202020204" pitchFamily="34" charset="0"/>
              <a:buChar char="•"/>
            </a:pPr>
            <a:r>
              <a:rPr lang="lt-LT" sz="2000" dirty="0">
                <a:latin typeface="Trebuchet MS" panose="020B0603020202020204" pitchFamily="34" charset="0"/>
              </a:rPr>
              <a:t>Saulės elektrinės/parkai</a:t>
            </a:r>
          </a:p>
          <a:p>
            <a:pPr marL="285750" indent="-285750">
              <a:buFont typeface="Arial" panose="020B0604020202020204" pitchFamily="34" charset="0"/>
              <a:buChar char="•"/>
            </a:pPr>
            <a:r>
              <a:rPr lang="lt-LT" sz="2000" dirty="0">
                <a:latin typeface="Trebuchet MS" panose="020B0603020202020204" pitchFamily="34" charset="0"/>
              </a:rPr>
              <a:t>E</a:t>
            </a:r>
            <a:r>
              <a:rPr lang="sv-SE" sz="2000" dirty="0">
                <a:latin typeface="Trebuchet MS" panose="020B0603020202020204" pitchFamily="34" charset="0"/>
              </a:rPr>
              <a:t>nerginio efektyvumo projekta</a:t>
            </a:r>
            <a:r>
              <a:rPr lang="lt-LT" sz="2000" dirty="0">
                <a:latin typeface="Trebuchet MS" panose="020B0603020202020204" pitchFamily="34" charset="0"/>
              </a:rPr>
              <a:t>i</a:t>
            </a:r>
          </a:p>
          <a:p>
            <a:pPr marL="285750" indent="-285750">
              <a:buFont typeface="Arial" panose="020B0604020202020204" pitchFamily="34" charset="0"/>
              <a:buChar char="•"/>
            </a:pPr>
            <a:r>
              <a:rPr lang="lt-LT" sz="2000" dirty="0">
                <a:latin typeface="Trebuchet MS" panose="020B0603020202020204" pitchFamily="34" charset="0"/>
              </a:rPr>
              <a:t>Gatvių apšvietimo modernizavimas </a:t>
            </a:r>
          </a:p>
          <a:p>
            <a:pPr marL="285750" indent="-285750">
              <a:buFont typeface="Arial" panose="020B0604020202020204" pitchFamily="34" charset="0"/>
              <a:buChar char="•"/>
            </a:pPr>
            <a:r>
              <a:rPr lang="lt-LT" sz="2000" dirty="0">
                <a:latin typeface="Trebuchet MS" panose="020B0603020202020204" pitchFamily="34" charset="0"/>
              </a:rPr>
              <a:t>Aukštojo mokslo ir profesinio mokymo infrastruktūros atnaujinimas</a:t>
            </a:r>
          </a:p>
          <a:p>
            <a:pPr marL="285750" indent="-285750">
              <a:buFont typeface="Arial" panose="020B0604020202020204" pitchFamily="34" charset="0"/>
              <a:buChar char="•"/>
            </a:pPr>
            <a:r>
              <a:rPr lang="lt-LT" sz="2000" dirty="0">
                <a:latin typeface="Trebuchet MS" panose="020B0603020202020204" pitchFamily="34" charset="0"/>
              </a:rPr>
              <a:t>Vandentvarkos infrastruktūros plėtra </a:t>
            </a:r>
          </a:p>
          <a:p>
            <a:pPr marL="285750" indent="-285750">
              <a:buFont typeface="Arial" panose="020B0604020202020204" pitchFamily="34" charset="0"/>
              <a:buChar char="•"/>
            </a:pPr>
            <a:r>
              <a:rPr lang="lt-LT" sz="2000" dirty="0">
                <a:latin typeface="Trebuchet MS" panose="020B0603020202020204" pitchFamily="34" charset="0"/>
              </a:rPr>
              <a:t>Kitos tikslinės paskolos pagal atskirus fondus</a:t>
            </a:r>
          </a:p>
          <a:p>
            <a:pPr marL="285750" indent="-285750">
              <a:buFont typeface="Arial" panose="020B0604020202020204" pitchFamily="34" charset="0"/>
              <a:buChar char="•"/>
            </a:pPr>
            <a:endParaRPr lang="lt-LT" dirty="0"/>
          </a:p>
          <a:p>
            <a:pPr marL="285750" indent="-285750">
              <a:buFont typeface="Arial" panose="020B0604020202020204" pitchFamily="34" charset="0"/>
              <a:buChar char="•"/>
            </a:pPr>
            <a:endParaRPr lang="lt-LT" dirty="0"/>
          </a:p>
        </p:txBody>
      </p:sp>
      <p:sp>
        <p:nvSpPr>
          <p:cNvPr id="3" name="Rectangle 5">
            <a:extLst>
              <a:ext uri="{FF2B5EF4-FFF2-40B4-BE49-F238E27FC236}">
                <a16:creationId xmlns:a16="http://schemas.microsoft.com/office/drawing/2014/main" id="{B424826E-BB5F-6C68-FC81-C13330800E63}"/>
              </a:ext>
            </a:extLst>
          </p:cNvPr>
          <p:cNvSpPr>
            <a:spLocks noChangeArrowheads="1"/>
          </p:cNvSpPr>
          <p:nvPr/>
        </p:nvSpPr>
        <p:spPr bwMode="auto">
          <a:xfrm>
            <a:off x="993549" y="5433675"/>
            <a:ext cx="4816702" cy="1168066"/>
          </a:xfrm>
          <a:prstGeom prst="rect">
            <a:avLst/>
          </a:prstGeom>
          <a:solidFill>
            <a:srgbClr val="DBE3E9">
              <a:alpha val="75000"/>
            </a:srgbClr>
          </a:solidFill>
          <a:ln>
            <a:noFill/>
          </a:ln>
        </p:spPr>
        <p:txBody>
          <a:bodyPr vert="horz" wrap="square" lIns="91440" tIns="45720" rIns="91440" bIns="45720" numCol="1" anchor="t" anchorCtr="0" compatLnSpc="1">
            <a:prstTxWarp prst="textNoShape">
              <a:avLst/>
            </a:prstTxWarp>
          </a:bodyPr>
          <a:lstStyle/>
          <a:p>
            <a:pPr algn="just" fontAlgn="base"/>
            <a:r>
              <a:rPr lang="lt-LT" sz="1400" dirty="0">
                <a:effectLst/>
                <a:latin typeface="Trebuchet MS" panose="020B0603020202020204" pitchFamily="34" charset="0"/>
                <a:ea typeface="Calibri" panose="020F0502020204030204" pitchFamily="34" charset="0"/>
                <a:cs typeface="Times New Roman" panose="02020603050405020304" pitchFamily="18" charset="0"/>
              </a:rPr>
              <a:t>Daugiabučių namų atnaujinimo (modernizavimo) projektų finansavimas sudaro didelę viso VIPA valdomo projektų portfelio dalį — </a:t>
            </a:r>
            <a:r>
              <a:rPr lang="lt-LT" sz="1400" b="1" dirty="0">
                <a:solidFill>
                  <a:srgbClr val="014A67"/>
                </a:solidFill>
                <a:effectLst/>
                <a:latin typeface="Trebuchet MS" panose="020B0603020202020204" pitchFamily="34" charset="0"/>
                <a:ea typeface="Calibri" panose="020F0502020204030204" pitchFamily="34" charset="0"/>
                <a:cs typeface="Times New Roman" panose="02020603050405020304" pitchFamily="18" charset="0"/>
              </a:rPr>
              <a:t>apie 54 proc.</a:t>
            </a:r>
            <a:r>
              <a:rPr lang="lt-LT" sz="1400" b="1" dirty="0">
                <a:solidFill>
                  <a:srgbClr val="014A67"/>
                </a:solidFill>
                <a:latin typeface="Trebuchet MS" panose="020B0603020202020204" pitchFamily="34" charset="0"/>
                <a:ea typeface="Calibri" panose="020F0502020204030204" pitchFamily="34" charset="0"/>
                <a:cs typeface="Times New Roman" panose="02020603050405020304" pitchFamily="18" charset="0"/>
              </a:rPr>
              <a:t> </a:t>
            </a:r>
            <a:r>
              <a:rPr lang="lt-LT" sz="1400" dirty="0">
                <a:effectLst/>
                <a:latin typeface="Trebuchet MS" panose="020B0603020202020204" pitchFamily="34" charset="0"/>
                <a:ea typeface="Calibri" panose="020F0502020204030204" pitchFamily="34" charset="0"/>
                <a:cs typeface="Times New Roman" panose="02020603050405020304" pitchFamily="18" charset="0"/>
              </a:rPr>
              <a:t>VIPA sutelktų lėšų yra skirtos daugiabučių namų modernizavimo projektų finansavimui teikiant ilgalaikes paskolas </a:t>
            </a:r>
            <a:endParaRPr lang="lt-LT" sz="1400" dirty="0">
              <a:effectLst/>
              <a:latin typeface="Trebuchet MS" panose="020B0603020202020204" pitchFamily="34" charset="0"/>
              <a:ea typeface="Times New Roman" panose="02020603050405020304" pitchFamily="18" charset="0"/>
            </a:endParaRPr>
          </a:p>
        </p:txBody>
      </p:sp>
      <p:sp>
        <p:nvSpPr>
          <p:cNvPr id="6" name="Title 1">
            <a:extLst>
              <a:ext uri="{FF2B5EF4-FFF2-40B4-BE49-F238E27FC236}">
                <a16:creationId xmlns:a16="http://schemas.microsoft.com/office/drawing/2014/main" id="{F2AC49C3-1EFF-E04E-F3BD-0F2B2AA54C70}"/>
              </a:ext>
            </a:extLst>
          </p:cNvPr>
          <p:cNvSpPr>
            <a:spLocks noGrp="1"/>
          </p:cNvSpPr>
          <p:nvPr>
            <p:ph type="title"/>
          </p:nvPr>
        </p:nvSpPr>
        <p:spPr>
          <a:xfrm>
            <a:off x="993548" y="593725"/>
            <a:ext cx="6158366" cy="864961"/>
          </a:xfrm>
          <a:noFill/>
          <a:ln>
            <a:noFill/>
          </a:ln>
        </p:spPr>
        <p:txBody>
          <a:bodyPr vert="horz" wrap="square" lIns="91440" tIns="45720" rIns="91440" bIns="45720" numCol="1" anchor="t" anchorCtr="0" compatLnSpc="1">
            <a:prstTxWarp prst="textNoShape">
              <a:avLst/>
            </a:prstTxWarp>
            <a:normAutofit/>
          </a:bodyPr>
          <a:lstStyle/>
          <a:p>
            <a:r>
              <a:rPr lang="lt-LT" sz="3200" b="1" dirty="0">
                <a:solidFill>
                  <a:srgbClr val="014A67"/>
                </a:solidFill>
                <a:latin typeface="Trebuchet MS" panose="020B0603020202020204" pitchFamily="34" charset="0"/>
              </a:rPr>
              <a:t>VIPA finansuojamos sritys</a:t>
            </a:r>
          </a:p>
        </p:txBody>
      </p:sp>
      <p:pic>
        <p:nvPicPr>
          <p:cNvPr id="8" name="Picture 7" descr="A picture containing outdoor, sky, building, cloud&#10;&#10;Description automatically generated">
            <a:extLst>
              <a:ext uri="{FF2B5EF4-FFF2-40B4-BE49-F238E27FC236}">
                <a16:creationId xmlns:a16="http://schemas.microsoft.com/office/drawing/2014/main" id="{9725DA97-B10B-FA7B-35F7-2C9DB81E3E3E}"/>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096001" y="1458686"/>
            <a:ext cx="6096000" cy="5399314"/>
          </a:xfrm>
          <a:prstGeom prst="rect">
            <a:avLst/>
          </a:prstGeom>
        </p:spPr>
      </p:pic>
    </p:spTree>
    <p:extLst>
      <p:ext uri="{BB962C8B-B14F-4D97-AF65-F5344CB8AC3E}">
        <p14:creationId xmlns:p14="http://schemas.microsoft.com/office/powerpoint/2010/main" val="3688916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871F52-8883-D81C-C0B4-1E6C2D4F4DD7}"/>
              </a:ext>
            </a:extLst>
          </p:cNvPr>
          <p:cNvSpPr>
            <a:spLocks noGrp="1"/>
          </p:cNvSpPr>
          <p:nvPr>
            <p:ph idx="1"/>
          </p:nvPr>
        </p:nvSpPr>
        <p:spPr>
          <a:xfrm>
            <a:off x="982663" y="1448028"/>
            <a:ext cx="10515600" cy="5023077"/>
          </a:xfrm>
        </p:spPr>
        <p:txBody>
          <a:bodyPr>
            <a:normAutofit fontScale="92500" lnSpcReduction="10000"/>
          </a:bodyPr>
          <a:lstStyle/>
          <a:p>
            <a:r>
              <a:rPr lang="lt-LT" sz="2000" dirty="0">
                <a:latin typeface="Trebuchet MS" panose="020B0603020202020204" pitchFamily="34" charset="0"/>
              </a:rPr>
              <a:t>2013-2015 m. </a:t>
            </a:r>
            <a:r>
              <a:rPr lang="en-US" sz="2000" dirty="0" err="1">
                <a:latin typeface="Trebuchet MS" panose="020B0603020202020204" pitchFamily="34" charset="0"/>
              </a:rPr>
              <a:t>buvo</a:t>
            </a:r>
            <a:r>
              <a:rPr lang="lt-LT" sz="2000" dirty="0">
                <a:latin typeface="Trebuchet MS" panose="020B0603020202020204" pitchFamily="34" charset="0"/>
              </a:rPr>
              <a:t> įgyvendinami </a:t>
            </a:r>
            <a:r>
              <a:rPr lang="en-US" sz="2000" dirty="0" err="1">
                <a:latin typeface="Trebuchet MS" panose="020B0603020202020204" pitchFamily="34" charset="0"/>
              </a:rPr>
              <a:t>daugiabu</a:t>
            </a:r>
            <a:r>
              <a:rPr lang="lt-LT" sz="2000" dirty="0" err="1">
                <a:latin typeface="Trebuchet MS" panose="020B0603020202020204" pitchFamily="34" charset="0"/>
              </a:rPr>
              <a:t>čių</a:t>
            </a:r>
            <a:r>
              <a:rPr lang="lt-LT" sz="2000" dirty="0">
                <a:latin typeface="Trebuchet MS" panose="020B0603020202020204" pitchFamily="34" charset="0"/>
              </a:rPr>
              <a:t> atnaujinimo projektai, finansuoti EIB kontroliuojamo </a:t>
            </a:r>
            <a:r>
              <a:rPr lang="lt-LT" sz="2000" b="1" dirty="0">
                <a:latin typeface="Trebuchet MS" panose="020B0603020202020204" pitchFamily="34" charset="0"/>
              </a:rPr>
              <a:t>JESSICA</a:t>
            </a:r>
            <a:r>
              <a:rPr lang="lt-LT" sz="2000" dirty="0">
                <a:latin typeface="Trebuchet MS" panose="020B0603020202020204" pitchFamily="34" charset="0"/>
              </a:rPr>
              <a:t> fondo lėšomis. VIPA, kaip finansų tarpininkas, pirmąją JESSICA paskolos sutartį pasirašė 2013 m. gruodžio 31 d. </a:t>
            </a:r>
          </a:p>
          <a:p>
            <a:pPr marL="0" indent="0">
              <a:buNone/>
            </a:pPr>
            <a:r>
              <a:rPr lang="lt-LT" sz="2000" dirty="0">
                <a:latin typeface="Trebuchet MS" panose="020B0603020202020204" pitchFamily="34" charset="0"/>
              </a:rPr>
              <a:t>   Iš viso pasirašyta </a:t>
            </a:r>
            <a:r>
              <a:rPr lang="lt-LT" sz="2000" b="1" dirty="0">
                <a:latin typeface="Trebuchet MS" panose="020B0603020202020204" pitchFamily="34" charset="0"/>
              </a:rPr>
              <a:t>115 paskolų sutarčių už 29,8 mln. Eur</a:t>
            </a:r>
          </a:p>
          <a:p>
            <a:pPr marL="0" indent="0">
              <a:buNone/>
            </a:pPr>
            <a:endParaRPr lang="lt-LT" sz="2000" b="1" dirty="0">
              <a:latin typeface="Trebuchet MS" panose="020B0603020202020204" pitchFamily="34" charset="0"/>
            </a:endParaRPr>
          </a:p>
          <a:p>
            <a:r>
              <a:rPr lang="lt-LT" sz="2000" b="1" dirty="0">
                <a:latin typeface="Trebuchet MS" panose="020B0603020202020204" pitchFamily="34" charset="0"/>
              </a:rPr>
              <a:t>2015 m. kovo 7 d. </a:t>
            </a:r>
            <a:r>
              <a:rPr lang="lt-LT" sz="2000" dirty="0">
                <a:latin typeface="Trebuchet MS" panose="020B0603020202020204" pitchFamily="34" charset="0"/>
              </a:rPr>
              <a:t>su LR Finansų ir LR Aplinkos ministerijomis pasirašyta </a:t>
            </a:r>
            <a:r>
              <a:rPr lang="lt-LT" sz="2000" b="1" dirty="0">
                <a:latin typeface="Trebuchet MS" panose="020B0603020202020204" pitchFamily="34" charset="0"/>
              </a:rPr>
              <a:t>Daugiabučių namų modernizavimo fondo steigimo sutartis </a:t>
            </a:r>
            <a:r>
              <a:rPr lang="lt-LT" sz="2000" dirty="0">
                <a:latin typeface="Trebuchet MS" panose="020B0603020202020204" pitchFamily="34" charset="0"/>
              </a:rPr>
              <a:t>(</a:t>
            </a:r>
            <a:r>
              <a:rPr lang="lt-LT" sz="2000" b="1" dirty="0">
                <a:latin typeface="Trebuchet MS" panose="020B0603020202020204" pitchFamily="34" charset="0"/>
              </a:rPr>
              <a:t>DNMF</a:t>
            </a:r>
            <a:r>
              <a:rPr lang="lt-LT" sz="2000" dirty="0">
                <a:latin typeface="Trebuchet MS" panose="020B0603020202020204" pitchFamily="34" charset="0"/>
              </a:rPr>
              <a:t>). Fondui skirta 74 mln. Eur ERPF lėšų, o VIPA papildomai pritraukė dar 353 mln. Eur:  gautos lėšos iš Europos rekonstrukcijos ir plėtros banko (EBRD), Europos Tarybos vystymo banko (CEB), valstybės perskolintos lėšos, finansuotos LRV sėkmingai išleidus žaliąsias obligacijas.</a:t>
            </a:r>
          </a:p>
          <a:p>
            <a:pPr marL="0" indent="0">
              <a:buNone/>
            </a:pPr>
            <a:r>
              <a:rPr lang="lt-LT" sz="2000" dirty="0">
                <a:latin typeface="Trebuchet MS" panose="020B0603020202020204" pitchFamily="34" charset="0"/>
              </a:rPr>
              <a:t>   Iš viso iš DNMF pasirašyta </a:t>
            </a:r>
            <a:r>
              <a:rPr lang="lt-LT" sz="2000" b="1" dirty="0">
                <a:latin typeface="Trebuchet MS" panose="020B0603020202020204" pitchFamily="34" charset="0"/>
              </a:rPr>
              <a:t>980 paskolos sutarčių už 414,84 mln. Eur</a:t>
            </a:r>
          </a:p>
          <a:p>
            <a:pPr marL="0" indent="0">
              <a:buNone/>
            </a:pPr>
            <a:endParaRPr lang="lt-LT" sz="2000" b="1" dirty="0">
              <a:latin typeface="Trebuchet MS" panose="020B0603020202020204" pitchFamily="34" charset="0"/>
            </a:endParaRPr>
          </a:p>
          <a:p>
            <a:r>
              <a:rPr lang="lt-LT" sz="2000" dirty="0">
                <a:latin typeface="Trebuchet MS" panose="020B0603020202020204" pitchFamily="34" charset="0"/>
              </a:rPr>
              <a:t>Nuo 2019 m. gegužės mėn. VIPA nepriima naujų paraiškų paskoloms gauti</a:t>
            </a:r>
          </a:p>
          <a:p>
            <a:r>
              <a:rPr lang="lt-LT" sz="2000" dirty="0">
                <a:latin typeface="Trebuchet MS" panose="020B0603020202020204" pitchFamily="34" charset="0"/>
              </a:rPr>
              <a:t>Įgyvendinant 2021-2027 m. Investicijų programą, AM ir FM ketina skirti </a:t>
            </a:r>
            <a:r>
              <a:rPr lang="lt-LT" sz="2000" b="1" dirty="0">
                <a:effectLst/>
                <a:latin typeface="Trebuchet MS" panose="020B0603020202020204" pitchFamily="34" charset="0"/>
              </a:rPr>
              <a:t>192 mln. EUR ES </a:t>
            </a:r>
            <a:r>
              <a:rPr lang="lt-LT" sz="2000" dirty="0">
                <a:effectLst/>
                <a:latin typeface="Trebuchet MS" panose="020B0603020202020204" pitchFamily="34" charset="0"/>
              </a:rPr>
              <a:t>lėšų įnašą DNMF. </a:t>
            </a:r>
            <a:r>
              <a:rPr lang="lt-LT" sz="2000" dirty="0">
                <a:latin typeface="Trebuchet MS" panose="020B0603020202020204" pitchFamily="34" charset="0"/>
              </a:rPr>
              <a:t>P</a:t>
            </a:r>
            <a:r>
              <a:rPr lang="lt-LT" sz="2000" dirty="0">
                <a:effectLst/>
                <a:latin typeface="Trebuchet MS" panose="020B0603020202020204" pitchFamily="34" charset="0"/>
              </a:rPr>
              <a:t>akeitus DNMF sutartį ir papildžius nauju įnašu, </a:t>
            </a:r>
            <a:r>
              <a:rPr lang="lt-LT" sz="2000" b="1" dirty="0">
                <a:latin typeface="Trebuchet MS" panose="020B0603020202020204" pitchFamily="34" charset="0"/>
              </a:rPr>
              <a:t>2023 m. rugpjūčio-rugsėjo mėn.</a:t>
            </a:r>
            <a:r>
              <a:rPr lang="lt-LT" sz="2000" dirty="0">
                <a:latin typeface="Trebuchet MS" panose="020B0603020202020204" pitchFamily="34" charset="0"/>
              </a:rPr>
              <a:t> VIPA ketina skelbti kvietimą teikti paraiškas lengvatinėms paskoloms gauti</a:t>
            </a:r>
          </a:p>
        </p:txBody>
      </p:sp>
      <p:sp>
        <p:nvSpPr>
          <p:cNvPr id="2" name="Title 1">
            <a:extLst>
              <a:ext uri="{FF2B5EF4-FFF2-40B4-BE49-F238E27FC236}">
                <a16:creationId xmlns:a16="http://schemas.microsoft.com/office/drawing/2014/main" id="{C9285979-9FF3-96B2-F08B-2CC1479E9A80}"/>
              </a:ext>
            </a:extLst>
          </p:cNvPr>
          <p:cNvSpPr>
            <a:spLocks noGrp="1"/>
          </p:cNvSpPr>
          <p:nvPr>
            <p:ph type="title"/>
          </p:nvPr>
        </p:nvSpPr>
        <p:spPr>
          <a:xfrm>
            <a:off x="993548" y="593725"/>
            <a:ext cx="9141052" cy="864961"/>
          </a:xfrm>
          <a:noFill/>
          <a:ln>
            <a:noFill/>
          </a:ln>
        </p:spPr>
        <p:txBody>
          <a:bodyPr vert="horz" wrap="square" lIns="91440" tIns="45720" rIns="91440" bIns="45720" numCol="1" anchor="t" anchorCtr="0" compatLnSpc="1">
            <a:prstTxWarp prst="textNoShape">
              <a:avLst/>
            </a:prstTxWarp>
            <a:normAutofit fontScale="90000"/>
          </a:bodyPr>
          <a:lstStyle/>
          <a:p>
            <a:r>
              <a:rPr lang="lt-LT" sz="3200" b="1" dirty="0">
                <a:latin typeface="Trebuchet MS" panose="020B0603020202020204" pitchFamily="34" charset="0"/>
              </a:rPr>
              <a:t>VIPA patirtis finansuojant daugiabučių atnaujinimą</a:t>
            </a:r>
            <a:endParaRPr lang="lt-LT" sz="3200" b="1" dirty="0">
              <a:solidFill>
                <a:srgbClr val="BBCBD0"/>
              </a:solidFill>
              <a:latin typeface="Trebuchet MS" panose="020B0603020202020204" pitchFamily="34" charset="0"/>
            </a:endParaRPr>
          </a:p>
        </p:txBody>
      </p:sp>
    </p:spTree>
    <p:extLst>
      <p:ext uri="{BB962C8B-B14F-4D97-AF65-F5344CB8AC3E}">
        <p14:creationId xmlns:p14="http://schemas.microsoft.com/office/powerpoint/2010/main" val="384133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0" name="Stačiakampis 67">
            <a:extLst>
              <a:ext uri="{FF2B5EF4-FFF2-40B4-BE49-F238E27FC236}">
                <a16:creationId xmlns:a16="http://schemas.microsoft.com/office/drawing/2014/main" id="{3537269E-CA98-4E94-82EF-745B382E6AE7}"/>
              </a:ext>
            </a:extLst>
          </p:cNvPr>
          <p:cNvSpPr txBox="1"/>
          <p:nvPr/>
        </p:nvSpPr>
        <p:spPr>
          <a:xfrm>
            <a:off x="3038474" y="1618722"/>
            <a:ext cx="2915483" cy="1323439"/>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defTabSz="457200">
              <a:spcBef>
                <a:spcPts val="600"/>
              </a:spcBef>
              <a:defRPr sz="1500" spc="150">
                <a:solidFill>
                  <a:srgbClr val="53585C"/>
                </a:solidFill>
                <a:latin typeface="Lato Bold"/>
                <a:ea typeface="Lato Bold"/>
                <a:cs typeface="Lato Bold"/>
                <a:sym typeface="Lato Bold"/>
              </a:defRPr>
            </a:lvl1pPr>
          </a:lstStyle>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Pasirašėme </a:t>
            </a:r>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1098 </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paskolos sutartis</a:t>
            </a:r>
          </a:p>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už </a:t>
            </a:r>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446,4 mln. Eur </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Išmokėjome </a:t>
            </a:r>
          </a:p>
          <a:p>
            <a:pPr algn="l"/>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376,5 mln. Eur</a:t>
            </a:r>
          </a:p>
        </p:txBody>
      </p:sp>
      <p:grpSp>
        <p:nvGrpSpPr>
          <p:cNvPr id="181" name="Grupė 48">
            <a:extLst>
              <a:ext uri="{FF2B5EF4-FFF2-40B4-BE49-F238E27FC236}">
                <a16:creationId xmlns:a16="http://schemas.microsoft.com/office/drawing/2014/main" id="{1F2093C8-1C5E-4544-9DF2-ED2D9474729F}"/>
              </a:ext>
            </a:extLst>
          </p:cNvPr>
          <p:cNvGrpSpPr/>
          <p:nvPr/>
        </p:nvGrpSpPr>
        <p:grpSpPr>
          <a:xfrm>
            <a:off x="1147313" y="3805867"/>
            <a:ext cx="1292471" cy="778604"/>
            <a:chOff x="0" y="0"/>
            <a:chExt cx="986580" cy="394099"/>
          </a:xfrm>
          <a:solidFill>
            <a:schemeClr val="accent1"/>
          </a:solidFill>
        </p:grpSpPr>
        <p:sp>
          <p:nvSpPr>
            <p:cNvPr id="182" name="Freeform 10">
              <a:extLst>
                <a:ext uri="{FF2B5EF4-FFF2-40B4-BE49-F238E27FC236}">
                  <a16:creationId xmlns:a16="http://schemas.microsoft.com/office/drawing/2014/main" id="{09B6BEFB-D73A-439A-9B1A-C31A29A2D312}"/>
                </a:ext>
              </a:extLst>
            </p:cNvPr>
            <p:cNvSpPr/>
            <p:nvPr/>
          </p:nvSpPr>
          <p:spPr>
            <a:xfrm>
              <a:off x="0" y="0"/>
              <a:ext cx="289807" cy="394099"/>
            </a:xfrm>
            <a:custGeom>
              <a:avLst/>
              <a:gdLst/>
              <a:ahLst/>
              <a:cxnLst>
                <a:cxn ang="0">
                  <a:pos x="wd2" y="hd2"/>
                </a:cxn>
                <a:cxn ang="5400000">
                  <a:pos x="wd2" y="hd2"/>
                </a:cxn>
                <a:cxn ang="10800000">
                  <a:pos x="wd2" y="hd2"/>
                </a:cxn>
                <a:cxn ang="16200000">
                  <a:pos x="wd2" y="hd2"/>
                </a:cxn>
              </a:cxnLst>
              <a:rect l="0" t="0" r="r" b="b"/>
              <a:pathLst>
                <a:path w="21600" h="21600" extrusionOk="0">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20980" y="20683"/>
                  </a:moveTo>
                  <a:cubicBezTo>
                    <a:pt x="19494" y="20683"/>
                    <a:pt x="19494" y="20683"/>
                    <a:pt x="19494" y="20683"/>
                  </a:cubicBezTo>
                  <a:cubicBezTo>
                    <a:pt x="19494" y="4790"/>
                    <a:pt x="19494" y="4790"/>
                    <a:pt x="19494" y="4790"/>
                  </a:cubicBezTo>
                  <a:cubicBezTo>
                    <a:pt x="20286" y="4955"/>
                    <a:pt x="20286" y="4955"/>
                    <a:pt x="20286" y="4955"/>
                  </a:cubicBezTo>
                  <a:cubicBezTo>
                    <a:pt x="20338" y="4966"/>
                    <a:pt x="20398" y="4971"/>
                    <a:pt x="20454" y="4971"/>
                  </a:cubicBezTo>
                  <a:cubicBezTo>
                    <a:pt x="20731" y="4971"/>
                    <a:pt x="20976" y="4834"/>
                    <a:pt x="21050" y="4638"/>
                  </a:cubicBezTo>
                  <a:cubicBezTo>
                    <a:pt x="21144" y="4397"/>
                    <a:pt x="20952" y="4144"/>
                    <a:pt x="20622" y="4075"/>
                  </a:cubicBezTo>
                  <a:cubicBezTo>
                    <a:pt x="1156" y="15"/>
                    <a:pt x="1156" y="15"/>
                    <a:pt x="1156" y="15"/>
                  </a:cubicBezTo>
                  <a:cubicBezTo>
                    <a:pt x="1100" y="5"/>
                    <a:pt x="1044" y="0"/>
                    <a:pt x="988" y="0"/>
                  </a:cubicBezTo>
                  <a:cubicBezTo>
                    <a:pt x="711" y="0"/>
                    <a:pt x="466" y="137"/>
                    <a:pt x="392" y="331"/>
                  </a:cubicBezTo>
                  <a:cubicBezTo>
                    <a:pt x="347" y="449"/>
                    <a:pt x="368" y="573"/>
                    <a:pt x="449" y="679"/>
                  </a:cubicBezTo>
                  <a:cubicBezTo>
                    <a:pt x="529" y="785"/>
                    <a:pt x="659" y="862"/>
                    <a:pt x="820" y="896"/>
                  </a:cubicBezTo>
                  <a:cubicBezTo>
                    <a:pt x="2096" y="1162"/>
                    <a:pt x="2096" y="1162"/>
                    <a:pt x="2096" y="1162"/>
                  </a:cubicBezTo>
                  <a:cubicBezTo>
                    <a:pt x="2096" y="20683"/>
                    <a:pt x="2096" y="20683"/>
                    <a:pt x="2096" y="20683"/>
                  </a:cubicBezTo>
                  <a:cubicBezTo>
                    <a:pt x="620" y="20683"/>
                    <a:pt x="620" y="20683"/>
                    <a:pt x="620" y="20683"/>
                  </a:cubicBezTo>
                  <a:cubicBezTo>
                    <a:pt x="277" y="20683"/>
                    <a:pt x="0" y="20890"/>
                    <a:pt x="0" y="21140"/>
                  </a:cubicBezTo>
                  <a:cubicBezTo>
                    <a:pt x="0" y="21393"/>
                    <a:pt x="277" y="21600"/>
                    <a:pt x="620" y="21600"/>
                  </a:cubicBezTo>
                  <a:cubicBezTo>
                    <a:pt x="20980" y="21600"/>
                    <a:pt x="20980" y="21600"/>
                    <a:pt x="20980" y="21600"/>
                  </a:cubicBezTo>
                  <a:cubicBezTo>
                    <a:pt x="21323" y="21600"/>
                    <a:pt x="21600" y="21393"/>
                    <a:pt x="21600" y="21140"/>
                  </a:cubicBezTo>
                  <a:cubicBezTo>
                    <a:pt x="21600" y="20890"/>
                    <a:pt x="21323" y="20683"/>
                    <a:pt x="20980" y="20683"/>
                  </a:cubicBezTo>
                  <a:close/>
                  <a:moveTo>
                    <a:pt x="12282" y="20683"/>
                  </a:moveTo>
                  <a:cubicBezTo>
                    <a:pt x="9318" y="20683"/>
                    <a:pt x="9318" y="20683"/>
                    <a:pt x="9318" y="20683"/>
                  </a:cubicBezTo>
                  <a:cubicBezTo>
                    <a:pt x="9318" y="16797"/>
                    <a:pt x="9318" y="16797"/>
                    <a:pt x="9318" y="16797"/>
                  </a:cubicBezTo>
                  <a:cubicBezTo>
                    <a:pt x="12282" y="16797"/>
                    <a:pt x="12282" y="16797"/>
                    <a:pt x="12282" y="16797"/>
                  </a:cubicBezTo>
                  <a:lnTo>
                    <a:pt x="12282" y="20683"/>
                  </a:lnTo>
                  <a:close/>
                  <a:moveTo>
                    <a:pt x="18253" y="20683"/>
                  </a:moveTo>
                  <a:cubicBezTo>
                    <a:pt x="13523" y="20683"/>
                    <a:pt x="13523" y="20683"/>
                    <a:pt x="13523" y="20683"/>
                  </a:cubicBezTo>
                  <a:cubicBezTo>
                    <a:pt x="13523" y="16338"/>
                    <a:pt x="13523" y="16338"/>
                    <a:pt x="13523" y="16338"/>
                  </a:cubicBezTo>
                  <a:cubicBezTo>
                    <a:pt x="13523" y="16087"/>
                    <a:pt x="13242" y="15880"/>
                    <a:pt x="12903" y="15880"/>
                  </a:cubicBezTo>
                  <a:cubicBezTo>
                    <a:pt x="8697" y="15880"/>
                    <a:pt x="8697" y="15880"/>
                    <a:pt x="8697" y="15880"/>
                  </a:cubicBezTo>
                  <a:cubicBezTo>
                    <a:pt x="8358" y="15880"/>
                    <a:pt x="8077" y="16087"/>
                    <a:pt x="8077" y="16338"/>
                  </a:cubicBezTo>
                  <a:cubicBezTo>
                    <a:pt x="8077" y="20683"/>
                    <a:pt x="8077" y="20683"/>
                    <a:pt x="8077" y="20683"/>
                  </a:cubicBezTo>
                  <a:cubicBezTo>
                    <a:pt x="3336" y="20683"/>
                    <a:pt x="3336" y="20683"/>
                    <a:pt x="3336" y="20683"/>
                  </a:cubicBezTo>
                  <a:cubicBezTo>
                    <a:pt x="3336" y="1420"/>
                    <a:pt x="3336" y="1420"/>
                    <a:pt x="3336" y="1420"/>
                  </a:cubicBezTo>
                  <a:cubicBezTo>
                    <a:pt x="18253" y="4532"/>
                    <a:pt x="18253" y="4532"/>
                    <a:pt x="18253" y="4532"/>
                  </a:cubicBezTo>
                  <a:lnTo>
                    <a:pt x="18253" y="20683"/>
                  </a:lnTo>
                  <a:close/>
                  <a:moveTo>
                    <a:pt x="12356" y="14117"/>
                  </a:move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lose/>
                  <a:moveTo>
                    <a:pt x="12976" y="11535"/>
                  </a:moveTo>
                  <a:cubicBezTo>
                    <a:pt x="14679" y="11535"/>
                    <a:pt x="14679" y="11535"/>
                    <a:pt x="14679" y="11535"/>
                  </a:cubicBezTo>
                  <a:cubicBezTo>
                    <a:pt x="14679" y="13203"/>
                    <a:pt x="14679" y="13203"/>
                    <a:pt x="14679" y="13203"/>
                  </a:cubicBezTo>
                  <a:cubicBezTo>
                    <a:pt x="12976" y="13203"/>
                    <a:pt x="12976" y="13203"/>
                    <a:pt x="12976" y="13203"/>
                  </a:cubicBezTo>
                  <a:lnTo>
                    <a:pt x="12976" y="11535"/>
                  </a:lnTo>
                  <a:close/>
                  <a:moveTo>
                    <a:pt x="12356" y="9082"/>
                  </a:move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lose/>
                  <a:moveTo>
                    <a:pt x="12976" y="6499"/>
                  </a:moveTo>
                  <a:cubicBezTo>
                    <a:pt x="14679" y="6499"/>
                    <a:pt x="14679" y="6499"/>
                    <a:pt x="14679" y="6499"/>
                  </a:cubicBezTo>
                  <a:cubicBezTo>
                    <a:pt x="14679" y="8170"/>
                    <a:pt x="14679" y="8170"/>
                    <a:pt x="14679" y="8170"/>
                  </a:cubicBezTo>
                  <a:cubicBezTo>
                    <a:pt x="12976" y="8170"/>
                    <a:pt x="12976" y="8170"/>
                    <a:pt x="12976" y="8170"/>
                  </a:cubicBezTo>
                  <a:lnTo>
                    <a:pt x="12976" y="6499"/>
                  </a:lnTo>
                  <a:close/>
                  <a:moveTo>
                    <a:pt x="6301" y="14117"/>
                  </a:move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lose/>
                  <a:moveTo>
                    <a:pt x="6921" y="11535"/>
                  </a:moveTo>
                  <a:cubicBezTo>
                    <a:pt x="8624" y="11535"/>
                    <a:pt x="8624" y="11535"/>
                    <a:pt x="8624" y="11535"/>
                  </a:cubicBezTo>
                  <a:cubicBezTo>
                    <a:pt x="8624" y="13203"/>
                    <a:pt x="8624" y="13203"/>
                    <a:pt x="8624" y="13203"/>
                  </a:cubicBezTo>
                  <a:cubicBezTo>
                    <a:pt x="6921" y="13203"/>
                    <a:pt x="6921" y="13203"/>
                    <a:pt x="6921" y="13203"/>
                  </a:cubicBezTo>
                  <a:lnTo>
                    <a:pt x="6921" y="11535"/>
                  </a:lnTo>
                  <a:close/>
                  <a:moveTo>
                    <a:pt x="6301" y="9082"/>
                  </a:move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lose/>
                  <a:moveTo>
                    <a:pt x="6921" y="6499"/>
                  </a:moveTo>
                  <a:cubicBezTo>
                    <a:pt x="8624" y="6499"/>
                    <a:pt x="8624" y="6499"/>
                    <a:pt x="8624" y="6499"/>
                  </a:cubicBezTo>
                  <a:cubicBezTo>
                    <a:pt x="8624" y="8167"/>
                    <a:pt x="8624" y="8167"/>
                    <a:pt x="8624" y="8167"/>
                  </a:cubicBezTo>
                  <a:cubicBezTo>
                    <a:pt x="6921" y="8167"/>
                    <a:pt x="6921" y="8167"/>
                    <a:pt x="6921" y="8167"/>
                  </a:cubicBezTo>
                  <a:lnTo>
                    <a:pt x="6921" y="6499"/>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path>
              </a:pathLst>
            </a:custGeom>
            <a:grpFill/>
            <a:ln w="12700" cap="flat">
              <a:noFill/>
              <a:miter lim="400000"/>
            </a:ln>
            <a:effectLst/>
          </p:spPr>
          <p:txBody>
            <a:bodyPr wrap="square" lIns="34289" tIns="34289" rIns="34289" bIns="34289" numCol="1" anchor="t">
              <a:noAutofit/>
            </a:bodyPr>
            <a:lstStyle/>
            <a:p>
              <a:endParaRPr sz="1350">
                <a:solidFill>
                  <a:schemeClr val="accent1"/>
                </a:solidFill>
              </a:endParaRPr>
            </a:p>
          </p:txBody>
        </p:sp>
        <p:sp>
          <p:nvSpPr>
            <p:cNvPr id="183" name="Freeform 10">
              <a:extLst>
                <a:ext uri="{FF2B5EF4-FFF2-40B4-BE49-F238E27FC236}">
                  <a16:creationId xmlns:a16="http://schemas.microsoft.com/office/drawing/2014/main" id="{D40627E9-FDFC-4109-A271-B0CA466303E0}"/>
                </a:ext>
              </a:extLst>
            </p:cNvPr>
            <p:cNvSpPr/>
            <p:nvPr/>
          </p:nvSpPr>
          <p:spPr>
            <a:xfrm>
              <a:off x="348916" y="0"/>
              <a:ext cx="289808" cy="394099"/>
            </a:xfrm>
            <a:custGeom>
              <a:avLst/>
              <a:gdLst/>
              <a:ahLst/>
              <a:cxnLst>
                <a:cxn ang="0">
                  <a:pos x="wd2" y="hd2"/>
                </a:cxn>
                <a:cxn ang="5400000">
                  <a:pos x="wd2" y="hd2"/>
                </a:cxn>
                <a:cxn ang="10800000">
                  <a:pos x="wd2" y="hd2"/>
                </a:cxn>
                <a:cxn ang="16200000">
                  <a:pos x="wd2" y="hd2"/>
                </a:cxn>
              </a:cxnLst>
              <a:rect l="0" t="0" r="r" b="b"/>
              <a:pathLst>
                <a:path w="21600" h="21600" extrusionOk="0">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20980" y="20683"/>
                  </a:moveTo>
                  <a:cubicBezTo>
                    <a:pt x="19494" y="20683"/>
                    <a:pt x="19494" y="20683"/>
                    <a:pt x="19494" y="20683"/>
                  </a:cubicBezTo>
                  <a:cubicBezTo>
                    <a:pt x="19494" y="4790"/>
                    <a:pt x="19494" y="4790"/>
                    <a:pt x="19494" y="4790"/>
                  </a:cubicBezTo>
                  <a:cubicBezTo>
                    <a:pt x="20286" y="4955"/>
                    <a:pt x="20286" y="4955"/>
                    <a:pt x="20286" y="4955"/>
                  </a:cubicBezTo>
                  <a:cubicBezTo>
                    <a:pt x="20338" y="4966"/>
                    <a:pt x="20398" y="4971"/>
                    <a:pt x="20454" y="4971"/>
                  </a:cubicBezTo>
                  <a:cubicBezTo>
                    <a:pt x="20731" y="4971"/>
                    <a:pt x="20976" y="4834"/>
                    <a:pt x="21050" y="4638"/>
                  </a:cubicBezTo>
                  <a:cubicBezTo>
                    <a:pt x="21144" y="4397"/>
                    <a:pt x="20952" y="4144"/>
                    <a:pt x="20622" y="4075"/>
                  </a:cubicBezTo>
                  <a:cubicBezTo>
                    <a:pt x="1156" y="15"/>
                    <a:pt x="1156" y="15"/>
                    <a:pt x="1156" y="15"/>
                  </a:cubicBezTo>
                  <a:cubicBezTo>
                    <a:pt x="1100" y="5"/>
                    <a:pt x="1044" y="0"/>
                    <a:pt x="988" y="0"/>
                  </a:cubicBezTo>
                  <a:cubicBezTo>
                    <a:pt x="711" y="0"/>
                    <a:pt x="466" y="137"/>
                    <a:pt x="392" y="331"/>
                  </a:cubicBezTo>
                  <a:cubicBezTo>
                    <a:pt x="347" y="449"/>
                    <a:pt x="368" y="573"/>
                    <a:pt x="449" y="679"/>
                  </a:cubicBezTo>
                  <a:cubicBezTo>
                    <a:pt x="529" y="785"/>
                    <a:pt x="659" y="862"/>
                    <a:pt x="820" y="896"/>
                  </a:cubicBezTo>
                  <a:cubicBezTo>
                    <a:pt x="2096" y="1162"/>
                    <a:pt x="2096" y="1162"/>
                    <a:pt x="2096" y="1162"/>
                  </a:cubicBezTo>
                  <a:cubicBezTo>
                    <a:pt x="2096" y="20683"/>
                    <a:pt x="2096" y="20683"/>
                    <a:pt x="2096" y="20683"/>
                  </a:cubicBezTo>
                  <a:cubicBezTo>
                    <a:pt x="620" y="20683"/>
                    <a:pt x="620" y="20683"/>
                    <a:pt x="620" y="20683"/>
                  </a:cubicBezTo>
                  <a:cubicBezTo>
                    <a:pt x="277" y="20683"/>
                    <a:pt x="0" y="20890"/>
                    <a:pt x="0" y="21140"/>
                  </a:cubicBezTo>
                  <a:cubicBezTo>
                    <a:pt x="0" y="21393"/>
                    <a:pt x="277" y="21600"/>
                    <a:pt x="620" y="21600"/>
                  </a:cubicBezTo>
                  <a:cubicBezTo>
                    <a:pt x="20980" y="21600"/>
                    <a:pt x="20980" y="21600"/>
                    <a:pt x="20980" y="21600"/>
                  </a:cubicBezTo>
                  <a:cubicBezTo>
                    <a:pt x="21323" y="21600"/>
                    <a:pt x="21600" y="21393"/>
                    <a:pt x="21600" y="21140"/>
                  </a:cubicBezTo>
                  <a:cubicBezTo>
                    <a:pt x="21600" y="20890"/>
                    <a:pt x="21323" y="20683"/>
                    <a:pt x="20980" y="20683"/>
                  </a:cubicBezTo>
                  <a:close/>
                  <a:moveTo>
                    <a:pt x="12282" y="20683"/>
                  </a:moveTo>
                  <a:cubicBezTo>
                    <a:pt x="9318" y="20683"/>
                    <a:pt x="9318" y="20683"/>
                    <a:pt x="9318" y="20683"/>
                  </a:cubicBezTo>
                  <a:cubicBezTo>
                    <a:pt x="9318" y="16797"/>
                    <a:pt x="9318" y="16797"/>
                    <a:pt x="9318" y="16797"/>
                  </a:cubicBezTo>
                  <a:cubicBezTo>
                    <a:pt x="12282" y="16797"/>
                    <a:pt x="12282" y="16797"/>
                    <a:pt x="12282" y="16797"/>
                  </a:cubicBezTo>
                  <a:lnTo>
                    <a:pt x="12282" y="20683"/>
                  </a:lnTo>
                  <a:close/>
                  <a:moveTo>
                    <a:pt x="18253" y="20683"/>
                  </a:moveTo>
                  <a:cubicBezTo>
                    <a:pt x="13523" y="20683"/>
                    <a:pt x="13523" y="20683"/>
                    <a:pt x="13523" y="20683"/>
                  </a:cubicBezTo>
                  <a:cubicBezTo>
                    <a:pt x="13523" y="16338"/>
                    <a:pt x="13523" y="16338"/>
                    <a:pt x="13523" y="16338"/>
                  </a:cubicBezTo>
                  <a:cubicBezTo>
                    <a:pt x="13523" y="16087"/>
                    <a:pt x="13242" y="15880"/>
                    <a:pt x="12903" y="15880"/>
                  </a:cubicBezTo>
                  <a:cubicBezTo>
                    <a:pt x="8697" y="15880"/>
                    <a:pt x="8697" y="15880"/>
                    <a:pt x="8697" y="15880"/>
                  </a:cubicBezTo>
                  <a:cubicBezTo>
                    <a:pt x="8358" y="15880"/>
                    <a:pt x="8077" y="16087"/>
                    <a:pt x="8077" y="16338"/>
                  </a:cubicBezTo>
                  <a:cubicBezTo>
                    <a:pt x="8077" y="20683"/>
                    <a:pt x="8077" y="20683"/>
                    <a:pt x="8077" y="20683"/>
                  </a:cubicBezTo>
                  <a:cubicBezTo>
                    <a:pt x="3336" y="20683"/>
                    <a:pt x="3336" y="20683"/>
                    <a:pt x="3336" y="20683"/>
                  </a:cubicBezTo>
                  <a:cubicBezTo>
                    <a:pt x="3336" y="1420"/>
                    <a:pt x="3336" y="1420"/>
                    <a:pt x="3336" y="1420"/>
                  </a:cubicBezTo>
                  <a:cubicBezTo>
                    <a:pt x="18253" y="4532"/>
                    <a:pt x="18253" y="4532"/>
                    <a:pt x="18253" y="4532"/>
                  </a:cubicBezTo>
                  <a:lnTo>
                    <a:pt x="18253" y="20683"/>
                  </a:lnTo>
                  <a:close/>
                  <a:moveTo>
                    <a:pt x="12356" y="14117"/>
                  </a:move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lose/>
                  <a:moveTo>
                    <a:pt x="12976" y="11535"/>
                  </a:moveTo>
                  <a:cubicBezTo>
                    <a:pt x="14679" y="11535"/>
                    <a:pt x="14679" y="11535"/>
                    <a:pt x="14679" y="11535"/>
                  </a:cubicBezTo>
                  <a:cubicBezTo>
                    <a:pt x="14679" y="13203"/>
                    <a:pt x="14679" y="13203"/>
                    <a:pt x="14679" y="13203"/>
                  </a:cubicBezTo>
                  <a:cubicBezTo>
                    <a:pt x="12976" y="13203"/>
                    <a:pt x="12976" y="13203"/>
                    <a:pt x="12976" y="13203"/>
                  </a:cubicBezTo>
                  <a:lnTo>
                    <a:pt x="12976" y="11535"/>
                  </a:lnTo>
                  <a:close/>
                  <a:moveTo>
                    <a:pt x="12356" y="9082"/>
                  </a:move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lose/>
                  <a:moveTo>
                    <a:pt x="12976" y="6499"/>
                  </a:moveTo>
                  <a:cubicBezTo>
                    <a:pt x="14679" y="6499"/>
                    <a:pt x="14679" y="6499"/>
                    <a:pt x="14679" y="6499"/>
                  </a:cubicBezTo>
                  <a:cubicBezTo>
                    <a:pt x="14679" y="8170"/>
                    <a:pt x="14679" y="8170"/>
                    <a:pt x="14679" y="8170"/>
                  </a:cubicBezTo>
                  <a:cubicBezTo>
                    <a:pt x="12976" y="8170"/>
                    <a:pt x="12976" y="8170"/>
                    <a:pt x="12976" y="8170"/>
                  </a:cubicBezTo>
                  <a:lnTo>
                    <a:pt x="12976" y="6499"/>
                  </a:lnTo>
                  <a:close/>
                  <a:moveTo>
                    <a:pt x="6301" y="14117"/>
                  </a:move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lose/>
                  <a:moveTo>
                    <a:pt x="6921" y="11535"/>
                  </a:moveTo>
                  <a:cubicBezTo>
                    <a:pt x="8624" y="11535"/>
                    <a:pt x="8624" y="11535"/>
                    <a:pt x="8624" y="11535"/>
                  </a:cubicBezTo>
                  <a:cubicBezTo>
                    <a:pt x="8624" y="13203"/>
                    <a:pt x="8624" y="13203"/>
                    <a:pt x="8624" y="13203"/>
                  </a:cubicBezTo>
                  <a:cubicBezTo>
                    <a:pt x="6921" y="13203"/>
                    <a:pt x="6921" y="13203"/>
                    <a:pt x="6921" y="13203"/>
                  </a:cubicBezTo>
                  <a:lnTo>
                    <a:pt x="6921" y="11535"/>
                  </a:lnTo>
                  <a:close/>
                  <a:moveTo>
                    <a:pt x="6301" y="9082"/>
                  </a:move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lose/>
                  <a:moveTo>
                    <a:pt x="6921" y="6499"/>
                  </a:moveTo>
                  <a:cubicBezTo>
                    <a:pt x="8624" y="6499"/>
                    <a:pt x="8624" y="6499"/>
                    <a:pt x="8624" y="6499"/>
                  </a:cubicBezTo>
                  <a:cubicBezTo>
                    <a:pt x="8624" y="8167"/>
                    <a:pt x="8624" y="8167"/>
                    <a:pt x="8624" y="8167"/>
                  </a:cubicBezTo>
                  <a:cubicBezTo>
                    <a:pt x="6921" y="8167"/>
                    <a:pt x="6921" y="8167"/>
                    <a:pt x="6921" y="8167"/>
                  </a:cubicBezTo>
                  <a:lnTo>
                    <a:pt x="6921" y="6499"/>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path>
              </a:pathLst>
            </a:custGeom>
            <a:grpFill/>
            <a:ln w="12700" cap="flat">
              <a:noFill/>
              <a:miter lim="400000"/>
            </a:ln>
            <a:effectLst/>
          </p:spPr>
          <p:txBody>
            <a:bodyPr wrap="square" lIns="34289" tIns="34289" rIns="34289" bIns="34289" numCol="1" anchor="t">
              <a:noAutofit/>
            </a:bodyPr>
            <a:lstStyle/>
            <a:p>
              <a:endParaRPr sz="1350">
                <a:solidFill>
                  <a:schemeClr val="accent1"/>
                </a:solidFill>
              </a:endParaRPr>
            </a:p>
          </p:txBody>
        </p:sp>
        <p:sp>
          <p:nvSpPr>
            <p:cNvPr id="184" name="Freeform 10">
              <a:extLst>
                <a:ext uri="{FF2B5EF4-FFF2-40B4-BE49-F238E27FC236}">
                  <a16:creationId xmlns:a16="http://schemas.microsoft.com/office/drawing/2014/main" id="{B215234C-B56F-4E16-BC09-B4F07B32D1D1}"/>
                </a:ext>
              </a:extLst>
            </p:cNvPr>
            <p:cNvSpPr/>
            <p:nvPr/>
          </p:nvSpPr>
          <p:spPr>
            <a:xfrm>
              <a:off x="696772" y="0"/>
              <a:ext cx="289808" cy="394099"/>
            </a:xfrm>
            <a:custGeom>
              <a:avLst/>
              <a:gdLst/>
              <a:ahLst/>
              <a:cxnLst>
                <a:cxn ang="0">
                  <a:pos x="wd2" y="hd2"/>
                </a:cxn>
                <a:cxn ang="5400000">
                  <a:pos x="wd2" y="hd2"/>
                </a:cxn>
                <a:cxn ang="10800000">
                  <a:pos x="wd2" y="hd2"/>
                </a:cxn>
                <a:cxn ang="16200000">
                  <a:pos x="wd2" y="hd2"/>
                </a:cxn>
              </a:cxnLst>
              <a:rect l="0" t="0" r="r" b="b"/>
              <a:pathLst>
                <a:path w="21600" h="21600" extrusionOk="0">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20980" y="20683"/>
                  </a:moveTo>
                  <a:cubicBezTo>
                    <a:pt x="19494" y="20683"/>
                    <a:pt x="19494" y="20683"/>
                    <a:pt x="19494" y="20683"/>
                  </a:cubicBezTo>
                  <a:cubicBezTo>
                    <a:pt x="19494" y="4790"/>
                    <a:pt x="19494" y="4790"/>
                    <a:pt x="19494" y="4790"/>
                  </a:cubicBezTo>
                  <a:cubicBezTo>
                    <a:pt x="20286" y="4955"/>
                    <a:pt x="20286" y="4955"/>
                    <a:pt x="20286" y="4955"/>
                  </a:cubicBezTo>
                  <a:cubicBezTo>
                    <a:pt x="20338" y="4966"/>
                    <a:pt x="20398" y="4971"/>
                    <a:pt x="20454" y="4971"/>
                  </a:cubicBezTo>
                  <a:cubicBezTo>
                    <a:pt x="20731" y="4971"/>
                    <a:pt x="20976" y="4834"/>
                    <a:pt x="21050" y="4638"/>
                  </a:cubicBezTo>
                  <a:cubicBezTo>
                    <a:pt x="21144" y="4397"/>
                    <a:pt x="20952" y="4144"/>
                    <a:pt x="20622" y="4075"/>
                  </a:cubicBezTo>
                  <a:cubicBezTo>
                    <a:pt x="1156" y="15"/>
                    <a:pt x="1156" y="15"/>
                    <a:pt x="1156" y="15"/>
                  </a:cubicBezTo>
                  <a:cubicBezTo>
                    <a:pt x="1100" y="5"/>
                    <a:pt x="1044" y="0"/>
                    <a:pt x="988" y="0"/>
                  </a:cubicBezTo>
                  <a:cubicBezTo>
                    <a:pt x="711" y="0"/>
                    <a:pt x="466" y="137"/>
                    <a:pt x="392" y="331"/>
                  </a:cubicBezTo>
                  <a:cubicBezTo>
                    <a:pt x="347" y="449"/>
                    <a:pt x="368" y="573"/>
                    <a:pt x="449" y="679"/>
                  </a:cubicBezTo>
                  <a:cubicBezTo>
                    <a:pt x="529" y="785"/>
                    <a:pt x="659" y="862"/>
                    <a:pt x="820" y="896"/>
                  </a:cubicBezTo>
                  <a:cubicBezTo>
                    <a:pt x="2096" y="1162"/>
                    <a:pt x="2096" y="1162"/>
                    <a:pt x="2096" y="1162"/>
                  </a:cubicBezTo>
                  <a:cubicBezTo>
                    <a:pt x="2096" y="20683"/>
                    <a:pt x="2096" y="20683"/>
                    <a:pt x="2096" y="20683"/>
                  </a:cubicBezTo>
                  <a:cubicBezTo>
                    <a:pt x="620" y="20683"/>
                    <a:pt x="620" y="20683"/>
                    <a:pt x="620" y="20683"/>
                  </a:cubicBezTo>
                  <a:cubicBezTo>
                    <a:pt x="277" y="20683"/>
                    <a:pt x="0" y="20890"/>
                    <a:pt x="0" y="21140"/>
                  </a:cubicBezTo>
                  <a:cubicBezTo>
                    <a:pt x="0" y="21393"/>
                    <a:pt x="277" y="21600"/>
                    <a:pt x="620" y="21600"/>
                  </a:cubicBezTo>
                  <a:cubicBezTo>
                    <a:pt x="20980" y="21600"/>
                    <a:pt x="20980" y="21600"/>
                    <a:pt x="20980" y="21600"/>
                  </a:cubicBezTo>
                  <a:cubicBezTo>
                    <a:pt x="21323" y="21600"/>
                    <a:pt x="21600" y="21393"/>
                    <a:pt x="21600" y="21140"/>
                  </a:cubicBezTo>
                  <a:cubicBezTo>
                    <a:pt x="21600" y="20890"/>
                    <a:pt x="21323" y="20683"/>
                    <a:pt x="20980" y="20683"/>
                  </a:cubicBezTo>
                  <a:close/>
                  <a:moveTo>
                    <a:pt x="12282" y="20683"/>
                  </a:moveTo>
                  <a:cubicBezTo>
                    <a:pt x="9318" y="20683"/>
                    <a:pt x="9318" y="20683"/>
                    <a:pt x="9318" y="20683"/>
                  </a:cubicBezTo>
                  <a:cubicBezTo>
                    <a:pt x="9318" y="16797"/>
                    <a:pt x="9318" y="16797"/>
                    <a:pt x="9318" y="16797"/>
                  </a:cubicBezTo>
                  <a:cubicBezTo>
                    <a:pt x="12282" y="16797"/>
                    <a:pt x="12282" y="16797"/>
                    <a:pt x="12282" y="16797"/>
                  </a:cubicBezTo>
                  <a:lnTo>
                    <a:pt x="12282" y="20683"/>
                  </a:lnTo>
                  <a:close/>
                  <a:moveTo>
                    <a:pt x="18253" y="20683"/>
                  </a:moveTo>
                  <a:cubicBezTo>
                    <a:pt x="13523" y="20683"/>
                    <a:pt x="13523" y="20683"/>
                    <a:pt x="13523" y="20683"/>
                  </a:cubicBezTo>
                  <a:cubicBezTo>
                    <a:pt x="13523" y="16338"/>
                    <a:pt x="13523" y="16338"/>
                    <a:pt x="13523" y="16338"/>
                  </a:cubicBezTo>
                  <a:cubicBezTo>
                    <a:pt x="13523" y="16087"/>
                    <a:pt x="13242" y="15880"/>
                    <a:pt x="12903" y="15880"/>
                  </a:cubicBezTo>
                  <a:cubicBezTo>
                    <a:pt x="8697" y="15880"/>
                    <a:pt x="8697" y="15880"/>
                    <a:pt x="8697" y="15880"/>
                  </a:cubicBezTo>
                  <a:cubicBezTo>
                    <a:pt x="8358" y="15880"/>
                    <a:pt x="8077" y="16087"/>
                    <a:pt x="8077" y="16338"/>
                  </a:cubicBezTo>
                  <a:cubicBezTo>
                    <a:pt x="8077" y="20683"/>
                    <a:pt x="8077" y="20683"/>
                    <a:pt x="8077" y="20683"/>
                  </a:cubicBezTo>
                  <a:cubicBezTo>
                    <a:pt x="3336" y="20683"/>
                    <a:pt x="3336" y="20683"/>
                    <a:pt x="3336" y="20683"/>
                  </a:cubicBezTo>
                  <a:cubicBezTo>
                    <a:pt x="3336" y="1420"/>
                    <a:pt x="3336" y="1420"/>
                    <a:pt x="3336" y="1420"/>
                  </a:cubicBezTo>
                  <a:cubicBezTo>
                    <a:pt x="18253" y="4532"/>
                    <a:pt x="18253" y="4532"/>
                    <a:pt x="18253" y="4532"/>
                  </a:cubicBezTo>
                  <a:lnTo>
                    <a:pt x="18253" y="20683"/>
                  </a:lnTo>
                  <a:close/>
                  <a:moveTo>
                    <a:pt x="12356" y="14117"/>
                  </a:move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lose/>
                  <a:moveTo>
                    <a:pt x="12976" y="11535"/>
                  </a:moveTo>
                  <a:cubicBezTo>
                    <a:pt x="14679" y="11535"/>
                    <a:pt x="14679" y="11535"/>
                    <a:pt x="14679" y="11535"/>
                  </a:cubicBezTo>
                  <a:cubicBezTo>
                    <a:pt x="14679" y="13203"/>
                    <a:pt x="14679" y="13203"/>
                    <a:pt x="14679" y="13203"/>
                  </a:cubicBezTo>
                  <a:cubicBezTo>
                    <a:pt x="12976" y="13203"/>
                    <a:pt x="12976" y="13203"/>
                    <a:pt x="12976" y="13203"/>
                  </a:cubicBezTo>
                  <a:lnTo>
                    <a:pt x="12976" y="11535"/>
                  </a:lnTo>
                  <a:close/>
                  <a:moveTo>
                    <a:pt x="12356" y="9082"/>
                  </a:move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lose/>
                  <a:moveTo>
                    <a:pt x="12976" y="6499"/>
                  </a:moveTo>
                  <a:cubicBezTo>
                    <a:pt x="14679" y="6499"/>
                    <a:pt x="14679" y="6499"/>
                    <a:pt x="14679" y="6499"/>
                  </a:cubicBezTo>
                  <a:cubicBezTo>
                    <a:pt x="14679" y="8170"/>
                    <a:pt x="14679" y="8170"/>
                    <a:pt x="14679" y="8170"/>
                  </a:cubicBezTo>
                  <a:cubicBezTo>
                    <a:pt x="12976" y="8170"/>
                    <a:pt x="12976" y="8170"/>
                    <a:pt x="12976" y="8170"/>
                  </a:cubicBezTo>
                  <a:lnTo>
                    <a:pt x="12976" y="6499"/>
                  </a:lnTo>
                  <a:close/>
                  <a:moveTo>
                    <a:pt x="6301" y="14117"/>
                  </a:move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lose/>
                  <a:moveTo>
                    <a:pt x="6921" y="11535"/>
                  </a:moveTo>
                  <a:cubicBezTo>
                    <a:pt x="8624" y="11535"/>
                    <a:pt x="8624" y="11535"/>
                    <a:pt x="8624" y="11535"/>
                  </a:cubicBezTo>
                  <a:cubicBezTo>
                    <a:pt x="8624" y="13203"/>
                    <a:pt x="8624" y="13203"/>
                    <a:pt x="8624" y="13203"/>
                  </a:cubicBezTo>
                  <a:cubicBezTo>
                    <a:pt x="6921" y="13203"/>
                    <a:pt x="6921" y="13203"/>
                    <a:pt x="6921" y="13203"/>
                  </a:cubicBezTo>
                  <a:lnTo>
                    <a:pt x="6921" y="11535"/>
                  </a:lnTo>
                  <a:close/>
                  <a:moveTo>
                    <a:pt x="6301" y="9082"/>
                  </a:move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lose/>
                  <a:moveTo>
                    <a:pt x="6921" y="6499"/>
                  </a:moveTo>
                  <a:cubicBezTo>
                    <a:pt x="8624" y="6499"/>
                    <a:pt x="8624" y="6499"/>
                    <a:pt x="8624" y="6499"/>
                  </a:cubicBezTo>
                  <a:cubicBezTo>
                    <a:pt x="8624" y="8167"/>
                    <a:pt x="8624" y="8167"/>
                    <a:pt x="8624" y="8167"/>
                  </a:cubicBezTo>
                  <a:cubicBezTo>
                    <a:pt x="6921" y="8167"/>
                    <a:pt x="6921" y="8167"/>
                    <a:pt x="6921" y="8167"/>
                  </a:cubicBezTo>
                  <a:lnTo>
                    <a:pt x="6921" y="6499"/>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moveTo>
                    <a:pt x="15299" y="10618"/>
                  </a:moveTo>
                  <a:cubicBezTo>
                    <a:pt x="12356" y="10618"/>
                    <a:pt x="12356" y="10618"/>
                    <a:pt x="12356" y="10618"/>
                  </a:cubicBezTo>
                  <a:cubicBezTo>
                    <a:pt x="12012" y="10618"/>
                    <a:pt x="11736" y="10825"/>
                    <a:pt x="11736" y="11078"/>
                  </a:cubicBezTo>
                  <a:cubicBezTo>
                    <a:pt x="11736" y="13660"/>
                    <a:pt x="11736" y="13660"/>
                    <a:pt x="11736" y="13660"/>
                  </a:cubicBezTo>
                  <a:cubicBezTo>
                    <a:pt x="11736" y="13913"/>
                    <a:pt x="12016" y="14117"/>
                    <a:pt x="12356" y="14117"/>
                  </a:cubicBezTo>
                  <a:cubicBezTo>
                    <a:pt x="15299" y="14117"/>
                    <a:pt x="15299" y="14117"/>
                    <a:pt x="15299" y="14117"/>
                  </a:cubicBezTo>
                  <a:cubicBezTo>
                    <a:pt x="15643" y="14117"/>
                    <a:pt x="15920" y="13913"/>
                    <a:pt x="15920" y="13660"/>
                  </a:cubicBezTo>
                  <a:cubicBezTo>
                    <a:pt x="15920" y="11078"/>
                    <a:pt x="15920" y="11078"/>
                    <a:pt x="15920" y="11078"/>
                  </a:cubicBezTo>
                  <a:cubicBezTo>
                    <a:pt x="15920" y="10825"/>
                    <a:pt x="15643" y="10618"/>
                    <a:pt x="15299" y="10618"/>
                  </a:cubicBezTo>
                  <a:close/>
                  <a:moveTo>
                    <a:pt x="14679" y="13203"/>
                  </a:moveTo>
                  <a:cubicBezTo>
                    <a:pt x="12976" y="13203"/>
                    <a:pt x="12976" y="13203"/>
                    <a:pt x="12976" y="13203"/>
                  </a:cubicBezTo>
                  <a:cubicBezTo>
                    <a:pt x="12976" y="11535"/>
                    <a:pt x="12976" y="11535"/>
                    <a:pt x="12976" y="11535"/>
                  </a:cubicBezTo>
                  <a:cubicBezTo>
                    <a:pt x="14679" y="11535"/>
                    <a:pt x="14679" y="11535"/>
                    <a:pt x="14679" y="11535"/>
                  </a:cubicBezTo>
                  <a:lnTo>
                    <a:pt x="14679" y="13203"/>
                  </a:lnTo>
                  <a:close/>
                  <a:moveTo>
                    <a:pt x="9244" y="10618"/>
                  </a:moveTo>
                  <a:cubicBezTo>
                    <a:pt x="6301" y="10618"/>
                    <a:pt x="6301" y="10618"/>
                    <a:pt x="6301" y="10618"/>
                  </a:cubicBezTo>
                  <a:cubicBezTo>
                    <a:pt x="5957" y="10618"/>
                    <a:pt x="5680" y="10825"/>
                    <a:pt x="5680" y="11078"/>
                  </a:cubicBezTo>
                  <a:cubicBezTo>
                    <a:pt x="5680" y="13660"/>
                    <a:pt x="5680" y="13660"/>
                    <a:pt x="5680" y="13660"/>
                  </a:cubicBezTo>
                  <a:cubicBezTo>
                    <a:pt x="5680" y="13913"/>
                    <a:pt x="5957" y="14117"/>
                    <a:pt x="6301" y="14117"/>
                  </a:cubicBezTo>
                  <a:cubicBezTo>
                    <a:pt x="9244" y="14117"/>
                    <a:pt x="9244" y="14117"/>
                    <a:pt x="9244" y="14117"/>
                  </a:cubicBezTo>
                  <a:cubicBezTo>
                    <a:pt x="9588" y="14117"/>
                    <a:pt x="9864" y="13913"/>
                    <a:pt x="9864" y="13660"/>
                  </a:cubicBezTo>
                  <a:cubicBezTo>
                    <a:pt x="9864" y="11078"/>
                    <a:pt x="9864" y="11078"/>
                    <a:pt x="9864" y="11078"/>
                  </a:cubicBezTo>
                  <a:cubicBezTo>
                    <a:pt x="9864" y="10825"/>
                    <a:pt x="9588" y="10618"/>
                    <a:pt x="9244" y="10618"/>
                  </a:cubicBezTo>
                  <a:close/>
                  <a:moveTo>
                    <a:pt x="8624" y="13203"/>
                  </a:moveTo>
                  <a:cubicBezTo>
                    <a:pt x="6921" y="13203"/>
                    <a:pt x="6921" y="13203"/>
                    <a:pt x="6921" y="13203"/>
                  </a:cubicBezTo>
                  <a:cubicBezTo>
                    <a:pt x="6921" y="11535"/>
                    <a:pt x="6921" y="11535"/>
                    <a:pt x="6921" y="11535"/>
                  </a:cubicBezTo>
                  <a:cubicBezTo>
                    <a:pt x="8624" y="11535"/>
                    <a:pt x="8624" y="11535"/>
                    <a:pt x="8624" y="11535"/>
                  </a:cubicBezTo>
                  <a:lnTo>
                    <a:pt x="8624" y="13203"/>
                  </a:lnTo>
                  <a:close/>
                  <a:moveTo>
                    <a:pt x="15299" y="5583"/>
                  </a:moveTo>
                  <a:cubicBezTo>
                    <a:pt x="12356" y="5583"/>
                    <a:pt x="12356" y="5583"/>
                    <a:pt x="12356" y="5583"/>
                  </a:cubicBezTo>
                  <a:cubicBezTo>
                    <a:pt x="12012" y="5583"/>
                    <a:pt x="11736" y="5789"/>
                    <a:pt x="11736" y="6042"/>
                  </a:cubicBezTo>
                  <a:cubicBezTo>
                    <a:pt x="11736" y="8625"/>
                    <a:pt x="11736" y="8625"/>
                    <a:pt x="11736" y="8625"/>
                  </a:cubicBezTo>
                  <a:cubicBezTo>
                    <a:pt x="11736" y="8878"/>
                    <a:pt x="12016" y="9082"/>
                    <a:pt x="12356" y="9082"/>
                  </a:cubicBezTo>
                  <a:cubicBezTo>
                    <a:pt x="15299" y="9082"/>
                    <a:pt x="15299" y="9082"/>
                    <a:pt x="15299" y="9082"/>
                  </a:cubicBezTo>
                  <a:cubicBezTo>
                    <a:pt x="15643" y="9082"/>
                    <a:pt x="15920" y="8878"/>
                    <a:pt x="15920" y="8625"/>
                  </a:cubicBezTo>
                  <a:cubicBezTo>
                    <a:pt x="15920" y="6042"/>
                    <a:pt x="15920" y="6042"/>
                    <a:pt x="15920" y="6042"/>
                  </a:cubicBezTo>
                  <a:cubicBezTo>
                    <a:pt x="15920" y="5789"/>
                    <a:pt x="15643" y="5583"/>
                    <a:pt x="15299" y="5583"/>
                  </a:cubicBezTo>
                  <a:close/>
                  <a:moveTo>
                    <a:pt x="14679" y="8170"/>
                  </a:moveTo>
                  <a:cubicBezTo>
                    <a:pt x="12976" y="8170"/>
                    <a:pt x="12976" y="8170"/>
                    <a:pt x="12976" y="8170"/>
                  </a:cubicBezTo>
                  <a:cubicBezTo>
                    <a:pt x="12976" y="6499"/>
                    <a:pt x="12976" y="6499"/>
                    <a:pt x="12976" y="6499"/>
                  </a:cubicBezTo>
                  <a:cubicBezTo>
                    <a:pt x="14679" y="6499"/>
                    <a:pt x="14679" y="6499"/>
                    <a:pt x="14679" y="6499"/>
                  </a:cubicBezTo>
                  <a:lnTo>
                    <a:pt x="14679" y="8170"/>
                  </a:lnTo>
                  <a:close/>
                  <a:moveTo>
                    <a:pt x="9244" y="5585"/>
                  </a:moveTo>
                  <a:cubicBezTo>
                    <a:pt x="6301" y="5585"/>
                    <a:pt x="6301" y="5585"/>
                    <a:pt x="6301" y="5585"/>
                  </a:cubicBezTo>
                  <a:cubicBezTo>
                    <a:pt x="5957" y="5585"/>
                    <a:pt x="5680" y="5789"/>
                    <a:pt x="5680" y="6042"/>
                  </a:cubicBezTo>
                  <a:cubicBezTo>
                    <a:pt x="5680" y="8625"/>
                    <a:pt x="5680" y="8625"/>
                    <a:pt x="5680" y="8625"/>
                  </a:cubicBezTo>
                  <a:cubicBezTo>
                    <a:pt x="5680" y="8878"/>
                    <a:pt x="5957" y="9082"/>
                    <a:pt x="6301" y="9082"/>
                  </a:cubicBezTo>
                  <a:cubicBezTo>
                    <a:pt x="9244" y="9082"/>
                    <a:pt x="9244" y="9082"/>
                    <a:pt x="9244" y="9082"/>
                  </a:cubicBezTo>
                  <a:cubicBezTo>
                    <a:pt x="9588" y="9082"/>
                    <a:pt x="9864" y="8878"/>
                    <a:pt x="9864" y="8625"/>
                  </a:cubicBezTo>
                  <a:cubicBezTo>
                    <a:pt x="9864" y="6042"/>
                    <a:pt x="9864" y="6042"/>
                    <a:pt x="9864" y="6042"/>
                  </a:cubicBezTo>
                  <a:cubicBezTo>
                    <a:pt x="9864" y="5789"/>
                    <a:pt x="9588" y="5585"/>
                    <a:pt x="9244" y="5585"/>
                  </a:cubicBezTo>
                  <a:close/>
                  <a:moveTo>
                    <a:pt x="8624" y="8167"/>
                  </a:moveTo>
                  <a:cubicBezTo>
                    <a:pt x="6921" y="8167"/>
                    <a:pt x="6921" y="8167"/>
                    <a:pt x="6921" y="8167"/>
                  </a:cubicBezTo>
                  <a:cubicBezTo>
                    <a:pt x="6921" y="6499"/>
                    <a:pt x="6921" y="6499"/>
                    <a:pt x="6921" y="6499"/>
                  </a:cubicBezTo>
                  <a:cubicBezTo>
                    <a:pt x="8624" y="6499"/>
                    <a:pt x="8624" y="6499"/>
                    <a:pt x="8624" y="6499"/>
                  </a:cubicBezTo>
                  <a:lnTo>
                    <a:pt x="8624" y="8167"/>
                  </a:lnTo>
                  <a:close/>
                </a:path>
              </a:pathLst>
            </a:custGeom>
            <a:grpFill/>
            <a:ln w="12700" cap="flat">
              <a:noFill/>
              <a:miter lim="400000"/>
            </a:ln>
            <a:effectLst/>
          </p:spPr>
          <p:txBody>
            <a:bodyPr wrap="square" lIns="34289" tIns="34289" rIns="34289" bIns="34289" numCol="1" anchor="t">
              <a:noAutofit/>
            </a:bodyPr>
            <a:lstStyle/>
            <a:p>
              <a:endParaRPr sz="1350">
                <a:solidFill>
                  <a:schemeClr val="accent1"/>
                </a:solidFill>
              </a:endParaRPr>
            </a:p>
          </p:txBody>
        </p:sp>
      </p:grpSp>
      <p:sp>
        <p:nvSpPr>
          <p:cNvPr id="191" name="Freeform 5">
            <a:extLst>
              <a:ext uri="{FF2B5EF4-FFF2-40B4-BE49-F238E27FC236}">
                <a16:creationId xmlns:a16="http://schemas.microsoft.com/office/drawing/2014/main" id="{CB6B0869-3415-4C34-B993-6E17D071D046}"/>
              </a:ext>
            </a:extLst>
          </p:cNvPr>
          <p:cNvSpPr>
            <a:spLocks noEditPoints="1"/>
          </p:cNvSpPr>
          <p:nvPr/>
        </p:nvSpPr>
        <p:spPr bwMode="auto">
          <a:xfrm>
            <a:off x="6734175" y="3671307"/>
            <a:ext cx="1041432" cy="954301"/>
          </a:xfrm>
          <a:custGeom>
            <a:avLst/>
            <a:gdLst>
              <a:gd name="T0" fmla="*/ 1384 w 5836"/>
              <a:gd name="T1" fmla="*/ 1461 h 5859"/>
              <a:gd name="T2" fmla="*/ 61 w 5836"/>
              <a:gd name="T3" fmla="*/ 2761 h 5859"/>
              <a:gd name="T4" fmla="*/ 262 w 5836"/>
              <a:gd name="T5" fmla="*/ 4767 h 5859"/>
              <a:gd name="T6" fmla="*/ 4734 w 5836"/>
              <a:gd name="T7" fmla="*/ 5850 h 5859"/>
              <a:gd name="T8" fmla="*/ 4645 w 5836"/>
              <a:gd name="T9" fmla="*/ 4387 h 5859"/>
              <a:gd name="T10" fmla="*/ 5808 w 5836"/>
              <a:gd name="T11" fmla="*/ 2878 h 5859"/>
              <a:gd name="T12" fmla="*/ 3000 w 5836"/>
              <a:gd name="T13" fmla="*/ 84 h 5859"/>
              <a:gd name="T14" fmla="*/ 2812 w 5836"/>
              <a:gd name="T15" fmla="*/ 1345 h 5859"/>
              <a:gd name="T16" fmla="*/ 3403 w 5836"/>
              <a:gd name="T17" fmla="*/ 1036 h 5859"/>
              <a:gd name="T18" fmla="*/ 4453 w 5836"/>
              <a:gd name="T19" fmla="*/ 1856 h 5859"/>
              <a:gd name="T20" fmla="*/ 1561 w 5836"/>
              <a:gd name="T21" fmla="*/ 1636 h 5859"/>
              <a:gd name="T22" fmla="*/ 2461 w 5836"/>
              <a:gd name="T23" fmla="*/ 267 h 5859"/>
              <a:gd name="T24" fmla="*/ 4425 w 5836"/>
              <a:gd name="T25" fmla="*/ 1430 h 5859"/>
              <a:gd name="T26" fmla="*/ 1898 w 5836"/>
              <a:gd name="T27" fmla="*/ 1640 h 5859"/>
              <a:gd name="T28" fmla="*/ 844 w 5836"/>
              <a:gd name="T29" fmla="*/ 1903 h 5859"/>
              <a:gd name="T30" fmla="*/ 5118 w 5836"/>
              <a:gd name="T31" fmla="*/ 2855 h 5859"/>
              <a:gd name="T32" fmla="*/ 4528 w 5836"/>
              <a:gd name="T33" fmla="*/ 2170 h 5859"/>
              <a:gd name="T34" fmla="*/ 1172 w 5836"/>
              <a:gd name="T35" fmla="*/ 2170 h 5859"/>
              <a:gd name="T36" fmla="*/ 698 w 5836"/>
              <a:gd name="T37" fmla="*/ 2798 h 5859"/>
              <a:gd name="T38" fmla="*/ 2170 w 5836"/>
              <a:gd name="T39" fmla="*/ 4148 h 5859"/>
              <a:gd name="T40" fmla="*/ 844 w 5836"/>
              <a:gd name="T41" fmla="*/ 2090 h 5859"/>
              <a:gd name="T42" fmla="*/ 1701 w 5836"/>
              <a:gd name="T43" fmla="*/ 2691 h 5859"/>
              <a:gd name="T44" fmla="*/ 1378 w 5836"/>
              <a:gd name="T45" fmla="*/ 2358 h 5859"/>
              <a:gd name="T46" fmla="*/ 4331 w 5836"/>
              <a:gd name="T47" fmla="*/ 2616 h 5859"/>
              <a:gd name="T48" fmla="*/ 5512 w 5836"/>
              <a:gd name="T49" fmla="*/ 3473 h 5859"/>
              <a:gd name="T50" fmla="*/ 258 w 5836"/>
              <a:gd name="T51" fmla="*/ 3051 h 5859"/>
              <a:gd name="T52" fmla="*/ 4950 w 5836"/>
              <a:gd name="T53" fmla="*/ 3056 h 5859"/>
              <a:gd name="T54" fmla="*/ 3870 w 5836"/>
              <a:gd name="T55" fmla="*/ 4258 h 5859"/>
              <a:gd name="T56" fmla="*/ 1755 w 5836"/>
              <a:gd name="T57" fmla="*/ 3276 h 5859"/>
              <a:gd name="T58" fmla="*/ 3276 w 5836"/>
              <a:gd name="T59" fmla="*/ 4083 h 5859"/>
              <a:gd name="T60" fmla="*/ 3262 w 5836"/>
              <a:gd name="T61" fmla="*/ 4247 h 5859"/>
              <a:gd name="T62" fmla="*/ 3215 w 5836"/>
              <a:gd name="T63" fmla="*/ 4331 h 5859"/>
              <a:gd name="T64" fmla="*/ 2986 w 5836"/>
              <a:gd name="T65" fmla="*/ 4481 h 5859"/>
              <a:gd name="T66" fmla="*/ 2526 w 5836"/>
              <a:gd name="T67" fmla="*/ 4111 h 5859"/>
              <a:gd name="T68" fmla="*/ 2386 w 5836"/>
              <a:gd name="T69" fmla="*/ 4331 h 5859"/>
              <a:gd name="T70" fmla="*/ 2451 w 5836"/>
              <a:gd name="T71" fmla="*/ 4444 h 5859"/>
              <a:gd name="T72" fmla="*/ 2550 w 5836"/>
              <a:gd name="T73" fmla="*/ 4547 h 5859"/>
              <a:gd name="T74" fmla="*/ 2653 w 5836"/>
              <a:gd name="T75" fmla="*/ 4626 h 5859"/>
              <a:gd name="T76" fmla="*/ 2793 w 5836"/>
              <a:gd name="T77" fmla="*/ 4673 h 5859"/>
              <a:gd name="T78" fmla="*/ 2972 w 5836"/>
              <a:gd name="T79" fmla="*/ 4687 h 5859"/>
              <a:gd name="T80" fmla="*/ 3103 w 5836"/>
              <a:gd name="T81" fmla="*/ 4655 h 5859"/>
              <a:gd name="T82" fmla="*/ 3229 w 5836"/>
              <a:gd name="T83" fmla="*/ 4598 h 5859"/>
              <a:gd name="T84" fmla="*/ 3323 w 5836"/>
              <a:gd name="T85" fmla="*/ 4519 h 5859"/>
              <a:gd name="T86" fmla="*/ 3459 w 5836"/>
              <a:gd name="T87" fmla="*/ 4275 h 5859"/>
              <a:gd name="T88" fmla="*/ 4125 w 5836"/>
              <a:gd name="T89" fmla="*/ 5662 h 5859"/>
              <a:gd name="T90" fmla="*/ 1875 w 5836"/>
              <a:gd name="T91" fmla="*/ 5531 h 5859"/>
              <a:gd name="T92" fmla="*/ 1476 w 5836"/>
              <a:gd name="T93" fmla="*/ 4692 h 5859"/>
              <a:gd name="T94" fmla="*/ 5447 w 5836"/>
              <a:gd name="T95" fmla="*/ 5180 h 5859"/>
              <a:gd name="T96" fmla="*/ 4978 w 5836"/>
              <a:gd name="T97" fmla="*/ 5662 h 5859"/>
              <a:gd name="T98" fmla="*/ 4472 w 5836"/>
              <a:gd name="T99" fmla="*/ 4486 h 5859"/>
              <a:gd name="T100" fmla="*/ 665 w 5836"/>
              <a:gd name="T101" fmla="*/ 5672 h 5859"/>
              <a:gd name="T102" fmla="*/ 187 w 5836"/>
              <a:gd name="T103" fmla="*/ 5184 h 5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36" h="5859">
                <a:moveTo>
                  <a:pt x="2812" y="0"/>
                </a:moveTo>
                <a:cubicBezTo>
                  <a:pt x="2812" y="80"/>
                  <a:pt x="2812" y="80"/>
                  <a:pt x="2812" y="80"/>
                </a:cubicBezTo>
                <a:cubicBezTo>
                  <a:pt x="2461" y="80"/>
                  <a:pt x="2461" y="80"/>
                  <a:pt x="2461" y="80"/>
                </a:cubicBezTo>
                <a:cubicBezTo>
                  <a:pt x="2348" y="80"/>
                  <a:pt x="2259" y="155"/>
                  <a:pt x="2231" y="258"/>
                </a:cubicBezTo>
                <a:cubicBezTo>
                  <a:pt x="1758" y="490"/>
                  <a:pt x="1442" y="947"/>
                  <a:pt x="1384" y="1461"/>
                </a:cubicBezTo>
                <a:cubicBezTo>
                  <a:pt x="991" y="1487"/>
                  <a:pt x="674" y="1680"/>
                  <a:pt x="487" y="2011"/>
                </a:cubicBezTo>
                <a:cubicBezTo>
                  <a:pt x="473" y="2039"/>
                  <a:pt x="473" y="2039"/>
                  <a:pt x="473" y="2039"/>
                </a:cubicBezTo>
                <a:cubicBezTo>
                  <a:pt x="342" y="2147"/>
                  <a:pt x="258" y="2311"/>
                  <a:pt x="258" y="2489"/>
                </a:cubicBezTo>
                <a:cubicBezTo>
                  <a:pt x="258" y="2545"/>
                  <a:pt x="258" y="2545"/>
                  <a:pt x="258" y="2545"/>
                </a:cubicBezTo>
                <a:cubicBezTo>
                  <a:pt x="150" y="2555"/>
                  <a:pt x="61" y="2648"/>
                  <a:pt x="61" y="2761"/>
                </a:cubicBezTo>
                <a:cubicBezTo>
                  <a:pt x="61" y="3033"/>
                  <a:pt x="61" y="3033"/>
                  <a:pt x="61" y="3033"/>
                </a:cubicBezTo>
                <a:cubicBezTo>
                  <a:pt x="61" y="3145"/>
                  <a:pt x="145" y="3239"/>
                  <a:pt x="258" y="3248"/>
                </a:cubicBezTo>
                <a:cubicBezTo>
                  <a:pt x="258" y="3965"/>
                  <a:pt x="258" y="3965"/>
                  <a:pt x="258" y="3965"/>
                </a:cubicBezTo>
                <a:cubicBezTo>
                  <a:pt x="258" y="4223"/>
                  <a:pt x="347" y="4462"/>
                  <a:pt x="501" y="4650"/>
                </a:cubicBezTo>
                <a:cubicBezTo>
                  <a:pt x="262" y="4767"/>
                  <a:pt x="262" y="4767"/>
                  <a:pt x="262" y="4767"/>
                </a:cubicBezTo>
                <a:cubicBezTo>
                  <a:pt x="103" y="4842"/>
                  <a:pt x="0" y="5006"/>
                  <a:pt x="0" y="5184"/>
                </a:cubicBezTo>
                <a:cubicBezTo>
                  <a:pt x="0" y="5859"/>
                  <a:pt x="0" y="5859"/>
                  <a:pt x="0" y="5859"/>
                </a:cubicBezTo>
                <a:cubicBezTo>
                  <a:pt x="1134" y="5859"/>
                  <a:pt x="1134" y="5859"/>
                  <a:pt x="1134" y="5859"/>
                </a:cubicBezTo>
                <a:cubicBezTo>
                  <a:pt x="1134" y="5850"/>
                  <a:pt x="1134" y="5850"/>
                  <a:pt x="1134" y="5850"/>
                </a:cubicBezTo>
                <a:cubicBezTo>
                  <a:pt x="4734" y="5850"/>
                  <a:pt x="4734" y="5850"/>
                  <a:pt x="4734" y="5850"/>
                </a:cubicBezTo>
                <a:cubicBezTo>
                  <a:pt x="5639" y="5850"/>
                  <a:pt x="5639" y="5850"/>
                  <a:pt x="5639" y="5850"/>
                </a:cubicBezTo>
                <a:cubicBezTo>
                  <a:pt x="5639" y="5180"/>
                  <a:pt x="5639" y="5180"/>
                  <a:pt x="5639" y="5180"/>
                </a:cubicBezTo>
                <a:cubicBezTo>
                  <a:pt x="5639" y="5001"/>
                  <a:pt x="5536" y="4842"/>
                  <a:pt x="5376" y="4762"/>
                </a:cubicBezTo>
                <a:cubicBezTo>
                  <a:pt x="4645" y="4406"/>
                  <a:pt x="4645" y="4406"/>
                  <a:pt x="4645" y="4406"/>
                </a:cubicBezTo>
                <a:cubicBezTo>
                  <a:pt x="4645" y="4387"/>
                  <a:pt x="4645" y="4387"/>
                  <a:pt x="4645" y="4387"/>
                </a:cubicBezTo>
                <a:cubicBezTo>
                  <a:pt x="4889" y="4214"/>
                  <a:pt x="5062" y="3933"/>
                  <a:pt x="5161" y="3726"/>
                </a:cubicBezTo>
                <a:cubicBezTo>
                  <a:pt x="5339" y="3759"/>
                  <a:pt x="5339" y="3759"/>
                  <a:pt x="5339" y="3759"/>
                </a:cubicBezTo>
                <a:cubicBezTo>
                  <a:pt x="5358" y="3764"/>
                  <a:pt x="5376" y="3764"/>
                  <a:pt x="5390" y="3764"/>
                </a:cubicBezTo>
                <a:cubicBezTo>
                  <a:pt x="5540" y="3764"/>
                  <a:pt x="5667" y="3656"/>
                  <a:pt x="5695" y="3511"/>
                </a:cubicBezTo>
                <a:cubicBezTo>
                  <a:pt x="5808" y="2878"/>
                  <a:pt x="5808" y="2878"/>
                  <a:pt x="5808" y="2878"/>
                </a:cubicBezTo>
                <a:cubicBezTo>
                  <a:pt x="5836" y="2709"/>
                  <a:pt x="5733" y="2555"/>
                  <a:pt x="5569" y="2517"/>
                </a:cubicBezTo>
                <a:cubicBezTo>
                  <a:pt x="5532" y="1864"/>
                  <a:pt x="5037" y="1322"/>
                  <a:pt x="4384" y="1232"/>
                </a:cubicBezTo>
                <a:cubicBezTo>
                  <a:pt x="4270" y="814"/>
                  <a:pt x="3982" y="459"/>
                  <a:pt x="3581" y="262"/>
                </a:cubicBezTo>
                <a:cubicBezTo>
                  <a:pt x="3553" y="159"/>
                  <a:pt x="3464" y="84"/>
                  <a:pt x="3351" y="84"/>
                </a:cubicBezTo>
                <a:cubicBezTo>
                  <a:pt x="3000" y="84"/>
                  <a:pt x="3000" y="84"/>
                  <a:pt x="3000" y="84"/>
                </a:cubicBezTo>
                <a:cubicBezTo>
                  <a:pt x="3000" y="0"/>
                  <a:pt x="3000" y="0"/>
                  <a:pt x="3000" y="0"/>
                </a:cubicBezTo>
                <a:lnTo>
                  <a:pt x="2812" y="0"/>
                </a:lnTo>
                <a:close/>
                <a:moveTo>
                  <a:pt x="2461" y="267"/>
                </a:moveTo>
                <a:cubicBezTo>
                  <a:pt x="2812" y="267"/>
                  <a:pt x="2812" y="267"/>
                  <a:pt x="2812" y="267"/>
                </a:cubicBezTo>
                <a:cubicBezTo>
                  <a:pt x="2812" y="1345"/>
                  <a:pt x="2812" y="1345"/>
                  <a:pt x="2812" y="1345"/>
                </a:cubicBezTo>
                <a:cubicBezTo>
                  <a:pt x="3000" y="1345"/>
                  <a:pt x="3000" y="1345"/>
                  <a:pt x="3000" y="1345"/>
                </a:cubicBezTo>
                <a:cubicBezTo>
                  <a:pt x="3000" y="267"/>
                  <a:pt x="3000" y="267"/>
                  <a:pt x="3000" y="267"/>
                </a:cubicBezTo>
                <a:cubicBezTo>
                  <a:pt x="3351" y="267"/>
                  <a:pt x="3351" y="267"/>
                  <a:pt x="3351" y="267"/>
                </a:cubicBezTo>
                <a:cubicBezTo>
                  <a:pt x="3379" y="267"/>
                  <a:pt x="3403" y="291"/>
                  <a:pt x="3403" y="319"/>
                </a:cubicBezTo>
                <a:cubicBezTo>
                  <a:pt x="3403" y="1036"/>
                  <a:pt x="3403" y="1036"/>
                  <a:pt x="3403" y="1036"/>
                </a:cubicBezTo>
                <a:cubicBezTo>
                  <a:pt x="3590" y="1036"/>
                  <a:pt x="3590" y="1036"/>
                  <a:pt x="3590" y="1036"/>
                </a:cubicBezTo>
                <a:cubicBezTo>
                  <a:pt x="3590" y="473"/>
                  <a:pt x="3590" y="473"/>
                  <a:pt x="3590" y="473"/>
                </a:cubicBezTo>
                <a:cubicBezTo>
                  <a:pt x="3998" y="712"/>
                  <a:pt x="4251" y="1153"/>
                  <a:pt x="4251" y="1631"/>
                </a:cubicBezTo>
                <a:cubicBezTo>
                  <a:pt x="4251" y="1800"/>
                  <a:pt x="4251" y="1800"/>
                  <a:pt x="4251" y="1800"/>
                </a:cubicBezTo>
                <a:cubicBezTo>
                  <a:pt x="4453" y="1856"/>
                  <a:pt x="4453" y="1856"/>
                  <a:pt x="4453" y="1856"/>
                </a:cubicBezTo>
                <a:cubicBezTo>
                  <a:pt x="4453" y="1978"/>
                  <a:pt x="4453" y="1978"/>
                  <a:pt x="4453" y="1978"/>
                </a:cubicBezTo>
                <a:cubicBezTo>
                  <a:pt x="1359" y="1978"/>
                  <a:pt x="1359" y="1978"/>
                  <a:pt x="1359" y="1978"/>
                </a:cubicBezTo>
                <a:cubicBezTo>
                  <a:pt x="1359" y="1861"/>
                  <a:pt x="1359" y="1861"/>
                  <a:pt x="1359" y="1861"/>
                </a:cubicBezTo>
                <a:cubicBezTo>
                  <a:pt x="1561" y="1805"/>
                  <a:pt x="1561" y="1805"/>
                  <a:pt x="1561" y="1805"/>
                </a:cubicBezTo>
                <a:cubicBezTo>
                  <a:pt x="1561" y="1636"/>
                  <a:pt x="1561" y="1636"/>
                  <a:pt x="1561" y="1636"/>
                </a:cubicBezTo>
                <a:cubicBezTo>
                  <a:pt x="1561" y="1158"/>
                  <a:pt x="1819" y="717"/>
                  <a:pt x="2222" y="478"/>
                </a:cubicBezTo>
                <a:cubicBezTo>
                  <a:pt x="2222" y="1040"/>
                  <a:pt x="2222" y="1040"/>
                  <a:pt x="2222" y="1040"/>
                </a:cubicBezTo>
                <a:cubicBezTo>
                  <a:pt x="2409" y="1040"/>
                  <a:pt x="2409" y="1040"/>
                  <a:pt x="2409" y="1040"/>
                </a:cubicBezTo>
                <a:cubicBezTo>
                  <a:pt x="2409" y="319"/>
                  <a:pt x="2409" y="319"/>
                  <a:pt x="2409" y="319"/>
                </a:cubicBezTo>
                <a:cubicBezTo>
                  <a:pt x="2409" y="291"/>
                  <a:pt x="2433" y="267"/>
                  <a:pt x="2461" y="267"/>
                </a:cubicBezTo>
                <a:close/>
                <a:moveTo>
                  <a:pt x="4425" y="1430"/>
                </a:moveTo>
                <a:cubicBezTo>
                  <a:pt x="4939" y="1530"/>
                  <a:pt x="5328" y="1961"/>
                  <a:pt x="5381" y="2484"/>
                </a:cubicBezTo>
                <a:cubicBezTo>
                  <a:pt x="5339" y="2475"/>
                  <a:pt x="5339" y="2475"/>
                  <a:pt x="5339" y="2475"/>
                </a:cubicBezTo>
                <a:cubicBezTo>
                  <a:pt x="5235" y="1931"/>
                  <a:pt x="4906" y="1576"/>
                  <a:pt x="4431" y="1490"/>
                </a:cubicBezTo>
                <a:cubicBezTo>
                  <a:pt x="4429" y="1470"/>
                  <a:pt x="4427" y="1450"/>
                  <a:pt x="4425" y="1430"/>
                </a:cubicBezTo>
                <a:close/>
                <a:moveTo>
                  <a:pt x="1898" y="1640"/>
                </a:moveTo>
                <a:cubicBezTo>
                  <a:pt x="1898" y="1828"/>
                  <a:pt x="1898" y="1828"/>
                  <a:pt x="1898" y="1828"/>
                </a:cubicBezTo>
                <a:cubicBezTo>
                  <a:pt x="3914" y="1828"/>
                  <a:pt x="3914" y="1828"/>
                  <a:pt x="3914" y="1828"/>
                </a:cubicBezTo>
                <a:cubicBezTo>
                  <a:pt x="3914" y="1640"/>
                  <a:pt x="3914" y="1640"/>
                  <a:pt x="3914" y="1640"/>
                </a:cubicBezTo>
                <a:lnTo>
                  <a:pt x="1898" y="1640"/>
                </a:lnTo>
                <a:close/>
                <a:moveTo>
                  <a:pt x="1373" y="1649"/>
                </a:moveTo>
                <a:cubicBezTo>
                  <a:pt x="1373" y="1659"/>
                  <a:pt x="1373" y="1659"/>
                  <a:pt x="1373" y="1659"/>
                </a:cubicBezTo>
                <a:cubicBezTo>
                  <a:pt x="1172" y="1720"/>
                  <a:pt x="1172" y="1720"/>
                  <a:pt x="1172" y="1720"/>
                </a:cubicBezTo>
                <a:cubicBezTo>
                  <a:pt x="1172" y="1903"/>
                  <a:pt x="1172" y="1903"/>
                  <a:pt x="1172" y="1903"/>
                </a:cubicBezTo>
                <a:cubicBezTo>
                  <a:pt x="844" y="1903"/>
                  <a:pt x="844" y="1903"/>
                  <a:pt x="844" y="1903"/>
                </a:cubicBezTo>
                <a:cubicBezTo>
                  <a:pt x="829" y="1903"/>
                  <a:pt x="811" y="1903"/>
                  <a:pt x="797" y="1908"/>
                </a:cubicBezTo>
                <a:cubicBezTo>
                  <a:pt x="944" y="1756"/>
                  <a:pt x="1139" y="1669"/>
                  <a:pt x="1373" y="1649"/>
                </a:cubicBezTo>
                <a:close/>
                <a:moveTo>
                  <a:pt x="4640" y="1758"/>
                </a:moveTo>
                <a:cubicBezTo>
                  <a:pt x="4924" y="1900"/>
                  <a:pt x="5108" y="2187"/>
                  <a:pt x="5165" y="2597"/>
                </a:cubicBezTo>
                <a:cubicBezTo>
                  <a:pt x="5118" y="2855"/>
                  <a:pt x="5118" y="2855"/>
                  <a:pt x="5118" y="2855"/>
                </a:cubicBezTo>
                <a:cubicBezTo>
                  <a:pt x="5109" y="2855"/>
                  <a:pt x="5109" y="2855"/>
                  <a:pt x="5109" y="2855"/>
                </a:cubicBezTo>
                <a:cubicBezTo>
                  <a:pt x="4869" y="2893"/>
                  <a:pt x="4653" y="2841"/>
                  <a:pt x="4453" y="2760"/>
                </a:cubicBezTo>
                <a:cubicBezTo>
                  <a:pt x="4498" y="2734"/>
                  <a:pt x="4536" y="2700"/>
                  <a:pt x="4565" y="2658"/>
                </a:cubicBezTo>
                <a:cubicBezTo>
                  <a:pt x="4645" y="2545"/>
                  <a:pt x="4659" y="2395"/>
                  <a:pt x="4603" y="2273"/>
                </a:cubicBezTo>
                <a:cubicBezTo>
                  <a:pt x="4584" y="2231"/>
                  <a:pt x="4556" y="2198"/>
                  <a:pt x="4528" y="2170"/>
                </a:cubicBezTo>
                <a:cubicBezTo>
                  <a:pt x="4640" y="2170"/>
                  <a:pt x="4640" y="2170"/>
                  <a:pt x="4640" y="2170"/>
                </a:cubicBezTo>
                <a:lnTo>
                  <a:pt x="4640" y="1758"/>
                </a:lnTo>
                <a:close/>
                <a:moveTo>
                  <a:pt x="844" y="2090"/>
                </a:moveTo>
                <a:cubicBezTo>
                  <a:pt x="1172" y="2090"/>
                  <a:pt x="1172" y="2090"/>
                  <a:pt x="1172" y="2090"/>
                </a:cubicBezTo>
                <a:cubicBezTo>
                  <a:pt x="1172" y="2170"/>
                  <a:pt x="1172" y="2170"/>
                  <a:pt x="1172" y="2170"/>
                </a:cubicBezTo>
                <a:cubicBezTo>
                  <a:pt x="1284" y="2170"/>
                  <a:pt x="1284" y="2170"/>
                  <a:pt x="1284" y="2170"/>
                </a:cubicBezTo>
                <a:cubicBezTo>
                  <a:pt x="1251" y="2198"/>
                  <a:pt x="1228" y="2236"/>
                  <a:pt x="1209" y="2273"/>
                </a:cubicBezTo>
                <a:cubicBezTo>
                  <a:pt x="1153" y="2395"/>
                  <a:pt x="1167" y="2545"/>
                  <a:pt x="1247" y="2658"/>
                </a:cubicBezTo>
                <a:cubicBezTo>
                  <a:pt x="1298" y="2730"/>
                  <a:pt x="1370" y="2776"/>
                  <a:pt x="1452" y="2798"/>
                </a:cubicBezTo>
                <a:cubicBezTo>
                  <a:pt x="698" y="2798"/>
                  <a:pt x="698" y="2798"/>
                  <a:pt x="698" y="2798"/>
                </a:cubicBezTo>
                <a:cubicBezTo>
                  <a:pt x="698" y="3464"/>
                  <a:pt x="698" y="3464"/>
                  <a:pt x="698" y="3464"/>
                </a:cubicBezTo>
                <a:cubicBezTo>
                  <a:pt x="1864" y="3464"/>
                  <a:pt x="1864" y="3464"/>
                  <a:pt x="1864" y="3464"/>
                </a:cubicBezTo>
                <a:cubicBezTo>
                  <a:pt x="2025" y="3716"/>
                  <a:pt x="2191" y="3881"/>
                  <a:pt x="2344" y="3989"/>
                </a:cubicBezTo>
                <a:cubicBezTo>
                  <a:pt x="2344" y="4064"/>
                  <a:pt x="2344" y="4064"/>
                  <a:pt x="2344" y="4064"/>
                </a:cubicBezTo>
                <a:cubicBezTo>
                  <a:pt x="2170" y="4148"/>
                  <a:pt x="2170" y="4148"/>
                  <a:pt x="2170" y="4148"/>
                </a:cubicBezTo>
                <a:cubicBezTo>
                  <a:pt x="1397" y="4523"/>
                  <a:pt x="1397" y="4523"/>
                  <a:pt x="1397" y="4523"/>
                </a:cubicBezTo>
                <a:cubicBezTo>
                  <a:pt x="1267" y="4587"/>
                  <a:pt x="1167" y="4697"/>
                  <a:pt x="1116" y="4828"/>
                </a:cubicBezTo>
                <a:cubicBezTo>
                  <a:pt x="723" y="4724"/>
                  <a:pt x="445" y="4373"/>
                  <a:pt x="445" y="3961"/>
                </a:cubicBezTo>
                <a:cubicBezTo>
                  <a:pt x="445" y="2489"/>
                  <a:pt x="445" y="2489"/>
                  <a:pt x="445" y="2489"/>
                </a:cubicBezTo>
                <a:cubicBezTo>
                  <a:pt x="445" y="2269"/>
                  <a:pt x="623" y="2090"/>
                  <a:pt x="844" y="2090"/>
                </a:cubicBezTo>
                <a:close/>
                <a:moveTo>
                  <a:pt x="1608" y="2170"/>
                </a:moveTo>
                <a:cubicBezTo>
                  <a:pt x="4204" y="2170"/>
                  <a:pt x="4204" y="2170"/>
                  <a:pt x="4204" y="2170"/>
                </a:cubicBezTo>
                <a:cubicBezTo>
                  <a:pt x="4200" y="2320"/>
                  <a:pt x="4167" y="2545"/>
                  <a:pt x="4115" y="2686"/>
                </a:cubicBezTo>
                <a:cubicBezTo>
                  <a:pt x="3694" y="3862"/>
                  <a:pt x="3131" y="3989"/>
                  <a:pt x="2906" y="3989"/>
                </a:cubicBezTo>
                <a:cubicBezTo>
                  <a:pt x="2686" y="3994"/>
                  <a:pt x="2123" y="3867"/>
                  <a:pt x="1701" y="2691"/>
                </a:cubicBezTo>
                <a:cubicBezTo>
                  <a:pt x="1659" y="2536"/>
                  <a:pt x="1617" y="2372"/>
                  <a:pt x="1608" y="2170"/>
                </a:cubicBezTo>
                <a:close/>
                <a:moveTo>
                  <a:pt x="1429" y="2297"/>
                </a:moveTo>
                <a:cubicBezTo>
                  <a:pt x="1439" y="2414"/>
                  <a:pt x="1462" y="2517"/>
                  <a:pt x="1486" y="2616"/>
                </a:cubicBezTo>
                <a:cubicBezTo>
                  <a:pt x="1443" y="2601"/>
                  <a:pt x="1415" y="2573"/>
                  <a:pt x="1397" y="2550"/>
                </a:cubicBezTo>
                <a:cubicBezTo>
                  <a:pt x="1354" y="2494"/>
                  <a:pt x="1350" y="2414"/>
                  <a:pt x="1378" y="2358"/>
                </a:cubicBezTo>
                <a:cubicBezTo>
                  <a:pt x="1392" y="2334"/>
                  <a:pt x="1406" y="2311"/>
                  <a:pt x="1429" y="2297"/>
                </a:cubicBezTo>
                <a:close/>
                <a:moveTo>
                  <a:pt x="4383" y="2297"/>
                </a:moveTo>
                <a:cubicBezTo>
                  <a:pt x="4406" y="2311"/>
                  <a:pt x="4425" y="2330"/>
                  <a:pt x="4434" y="2358"/>
                </a:cubicBezTo>
                <a:cubicBezTo>
                  <a:pt x="4462" y="2414"/>
                  <a:pt x="4458" y="2494"/>
                  <a:pt x="4415" y="2550"/>
                </a:cubicBezTo>
                <a:cubicBezTo>
                  <a:pt x="4397" y="2573"/>
                  <a:pt x="4373" y="2601"/>
                  <a:pt x="4331" y="2616"/>
                </a:cubicBezTo>
                <a:cubicBezTo>
                  <a:pt x="4354" y="2512"/>
                  <a:pt x="4373" y="2400"/>
                  <a:pt x="4383" y="2297"/>
                </a:cubicBezTo>
                <a:close/>
                <a:moveTo>
                  <a:pt x="5348" y="2667"/>
                </a:moveTo>
                <a:cubicBezTo>
                  <a:pt x="5526" y="2700"/>
                  <a:pt x="5526" y="2700"/>
                  <a:pt x="5526" y="2700"/>
                </a:cubicBezTo>
                <a:cubicBezTo>
                  <a:pt x="5592" y="2714"/>
                  <a:pt x="5634" y="2775"/>
                  <a:pt x="5625" y="2840"/>
                </a:cubicBezTo>
                <a:cubicBezTo>
                  <a:pt x="5512" y="3473"/>
                  <a:pt x="5512" y="3473"/>
                  <a:pt x="5512" y="3473"/>
                </a:cubicBezTo>
                <a:cubicBezTo>
                  <a:pt x="5503" y="3539"/>
                  <a:pt x="5437" y="3581"/>
                  <a:pt x="5372" y="3572"/>
                </a:cubicBezTo>
                <a:cubicBezTo>
                  <a:pt x="5194" y="3539"/>
                  <a:pt x="5194" y="3539"/>
                  <a:pt x="5194" y="3539"/>
                </a:cubicBezTo>
                <a:lnTo>
                  <a:pt x="5348" y="2667"/>
                </a:lnTo>
                <a:close/>
                <a:moveTo>
                  <a:pt x="258" y="2737"/>
                </a:moveTo>
                <a:cubicBezTo>
                  <a:pt x="258" y="3051"/>
                  <a:pt x="258" y="3051"/>
                  <a:pt x="258" y="3051"/>
                </a:cubicBezTo>
                <a:cubicBezTo>
                  <a:pt x="253" y="3042"/>
                  <a:pt x="248" y="3037"/>
                  <a:pt x="248" y="3028"/>
                </a:cubicBezTo>
                <a:cubicBezTo>
                  <a:pt x="248" y="2756"/>
                  <a:pt x="248" y="2756"/>
                  <a:pt x="248" y="2756"/>
                </a:cubicBezTo>
                <a:cubicBezTo>
                  <a:pt x="248" y="2747"/>
                  <a:pt x="253" y="2742"/>
                  <a:pt x="258" y="2737"/>
                </a:cubicBezTo>
                <a:close/>
                <a:moveTo>
                  <a:pt x="4242" y="2873"/>
                </a:moveTo>
                <a:cubicBezTo>
                  <a:pt x="4446" y="2971"/>
                  <a:pt x="4683" y="3056"/>
                  <a:pt x="4950" y="3056"/>
                </a:cubicBezTo>
                <a:cubicBezTo>
                  <a:pt x="4992" y="3056"/>
                  <a:pt x="5039" y="3051"/>
                  <a:pt x="5081" y="3047"/>
                </a:cubicBezTo>
                <a:cubicBezTo>
                  <a:pt x="4969" y="3680"/>
                  <a:pt x="4969" y="3680"/>
                  <a:pt x="4969" y="3680"/>
                </a:cubicBezTo>
                <a:cubicBezTo>
                  <a:pt x="4664" y="4284"/>
                  <a:pt x="4322" y="4355"/>
                  <a:pt x="4181" y="4355"/>
                </a:cubicBezTo>
                <a:cubicBezTo>
                  <a:pt x="4134" y="4355"/>
                  <a:pt x="4072" y="4347"/>
                  <a:pt x="4000" y="4321"/>
                </a:cubicBezTo>
                <a:cubicBezTo>
                  <a:pt x="3870" y="4258"/>
                  <a:pt x="3870" y="4258"/>
                  <a:pt x="3870" y="4258"/>
                </a:cubicBezTo>
                <a:cubicBezTo>
                  <a:pt x="3769" y="4195"/>
                  <a:pt x="3657" y="4094"/>
                  <a:pt x="3544" y="3933"/>
                </a:cubicBezTo>
                <a:cubicBezTo>
                  <a:pt x="3777" y="3749"/>
                  <a:pt x="4026" y="3425"/>
                  <a:pt x="4242" y="2873"/>
                </a:cubicBezTo>
                <a:close/>
                <a:moveTo>
                  <a:pt x="886" y="2986"/>
                </a:moveTo>
                <a:cubicBezTo>
                  <a:pt x="1616" y="2986"/>
                  <a:pt x="1616" y="2986"/>
                  <a:pt x="1616" y="2986"/>
                </a:cubicBezTo>
                <a:cubicBezTo>
                  <a:pt x="1661" y="3092"/>
                  <a:pt x="1707" y="3188"/>
                  <a:pt x="1755" y="3276"/>
                </a:cubicBezTo>
                <a:cubicBezTo>
                  <a:pt x="886" y="3276"/>
                  <a:pt x="886" y="3276"/>
                  <a:pt x="886" y="3276"/>
                </a:cubicBezTo>
                <a:lnTo>
                  <a:pt x="886" y="2986"/>
                </a:lnTo>
                <a:close/>
                <a:moveTo>
                  <a:pt x="2526" y="4083"/>
                </a:moveTo>
                <a:cubicBezTo>
                  <a:pt x="2681" y="4153"/>
                  <a:pt x="2812" y="4167"/>
                  <a:pt x="2901" y="4167"/>
                </a:cubicBezTo>
                <a:cubicBezTo>
                  <a:pt x="2990" y="4167"/>
                  <a:pt x="3122" y="4153"/>
                  <a:pt x="3276" y="4083"/>
                </a:cubicBezTo>
                <a:cubicBezTo>
                  <a:pt x="3276" y="4125"/>
                  <a:pt x="3276" y="4125"/>
                  <a:pt x="3276" y="4125"/>
                </a:cubicBezTo>
                <a:cubicBezTo>
                  <a:pt x="3281" y="4130"/>
                  <a:pt x="3281" y="4130"/>
                  <a:pt x="3281" y="4134"/>
                </a:cubicBezTo>
                <a:cubicBezTo>
                  <a:pt x="3281" y="4148"/>
                  <a:pt x="3276" y="4167"/>
                  <a:pt x="3276" y="4186"/>
                </a:cubicBezTo>
                <a:cubicBezTo>
                  <a:pt x="3276" y="4195"/>
                  <a:pt x="3272" y="4209"/>
                  <a:pt x="3272" y="4219"/>
                </a:cubicBezTo>
                <a:cubicBezTo>
                  <a:pt x="3267" y="4228"/>
                  <a:pt x="3267" y="4237"/>
                  <a:pt x="3262" y="4247"/>
                </a:cubicBezTo>
                <a:cubicBezTo>
                  <a:pt x="3262" y="4247"/>
                  <a:pt x="3262" y="4251"/>
                  <a:pt x="3258" y="4251"/>
                </a:cubicBezTo>
                <a:cubicBezTo>
                  <a:pt x="3253" y="4261"/>
                  <a:pt x="3253" y="4265"/>
                  <a:pt x="3248" y="4275"/>
                </a:cubicBezTo>
                <a:cubicBezTo>
                  <a:pt x="3248" y="4280"/>
                  <a:pt x="3243" y="4284"/>
                  <a:pt x="3239" y="4289"/>
                </a:cubicBezTo>
                <a:cubicBezTo>
                  <a:pt x="3239" y="4294"/>
                  <a:pt x="3234" y="4298"/>
                  <a:pt x="3229" y="4303"/>
                </a:cubicBezTo>
                <a:cubicBezTo>
                  <a:pt x="3215" y="4331"/>
                  <a:pt x="3215" y="4331"/>
                  <a:pt x="3215" y="4331"/>
                </a:cubicBezTo>
                <a:cubicBezTo>
                  <a:pt x="3173" y="4392"/>
                  <a:pt x="3117" y="4439"/>
                  <a:pt x="3051" y="4467"/>
                </a:cubicBezTo>
                <a:cubicBezTo>
                  <a:pt x="3047" y="4467"/>
                  <a:pt x="3047" y="4467"/>
                  <a:pt x="3047" y="4467"/>
                </a:cubicBezTo>
                <a:cubicBezTo>
                  <a:pt x="3037" y="4472"/>
                  <a:pt x="3028" y="4476"/>
                  <a:pt x="3019" y="4476"/>
                </a:cubicBezTo>
                <a:cubicBezTo>
                  <a:pt x="3014" y="4476"/>
                  <a:pt x="3014" y="4476"/>
                  <a:pt x="3014" y="4476"/>
                </a:cubicBezTo>
                <a:cubicBezTo>
                  <a:pt x="3004" y="4481"/>
                  <a:pt x="2995" y="4481"/>
                  <a:pt x="2986" y="4481"/>
                </a:cubicBezTo>
                <a:cubicBezTo>
                  <a:pt x="2976" y="4481"/>
                  <a:pt x="2976" y="4481"/>
                  <a:pt x="2976" y="4481"/>
                </a:cubicBezTo>
                <a:cubicBezTo>
                  <a:pt x="2967" y="4481"/>
                  <a:pt x="2958" y="4486"/>
                  <a:pt x="2948" y="4486"/>
                </a:cubicBezTo>
                <a:cubicBezTo>
                  <a:pt x="2939" y="4486"/>
                  <a:pt x="2939" y="4486"/>
                  <a:pt x="2939" y="4486"/>
                </a:cubicBezTo>
                <a:cubicBezTo>
                  <a:pt x="2901" y="4486"/>
                  <a:pt x="2901" y="4486"/>
                  <a:pt x="2901" y="4486"/>
                </a:cubicBezTo>
                <a:cubicBezTo>
                  <a:pt x="2695" y="4486"/>
                  <a:pt x="2526" y="4317"/>
                  <a:pt x="2526" y="4111"/>
                </a:cubicBezTo>
                <a:cubicBezTo>
                  <a:pt x="2526" y="4083"/>
                  <a:pt x="2526" y="4083"/>
                  <a:pt x="2526" y="4083"/>
                </a:cubicBezTo>
                <a:close/>
                <a:moveTo>
                  <a:pt x="2362" y="4265"/>
                </a:moveTo>
                <a:cubicBezTo>
                  <a:pt x="2362" y="4270"/>
                  <a:pt x="2367" y="4275"/>
                  <a:pt x="2367" y="4280"/>
                </a:cubicBezTo>
                <a:cubicBezTo>
                  <a:pt x="2367" y="4284"/>
                  <a:pt x="2372" y="4294"/>
                  <a:pt x="2372" y="4298"/>
                </a:cubicBezTo>
                <a:cubicBezTo>
                  <a:pt x="2376" y="4308"/>
                  <a:pt x="2381" y="4322"/>
                  <a:pt x="2386" y="4331"/>
                </a:cubicBezTo>
                <a:cubicBezTo>
                  <a:pt x="2386" y="4336"/>
                  <a:pt x="2390" y="4340"/>
                  <a:pt x="2390" y="4345"/>
                </a:cubicBezTo>
                <a:cubicBezTo>
                  <a:pt x="2395" y="4359"/>
                  <a:pt x="2404" y="4373"/>
                  <a:pt x="2409" y="4383"/>
                </a:cubicBezTo>
                <a:cubicBezTo>
                  <a:pt x="2409" y="4383"/>
                  <a:pt x="2409" y="4387"/>
                  <a:pt x="2414" y="4387"/>
                </a:cubicBezTo>
                <a:cubicBezTo>
                  <a:pt x="2442" y="4430"/>
                  <a:pt x="2442" y="4430"/>
                  <a:pt x="2442" y="4430"/>
                </a:cubicBezTo>
                <a:cubicBezTo>
                  <a:pt x="2447" y="4434"/>
                  <a:pt x="2447" y="4439"/>
                  <a:pt x="2451" y="4444"/>
                </a:cubicBezTo>
                <a:cubicBezTo>
                  <a:pt x="2456" y="4453"/>
                  <a:pt x="2465" y="4462"/>
                  <a:pt x="2475" y="4472"/>
                </a:cubicBezTo>
                <a:cubicBezTo>
                  <a:pt x="2489" y="4486"/>
                  <a:pt x="2489" y="4486"/>
                  <a:pt x="2489" y="4486"/>
                </a:cubicBezTo>
                <a:cubicBezTo>
                  <a:pt x="2493" y="4495"/>
                  <a:pt x="2503" y="4500"/>
                  <a:pt x="2512" y="4509"/>
                </a:cubicBezTo>
                <a:cubicBezTo>
                  <a:pt x="2526" y="4523"/>
                  <a:pt x="2526" y="4523"/>
                  <a:pt x="2526" y="4523"/>
                </a:cubicBezTo>
                <a:cubicBezTo>
                  <a:pt x="2550" y="4547"/>
                  <a:pt x="2550" y="4547"/>
                  <a:pt x="2550" y="4547"/>
                </a:cubicBezTo>
                <a:cubicBezTo>
                  <a:pt x="2564" y="4561"/>
                  <a:pt x="2564" y="4561"/>
                  <a:pt x="2564" y="4561"/>
                </a:cubicBezTo>
                <a:cubicBezTo>
                  <a:pt x="2573" y="4570"/>
                  <a:pt x="2583" y="4575"/>
                  <a:pt x="2592" y="4584"/>
                </a:cubicBezTo>
                <a:cubicBezTo>
                  <a:pt x="2597" y="4589"/>
                  <a:pt x="2601" y="4589"/>
                  <a:pt x="2601" y="4594"/>
                </a:cubicBezTo>
                <a:cubicBezTo>
                  <a:pt x="2644" y="4622"/>
                  <a:pt x="2644" y="4622"/>
                  <a:pt x="2644" y="4622"/>
                </a:cubicBezTo>
                <a:cubicBezTo>
                  <a:pt x="2648" y="4622"/>
                  <a:pt x="2648" y="4626"/>
                  <a:pt x="2653" y="4626"/>
                </a:cubicBezTo>
                <a:cubicBezTo>
                  <a:pt x="2667" y="4631"/>
                  <a:pt x="2676" y="4640"/>
                  <a:pt x="2690" y="4645"/>
                </a:cubicBezTo>
                <a:cubicBezTo>
                  <a:pt x="2695" y="4650"/>
                  <a:pt x="2700" y="4650"/>
                  <a:pt x="2709" y="4650"/>
                </a:cubicBezTo>
                <a:cubicBezTo>
                  <a:pt x="2719" y="4655"/>
                  <a:pt x="2728" y="4659"/>
                  <a:pt x="2742" y="4659"/>
                </a:cubicBezTo>
                <a:cubicBezTo>
                  <a:pt x="2747" y="4659"/>
                  <a:pt x="2756" y="4664"/>
                  <a:pt x="2761" y="4664"/>
                </a:cubicBezTo>
                <a:cubicBezTo>
                  <a:pt x="2770" y="4669"/>
                  <a:pt x="2784" y="4669"/>
                  <a:pt x="2793" y="4673"/>
                </a:cubicBezTo>
                <a:cubicBezTo>
                  <a:pt x="2798" y="4673"/>
                  <a:pt x="2808" y="4678"/>
                  <a:pt x="2812" y="4678"/>
                </a:cubicBezTo>
                <a:cubicBezTo>
                  <a:pt x="2822" y="4678"/>
                  <a:pt x="2836" y="4683"/>
                  <a:pt x="2850" y="4683"/>
                </a:cubicBezTo>
                <a:cubicBezTo>
                  <a:pt x="2868" y="4683"/>
                  <a:pt x="2868" y="4683"/>
                  <a:pt x="2868" y="4683"/>
                </a:cubicBezTo>
                <a:cubicBezTo>
                  <a:pt x="2887" y="4683"/>
                  <a:pt x="2906" y="4687"/>
                  <a:pt x="2920" y="4687"/>
                </a:cubicBezTo>
                <a:cubicBezTo>
                  <a:pt x="2972" y="4687"/>
                  <a:pt x="2972" y="4687"/>
                  <a:pt x="2972" y="4687"/>
                </a:cubicBezTo>
                <a:cubicBezTo>
                  <a:pt x="2981" y="4687"/>
                  <a:pt x="2990" y="4687"/>
                  <a:pt x="2995" y="4683"/>
                </a:cubicBezTo>
                <a:cubicBezTo>
                  <a:pt x="3004" y="4683"/>
                  <a:pt x="3009" y="4683"/>
                  <a:pt x="3019" y="4678"/>
                </a:cubicBezTo>
                <a:cubicBezTo>
                  <a:pt x="3028" y="4678"/>
                  <a:pt x="3042" y="4673"/>
                  <a:pt x="3051" y="4669"/>
                </a:cubicBezTo>
                <a:cubicBezTo>
                  <a:pt x="3056" y="4669"/>
                  <a:pt x="3061" y="4669"/>
                  <a:pt x="3065" y="4664"/>
                </a:cubicBezTo>
                <a:cubicBezTo>
                  <a:pt x="3079" y="4659"/>
                  <a:pt x="3089" y="4655"/>
                  <a:pt x="3103" y="4655"/>
                </a:cubicBezTo>
                <a:cubicBezTo>
                  <a:pt x="3112" y="4655"/>
                  <a:pt x="3112" y="4655"/>
                  <a:pt x="3112" y="4655"/>
                </a:cubicBezTo>
                <a:cubicBezTo>
                  <a:pt x="3126" y="4650"/>
                  <a:pt x="3140" y="4645"/>
                  <a:pt x="3150" y="4640"/>
                </a:cubicBezTo>
                <a:cubicBezTo>
                  <a:pt x="3154" y="4640"/>
                  <a:pt x="3154" y="4640"/>
                  <a:pt x="3154" y="4640"/>
                </a:cubicBezTo>
                <a:cubicBezTo>
                  <a:pt x="3169" y="4636"/>
                  <a:pt x="3183" y="4626"/>
                  <a:pt x="3192" y="4622"/>
                </a:cubicBezTo>
                <a:cubicBezTo>
                  <a:pt x="3206" y="4612"/>
                  <a:pt x="3215" y="4608"/>
                  <a:pt x="3229" y="4598"/>
                </a:cubicBezTo>
                <a:cubicBezTo>
                  <a:pt x="3243" y="4589"/>
                  <a:pt x="3253" y="4584"/>
                  <a:pt x="3262" y="4575"/>
                </a:cubicBezTo>
                <a:cubicBezTo>
                  <a:pt x="3262" y="4575"/>
                  <a:pt x="3267" y="4575"/>
                  <a:pt x="3267" y="4570"/>
                </a:cubicBezTo>
                <a:cubicBezTo>
                  <a:pt x="3276" y="4561"/>
                  <a:pt x="3286" y="4551"/>
                  <a:pt x="3295" y="4547"/>
                </a:cubicBezTo>
                <a:cubicBezTo>
                  <a:pt x="3300" y="4542"/>
                  <a:pt x="3300" y="4542"/>
                  <a:pt x="3300" y="4542"/>
                </a:cubicBezTo>
                <a:cubicBezTo>
                  <a:pt x="3323" y="4519"/>
                  <a:pt x="3323" y="4519"/>
                  <a:pt x="3323" y="4519"/>
                </a:cubicBezTo>
                <a:cubicBezTo>
                  <a:pt x="3328" y="4514"/>
                  <a:pt x="3333" y="4509"/>
                  <a:pt x="3333" y="4505"/>
                </a:cubicBezTo>
                <a:cubicBezTo>
                  <a:pt x="3337" y="4500"/>
                  <a:pt x="3342" y="4490"/>
                  <a:pt x="3351" y="4486"/>
                </a:cubicBezTo>
                <a:cubicBezTo>
                  <a:pt x="3356" y="4476"/>
                  <a:pt x="3365" y="4472"/>
                  <a:pt x="3370" y="4462"/>
                </a:cubicBezTo>
                <a:cubicBezTo>
                  <a:pt x="3375" y="4458"/>
                  <a:pt x="3375" y="4453"/>
                  <a:pt x="3379" y="4453"/>
                </a:cubicBezTo>
                <a:cubicBezTo>
                  <a:pt x="3417" y="4401"/>
                  <a:pt x="3445" y="4340"/>
                  <a:pt x="3459" y="4275"/>
                </a:cubicBezTo>
                <a:cubicBezTo>
                  <a:pt x="4340" y="4701"/>
                  <a:pt x="4340" y="4701"/>
                  <a:pt x="4340" y="4701"/>
                </a:cubicBezTo>
                <a:cubicBezTo>
                  <a:pt x="4472" y="4762"/>
                  <a:pt x="4551" y="4898"/>
                  <a:pt x="4551" y="5039"/>
                </a:cubicBezTo>
                <a:cubicBezTo>
                  <a:pt x="4551" y="5662"/>
                  <a:pt x="4551" y="5662"/>
                  <a:pt x="4551" y="5662"/>
                </a:cubicBezTo>
                <a:cubicBezTo>
                  <a:pt x="4547" y="5662"/>
                  <a:pt x="4547" y="5662"/>
                  <a:pt x="4547" y="5662"/>
                </a:cubicBezTo>
                <a:cubicBezTo>
                  <a:pt x="4125" y="5662"/>
                  <a:pt x="4125" y="5662"/>
                  <a:pt x="4125" y="5662"/>
                </a:cubicBezTo>
                <a:cubicBezTo>
                  <a:pt x="4125" y="5531"/>
                  <a:pt x="4125" y="5531"/>
                  <a:pt x="4125" y="5531"/>
                </a:cubicBezTo>
                <a:cubicBezTo>
                  <a:pt x="3937" y="5531"/>
                  <a:pt x="3937" y="5531"/>
                  <a:pt x="3937" y="5531"/>
                </a:cubicBezTo>
                <a:cubicBezTo>
                  <a:pt x="3937" y="5662"/>
                  <a:pt x="3937" y="5662"/>
                  <a:pt x="3937" y="5662"/>
                </a:cubicBezTo>
                <a:cubicBezTo>
                  <a:pt x="1875" y="5662"/>
                  <a:pt x="1875" y="5662"/>
                  <a:pt x="1875" y="5662"/>
                </a:cubicBezTo>
                <a:cubicBezTo>
                  <a:pt x="1875" y="5531"/>
                  <a:pt x="1875" y="5531"/>
                  <a:pt x="1875" y="5531"/>
                </a:cubicBezTo>
                <a:cubicBezTo>
                  <a:pt x="1687" y="5531"/>
                  <a:pt x="1687" y="5531"/>
                  <a:pt x="1687" y="5531"/>
                </a:cubicBezTo>
                <a:cubicBezTo>
                  <a:pt x="1687" y="5662"/>
                  <a:pt x="1687" y="5662"/>
                  <a:pt x="1687" y="5662"/>
                </a:cubicBezTo>
                <a:cubicBezTo>
                  <a:pt x="1265" y="5662"/>
                  <a:pt x="1265" y="5662"/>
                  <a:pt x="1265" y="5662"/>
                </a:cubicBezTo>
                <a:cubicBezTo>
                  <a:pt x="1265" y="5030"/>
                  <a:pt x="1265" y="5030"/>
                  <a:pt x="1265" y="5030"/>
                </a:cubicBezTo>
                <a:cubicBezTo>
                  <a:pt x="1265" y="4884"/>
                  <a:pt x="1350" y="4753"/>
                  <a:pt x="1476" y="4692"/>
                </a:cubicBezTo>
                <a:lnTo>
                  <a:pt x="2362" y="4265"/>
                </a:lnTo>
                <a:close/>
                <a:moveTo>
                  <a:pt x="4472" y="4486"/>
                </a:moveTo>
                <a:cubicBezTo>
                  <a:pt x="4490" y="4528"/>
                  <a:pt x="4523" y="4561"/>
                  <a:pt x="4561" y="4580"/>
                </a:cubicBezTo>
                <a:cubicBezTo>
                  <a:pt x="5292" y="4931"/>
                  <a:pt x="5292" y="4931"/>
                  <a:pt x="5292" y="4931"/>
                </a:cubicBezTo>
                <a:cubicBezTo>
                  <a:pt x="5386" y="4978"/>
                  <a:pt x="5447" y="5072"/>
                  <a:pt x="5447" y="5180"/>
                </a:cubicBezTo>
                <a:cubicBezTo>
                  <a:pt x="5447" y="5662"/>
                  <a:pt x="5447" y="5662"/>
                  <a:pt x="5447" y="5662"/>
                </a:cubicBezTo>
                <a:cubicBezTo>
                  <a:pt x="5165" y="5662"/>
                  <a:pt x="5165" y="5662"/>
                  <a:pt x="5165" y="5662"/>
                </a:cubicBezTo>
                <a:cubicBezTo>
                  <a:pt x="5165" y="5583"/>
                  <a:pt x="5165" y="5583"/>
                  <a:pt x="5165" y="5583"/>
                </a:cubicBezTo>
                <a:cubicBezTo>
                  <a:pt x="4978" y="5583"/>
                  <a:pt x="4978" y="5583"/>
                  <a:pt x="4978" y="5583"/>
                </a:cubicBezTo>
                <a:cubicBezTo>
                  <a:pt x="4978" y="5662"/>
                  <a:pt x="4978" y="5662"/>
                  <a:pt x="4978" y="5662"/>
                </a:cubicBezTo>
                <a:cubicBezTo>
                  <a:pt x="4734" y="5662"/>
                  <a:pt x="4734" y="5662"/>
                  <a:pt x="4734" y="5662"/>
                </a:cubicBezTo>
                <a:cubicBezTo>
                  <a:pt x="4734" y="5030"/>
                  <a:pt x="4734" y="5030"/>
                  <a:pt x="4734" y="5030"/>
                </a:cubicBezTo>
                <a:cubicBezTo>
                  <a:pt x="4734" y="4814"/>
                  <a:pt x="4608" y="4617"/>
                  <a:pt x="4415" y="4523"/>
                </a:cubicBezTo>
                <a:cubicBezTo>
                  <a:pt x="4392" y="4512"/>
                  <a:pt x="4392" y="4512"/>
                  <a:pt x="4392" y="4512"/>
                </a:cubicBezTo>
                <a:cubicBezTo>
                  <a:pt x="4420" y="4504"/>
                  <a:pt x="4446" y="4496"/>
                  <a:pt x="4472" y="4486"/>
                </a:cubicBezTo>
                <a:close/>
                <a:moveTo>
                  <a:pt x="642" y="4790"/>
                </a:moveTo>
                <a:cubicBezTo>
                  <a:pt x="767" y="4895"/>
                  <a:pt x="915" y="4973"/>
                  <a:pt x="1079" y="5012"/>
                </a:cubicBezTo>
                <a:cubicBezTo>
                  <a:pt x="1078" y="5018"/>
                  <a:pt x="1078" y="5024"/>
                  <a:pt x="1078" y="5030"/>
                </a:cubicBezTo>
                <a:cubicBezTo>
                  <a:pt x="1078" y="5672"/>
                  <a:pt x="1078" y="5672"/>
                  <a:pt x="1078" y="5672"/>
                </a:cubicBezTo>
                <a:cubicBezTo>
                  <a:pt x="665" y="5672"/>
                  <a:pt x="665" y="5672"/>
                  <a:pt x="665" y="5672"/>
                </a:cubicBezTo>
                <a:cubicBezTo>
                  <a:pt x="665" y="5583"/>
                  <a:pt x="665" y="5583"/>
                  <a:pt x="665" y="5583"/>
                </a:cubicBezTo>
                <a:cubicBezTo>
                  <a:pt x="478" y="5583"/>
                  <a:pt x="478" y="5583"/>
                  <a:pt x="478" y="5583"/>
                </a:cubicBezTo>
                <a:cubicBezTo>
                  <a:pt x="478" y="5672"/>
                  <a:pt x="478" y="5672"/>
                  <a:pt x="478" y="5672"/>
                </a:cubicBezTo>
                <a:cubicBezTo>
                  <a:pt x="187" y="5672"/>
                  <a:pt x="187" y="5672"/>
                  <a:pt x="187" y="5672"/>
                </a:cubicBezTo>
                <a:cubicBezTo>
                  <a:pt x="187" y="5184"/>
                  <a:pt x="187" y="5184"/>
                  <a:pt x="187" y="5184"/>
                </a:cubicBezTo>
                <a:cubicBezTo>
                  <a:pt x="187" y="5081"/>
                  <a:pt x="248" y="4983"/>
                  <a:pt x="342" y="4936"/>
                </a:cubicBezTo>
                <a:lnTo>
                  <a:pt x="642" y="479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lt-LT">
              <a:solidFill>
                <a:schemeClr val="accent1"/>
              </a:solidFill>
            </a:endParaRPr>
          </a:p>
        </p:txBody>
      </p:sp>
      <p:pic>
        <p:nvPicPr>
          <p:cNvPr id="7" name="Graphic 6" descr="Loan outline">
            <a:extLst>
              <a:ext uri="{FF2B5EF4-FFF2-40B4-BE49-F238E27FC236}">
                <a16:creationId xmlns:a16="http://schemas.microsoft.com/office/drawing/2014/main" id="{EAAC3BD4-6DC7-C456-1808-F33FD57670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85875" y="1714361"/>
            <a:ext cx="1478345" cy="1258872"/>
          </a:xfrm>
          <a:prstGeom prst="rect">
            <a:avLst/>
          </a:prstGeom>
        </p:spPr>
      </p:pic>
      <p:sp>
        <p:nvSpPr>
          <p:cNvPr id="8" name="Stačiakampis 67">
            <a:extLst>
              <a:ext uri="{FF2B5EF4-FFF2-40B4-BE49-F238E27FC236}">
                <a16:creationId xmlns:a16="http://schemas.microsoft.com/office/drawing/2014/main" id="{5405211F-B7B6-5E60-B0F6-C90AE7F3A7AE}"/>
              </a:ext>
            </a:extLst>
          </p:cNvPr>
          <p:cNvSpPr txBox="1"/>
          <p:nvPr/>
        </p:nvSpPr>
        <p:spPr>
          <a:xfrm>
            <a:off x="3038474" y="3711139"/>
            <a:ext cx="2915483" cy="1031051"/>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defTabSz="457200">
              <a:spcBef>
                <a:spcPts val="600"/>
              </a:spcBef>
              <a:defRPr sz="1500" spc="150">
                <a:solidFill>
                  <a:srgbClr val="53585C"/>
                </a:solidFill>
                <a:latin typeface="Lato Bold"/>
                <a:ea typeface="Lato Bold"/>
                <a:cs typeface="Lato Bold"/>
                <a:sym typeface="Lato Bold"/>
              </a:defRPr>
            </a:lvl1pPr>
          </a:lstStyle>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Jau baigti modernizuoti </a:t>
            </a:r>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949</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 daugiabučiai</a:t>
            </a:r>
          </a:p>
          <a:p>
            <a:pPr algn="l"/>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33 934 </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namų ūkiai gyvena atnaujintuose daugiabučiuose</a:t>
            </a:r>
          </a:p>
        </p:txBody>
      </p:sp>
      <p:pic>
        <p:nvPicPr>
          <p:cNvPr id="10" name="Graphic 9" descr="Handshake outline">
            <a:extLst>
              <a:ext uri="{FF2B5EF4-FFF2-40B4-BE49-F238E27FC236}">
                <a16:creationId xmlns:a16="http://schemas.microsoft.com/office/drawing/2014/main" id="{C8BA3F47-B726-07D7-82A0-0A9F0D984E3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1669" y="1650316"/>
            <a:ext cx="1260252" cy="1260252"/>
          </a:xfrm>
          <a:prstGeom prst="rect">
            <a:avLst/>
          </a:prstGeom>
        </p:spPr>
      </p:pic>
      <p:sp>
        <p:nvSpPr>
          <p:cNvPr id="11" name="Stačiakampis 67">
            <a:extLst>
              <a:ext uri="{FF2B5EF4-FFF2-40B4-BE49-F238E27FC236}">
                <a16:creationId xmlns:a16="http://schemas.microsoft.com/office/drawing/2014/main" id="{2736DCBB-7BB4-1768-9425-AC943E29A595}"/>
              </a:ext>
            </a:extLst>
          </p:cNvPr>
          <p:cNvSpPr txBox="1"/>
          <p:nvPr/>
        </p:nvSpPr>
        <p:spPr>
          <a:xfrm>
            <a:off x="8256588" y="1646263"/>
            <a:ext cx="2915483" cy="738664"/>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defTabSz="457200">
              <a:spcBef>
                <a:spcPts val="600"/>
              </a:spcBef>
              <a:defRPr sz="1500" spc="150">
                <a:solidFill>
                  <a:srgbClr val="53585C"/>
                </a:solidFill>
                <a:latin typeface="Lato Bold"/>
                <a:ea typeface="Lato Bold"/>
                <a:cs typeface="Lato Bold"/>
                <a:sym typeface="Lato Bold"/>
              </a:defRPr>
            </a:lvl1pPr>
          </a:lstStyle>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Bendradarbiaujame su 1</a:t>
            </a:r>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30 </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skirtingų projektų administratorių</a:t>
            </a:r>
          </a:p>
        </p:txBody>
      </p:sp>
      <p:sp>
        <p:nvSpPr>
          <p:cNvPr id="12" name="Stačiakampis 67">
            <a:extLst>
              <a:ext uri="{FF2B5EF4-FFF2-40B4-BE49-F238E27FC236}">
                <a16:creationId xmlns:a16="http://schemas.microsoft.com/office/drawing/2014/main" id="{4E99BCC5-D15E-1FEA-61F8-D7C818CB21CE}"/>
              </a:ext>
            </a:extLst>
          </p:cNvPr>
          <p:cNvSpPr txBox="1"/>
          <p:nvPr/>
        </p:nvSpPr>
        <p:spPr>
          <a:xfrm>
            <a:off x="8256587" y="3703632"/>
            <a:ext cx="2915483" cy="1538883"/>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defTabSz="457200">
              <a:spcBef>
                <a:spcPts val="600"/>
              </a:spcBef>
              <a:defRPr sz="1500" spc="150">
                <a:solidFill>
                  <a:srgbClr val="53585C"/>
                </a:solidFill>
                <a:latin typeface="Lato Bold"/>
                <a:ea typeface="Lato Bold"/>
                <a:cs typeface="Lato Bold"/>
                <a:sym typeface="Lato Bold"/>
              </a:defRPr>
            </a:lvl1pPr>
          </a:lstStyle>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Renovacijos darbus atlieka </a:t>
            </a:r>
            <a:r>
              <a:rPr lang="lt-LT" sz="1400" b="1"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262 rangovai</a:t>
            </a:r>
          </a:p>
          <a:p>
            <a:pPr algn="l"/>
            <a:endPar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endParaRPr>
          </a:p>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Vienas rangovas įgyvendina nuo 1 iki 60 VIPA finansuojamų projektų</a:t>
            </a:r>
          </a:p>
        </p:txBody>
      </p:sp>
      <p:pic>
        <p:nvPicPr>
          <p:cNvPr id="3" name="Graphic 2" descr="Leaf outline">
            <a:extLst>
              <a:ext uri="{FF2B5EF4-FFF2-40B4-BE49-F238E27FC236}">
                <a16:creationId xmlns:a16="http://schemas.microsoft.com/office/drawing/2014/main" id="{3D179046-ED63-5D8C-5868-B46A653C7A1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89350" y="5133217"/>
            <a:ext cx="1362075" cy="1362075"/>
          </a:xfrm>
          <a:prstGeom prst="rect">
            <a:avLst/>
          </a:prstGeom>
        </p:spPr>
      </p:pic>
      <p:sp>
        <p:nvSpPr>
          <p:cNvPr id="4" name="Stačiakampis 67">
            <a:extLst>
              <a:ext uri="{FF2B5EF4-FFF2-40B4-BE49-F238E27FC236}">
                <a16:creationId xmlns:a16="http://schemas.microsoft.com/office/drawing/2014/main" id="{75F0A1E2-7614-B28C-3FA7-8E69B9C8D432}"/>
              </a:ext>
            </a:extLst>
          </p:cNvPr>
          <p:cNvSpPr txBox="1"/>
          <p:nvPr/>
        </p:nvSpPr>
        <p:spPr>
          <a:xfrm>
            <a:off x="5051425" y="5298730"/>
            <a:ext cx="2915483" cy="1031051"/>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lgn="ctr" defTabSz="457200">
              <a:spcBef>
                <a:spcPts val="600"/>
              </a:spcBef>
              <a:defRPr sz="1500" spc="150">
                <a:solidFill>
                  <a:srgbClr val="53585C"/>
                </a:solidFill>
                <a:latin typeface="Lato Bold"/>
                <a:ea typeface="Lato Bold"/>
                <a:cs typeface="Lato Bold"/>
                <a:sym typeface="Lato Bold"/>
              </a:defRPr>
            </a:lvl1pPr>
          </a:lstStyle>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Atnaujintų daugiabučių dėka sutaupoma po 280 </a:t>
            </a:r>
            <a:r>
              <a:rPr lang="lt-LT" sz="1400" spc="100" dirty="0" err="1">
                <a:solidFill>
                  <a:schemeClr val="tx1"/>
                </a:solidFill>
                <a:latin typeface="Trebuchet MS" panose="020B0603020202020204" pitchFamily="34" charset="0"/>
                <a:ea typeface="Lato Medium" panose="020F0502020204030203" pitchFamily="34" charset="0"/>
                <a:cs typeface="Lato Medium" panose="020F0502020204030203" pitchFamily="34" charset="0"/>
              </a:rPr>
              <a:t>GWh</a:t>
            </a:r>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/m</a:t>
            </a:r>
          </a:p>
          <a:p>
            <a:pPr algn="l"/>
            <a:r>
              <a:rPr lang="lt-LT" sz="1400" spc="100" dirty="0">
                <a:solidFill>
                  <a:schemeClr val="tx1"/>
                </a:solidFill>
                <a:latin typeface="Trebuchet MS" panose="020B0603020202020204" pitchFamily="34" charset="0"/>
                <a:ea typeface="Lato Medium" panose="020F0502020204030203" pitchFamily="34" charset="0"/>
                <a:cs typeface="Lato Medium" panose="020F0502020204030203" pitchFamily="34" charset="0"/>
              </a:rPr>
              <a:t>Į aplinką per metus išmetama 55 000 tonų CO2 mažiau</a:t>
            </a:r>
          </a:p>
        </p:txBody>
      </p:sp>
      <p:sp>
        <p:nvSpPr>
          <p:cNvPr id="2" name="Title 1">
            <a:extLst>
              <a:ext uri="{FF2B5EF4-FFF2-40B4-BE49-F238E27FC236}">
                <a16:creationId xmlns:a16="http://schemas.microsoft.com/office/drawing/2014/main" id="{EFFD8AB8-9253-BDDF-77FA-D53B009A0A5A}"/>
              </a:ext>
            </a:extLst>
          </p:cNvPr>
          <p:cNvSpPr>
            <a:spLocks noGrp="1"/>
          </p:cNvSpPr>
          <p:nvPr>
            <p:ph type="title"/>
          </p:nvPr>
        </p:nvSpPr>
        <p:spPr>
          <a:xfrm>
            <a:off x="993547" y="593726"/>
            <a:ext cx="9641795" cy="503872"/>
          </a:xfrm>
          <a:noFill/>
          <a:ln>
            <a:noFill/>
          </a:ln>
        </p:spPr>
        <p:txBody>
          <a:bodyPr vert="horz" wrap="square" lIns="91440" tIns="45720" rIns="91440" bIns="45720" numCol="1" anchor="t" anchorCtr="0" compatLnSpc="1">
            <a:prstTxWarp prst="textNoShape">
              <a:avLst/>
            </a:prstTxWarp>
            <a:normAutofit fontScale="90000"/>
          </a:bodyPr>
          <a:lstStyle/>
          <a:p>
            <a:r>
              <a:rPr lang="lt-LT" sz="3200" b="1" dirty="0">
                <a:ln w="0"/>
                <a:solidFill>
                  <a:schemeClr val="tx1"/>
                </a:solidFill>
                <a:latin typeface="Trebuchet MS"/>
                <a:ea typeface="+mn-ea"/>
                <a:cs typeface="Calibri"/>
              </a:rPr>
              <a:t>VIPA daugiabučių namų atnaujinimo rezultatai</a:t>
            </a:r>
            <a:br>
              <a:rPr lang="lt-LT" sz="3200" b="1" dirty="0">
                <a:ln w="0"/>
                <a:solidFill>
                  <a:schemeClr val="tx1"/>
                </a:solidFill>
                <a:latin typeface="Trebuchet MS"/>
                <a:ea typeface="+mn-ea"/>
                <a:cs typeface="Calibri"/>
              </a:rPr>
            </a:br>
            <a:endParaRPr lang="lt-LT" sz="3200" dirty="0">
              <a:ln w="0"/>
              <a:solidFill>
                <a:schemeClr val="tx1"/>
              </a:solidFill>
              <a:latin typeface="Trebuchet MS"/>
              <a:ea typeface="+mn-ea"/>
              <a:cs typeface="Calibri"/>
            </a:endParaRPr>
          </a:p>
        </p:txBody>
      </p:sp>
    </p:spTree>
    <p:extLst>
      <p:ext uri="{BB962C8B-B14F-4D97-AF65-F5344CB8AC3E}">
        <p14:creationId xmlns:p14="http://schemas.microsoft.com/office/powerpoint/2010/main" val="1900356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627409-C742-2363-F4BE-2037C13D19A7}"/>
              </a:ext>
            </a:extLst>
          </p:cNvPr>
          <p:cNvSpPr>
            <a:spLocks noGrp="1"/>
          </p:cNvSpPr>
          <p:nvPr>
            <p:ph idx="1"/>
          </p:nvPr>
        </p:nvSpPr>
        <p:spPr>
          <a:xfrm>
            <a:off x="993548" y="1700213"/>
            <a:ext cx="10204906" cy="4947603"/>
          </a:xfrm>
        </p:spPr>
        <p:txBody>
          <a:bodyPr>
            <a:normAutofit lnSpcReduction="10000"/>
          </a:bodyPr>
          <a:lstStyle/>
          <a:p>
            <a:pPr marL="0" indent="0" algn="just">
              <a:buNone/>
            </a:pPr>
            <a:r>
              <a:rPr lang="lt-LT" sz="1900" dirty="0">
                <a:latin typeface="Trebuchet MS"/>
                <a:cs typeface="Calibri"/>
              </a:rPr>
              <a:t>Lengvatiniai kreditai daugiabučių namų atnaujinimo (modernizavimo) projektams, kita valstybės parama (subsidija projekto dokumentacijai parengti, </a:t>
            </a:r>
            <a:r>
              <a:rPr lang="en-US" sz="1900" dirty="0" err="1">
                <a:latin typeface="Trebuchet MS"/>
                <a:cs typeface="Calibri"/>
              </a:rPr>
              <a:t>projektui</a:t>
            </a:r>
            <a:r>
              <a:rPr lang="en-US" sz="1900" dirty="0">
                <a:latin typeface="Trebuchet MS"/>
                <a:cs typeface="Calibri"/>
              </a:rPr>
              <a:t> </a:t>
            </a:r>
            <a:r>
              <a:rPr lang="en-US" sz="1900" dirty="0" err="1">
                <a:latin typeface="Trebuchet MS"/>
                <a:cs typeface="Calibri"/>
              </a:rPr>
              <a:t>administruoti</a:t>
            </a:r>
            <a:r>
              <a:rPr lang="en-US" sz="1900" dirty="0">
                <a:latin typeface="Trebuchet MS"/>
                <a:cs typeface="Calibri"/>
              </a:rPr>
              <a:t> ir kt.)</a:t>
            </a:r>
            <a:r>
              <a:rPr lang="lt-LT" sz="1900" dirty="0">
                <a:latin typeface="Trebuchet MS"/>
                <a:cs typeface="Calibri"/>
              </a:rPr>
              <a:t> teikiama vadovaujantis LRV nutarimu patvirtintomis </a:t>
            </a:r>
            <a:r>
              <a:rPr lang="lt-LT" sz="1900" b="1" dirty="0">
                <a:latin typeface="Trebuchet MS"/>
                <a:cs typeface="Calibri"/>
              </a:rPr>
              <a:t>Valstybės paramos daugiabučiams namams atnaujinti (modernizuoti) teikimo ir daugiabučių namų atnaujinimo (modernizavimo) projektų įgyvendinimo priežiūros taisyklėmis </a:t>
            </a:r>
          </a:p>
          <a:p>
            <a:pPr marL="0" indent="0">
              <a:buNone/>
            </a:pPr>
            <a:r>
              <a:rPr lang="lt-LT" sz="1900" b="1" dirty="0">
                <a:latin typeface="Trebuchet MS"/>
                <a:cs typeface="Calibri"/>
              </a:rPr>
              <a:t>Lengvatinės paskolos teikiamos daugiabučiams namams:</a:t>
            </a:r>
          </a:p>
          <a:p>
            <a:pPr lvl="1"/>
            <a:r>
              <a:rPr lang="lt-LT" sz="1900" dirty="0">
                <a:latin typeface="Trebuchet MS"/>
                <a:cs typeface="Calibri"/>
              </a:rPr>
              <a:t>pastatytiems pagal statybos leidimus, išduotus </a:t>
            </a:r>
            <a:r>
              <a:rPr lang="lt-LT" sz="1900" b="1" dirty="0">
                <a:latin typeface="Trebuchet MS"/>
                <a:cs typeface="Calibri"/>
              </a:rPr>
              <a:t>iki 1993 m.</a:t>
            </a:r>
          </a:p>
          <a:p>
            <a:pPr lvl="1"/>
            <a:r>
              <a:rPr lang="en-US" sz="2000" dirty="0" err="1">
                <a:latin typeface="Trebuchet MS"/>
                <a:cs typeface="Calibri"/>
              </a:rPr>
              <a:t>siekiantiems</a:t>
            </a:r>
            <a:r>
              <a:rPr lang="en-US" sz="2000" dirty="0">
                <a:latin typeface="Trebuchet MS"/>
                <a:cs typeface="Calibri"/>
              </a:rPr>
              <a:t> </a:t>
            </a:r>
            <a:r>
              <a:rPr lang="lt-LT" sz="2000" dirty="0">
                <a:latin typeface="Trebuchet MS"/>
                <a:cs typeface="Calibri"/>
              </a:rPr>
              <a:t>aukštesnės energetinės klasės (B, A), fokusas į organinę renovaciją</a:t>
            </a:r>
          </a:p>
          <a:p>
            <a:pPr lvl="1"/>
            <a:r>
              <a:rPr lang="lt-LT" sz="1900" dirty="0">
                <a:latin typeface="Trebuchet MS"/>
                <a:cs typeface="Calibri"/>
              </a:rPr>
              <a:t>pateikus su APVA pasirašytą </a:t>
            </a:r>
            <a:r>
              <a:rPr lang="lt-LT" sz="1900" b="1" dirty="0">
                <a:latin typeface="Trebuchet MS"/>
                <a:cs typeface="Calibri"/>
              </a:rPr>
              <a:t>Valstybės paramos sutartį </a:t>
            </a:r>
          </a:p>
          <a:p>
            <a:pPr lvl="1"/>
            <a:r>
              <a:rPr lang="lt-LT" sz="1900" dirty="0">
                <a:latin typeface="Trebuchet MS"/>
                <a:cs typeface="Calibri"/>
              </a:rPr>
              <a:t>jeigu</a:t>
            </a:r>
            <a:r>
              <a:rPr lang="en-US" sz="1900" dirty="0">
                <a:latin typeface="Trebuchet MS"/>
                <a:cs typeface="Calibri"/>
              </a:rPr>
              <a:t> s</a:t>
            </a:r>
            <a:r>
              <a:rPr lang="lt-LT" sz="1900" dirty="0" err="1">
                <a:latin typeface="Trebuchet MS"/>
                <a:cs typeface="Calibri"/>
              </a:rPr>
              <a:t>prendim</a:t>
            </a:r>
            <a:r>
              <a:rPr lang="en-US" sz="1900" dirty="0">
                <a:latin typeface="Trebuchet MS"/>
                <a:cs typeface="Calibri"/>
              </a:rPr>
              <a:t>as</a:t>
            </a:r>
            <a:r>
              <a:rPr lang="lt-LT" sz="1900" dirty="0">
                <a:latin typeface="Trebuchet MS"/>
                <a:cs typeface="Calibri"/>
              </a:rPr>
              <a:t> dėl atnaujinimo projekto įgyvendinimo butų ir kitų patalpų savininkai </a:t>
            </a:r>
            <a:r>
              <a:rPr lang="lt-LT" sz="1900" dirty="0" err="1">
                <a:latin typeface="Trebuchet MS"/>
                <a:cs typeface="Calibri"/>
              </a:rPr>
              <a:t>priim</a:t>
            </a:r>
            <a:r>
              <a:rPr lang="en-US" sz="1900" dirty="0">
                <a:latin typeface="Trebuchet MS"/>
                <a:cs typeface="Calibri"/>
              </a:rPr>
              <a:t>tas</a:t>
            </a:r>
            <a:r>
              <a:rPr lang="lt-LT" sz="1900" dirty="0">
                <a:latin typeface="Trebuchet MS"/>
                <a:cs typeface="Calibri"/>
              </a:rPr>
              <a:t> </a:t>
            </a:r>
            <a:r>
              <a:rPr lang="lt-LT" sz="1900" b="1" dirty="0">
                <a:latin typeface="Trebuchet MS"/>
                <a:cs typeface="Calibri"/>
              </a:rPr>
              <a:t>balsų dauguma Civilinio kodekso 4.85 straipsnyje </a:t>
            </a:r>
            <a:r>
              <a:rPr lang="lt-LT" sz="1900" dirty="0">
                <a:latin typeface="Trebuchet MS"/>
                <a:cs typeface="Calibri"/>
              </a:rPr>
              <a:t>nustatyta sprendimų priėmimo tvarka</a:t>
            </a:r>
            <a:r>
              <a:rPr lang="en-US" sz="1900" dirty="0">
                <a:latin typeface="Trebuchet MS"/>
                <a:cs typeface="Calibri"/>
              </a:rPr>
              <a:t> (VIPA taiko </a:t>
            </a:r>
            <a:r>
              <a:rPr lang="lt-LT" sz="1900" dirty="0">
                <a:latin typeface="Trebuchet MS"/>
                <a:cs typeface="Calibri"/>
              </a:rPr>
              <a:t>ne mažesnį kaip 55 proc. reikalavimą) </a:t>
            </a:r>
          </a:p>
          <a:p>
            <a:pPr lvl="1"/>
            <a:r>
              <a:rPr lang="lt-LT" sz="1900" dirty="0">
                <a:latin typeface="Trebuchet MS"/>
                <a:cs typeface="Calibri"/>
              </a:rPr>
              <a:t>Įvertinus daugiabučio namo butų ir kitų patalpų savininkų mokumą pagal butų savininkų </a:t>
            </a:r>
            <a:r>
              <a:rPr lang="lt-LT" sz="1900" b="1" dirty="0">
                <a:latin typeface="Trebuchet MS"/>
                <a:cs typeface="Calibri"/>
              </a:rPr>
              <a:t>įsiskolinimus komunalinių paslaugų teikėjams</a:t>
            </a:r>
            <a:r>
              <a:rPr lang="lt-LT" sz="1900" dirty="0">
                <a:latin typeface="Trebuchet MS"/>
                <a:cs typeface="Calibri"/>
              </a:rPr>
              <a:t>, </a:t>
            </a:r>
            <a:r>
              <a:rPr lang="lt-LT" sz="1900" dirty="0" err="1">
                <a:latin typeface="Trebuchet MS"/>
                <a:cs typeface="Calibri"/>
              </a:rPr>
              <a:t>t.y</a:t>
            </a:r>
            <a:r>
              <a:rPr lang="lt-LT" sz="1900" dirty="0">
                <a:latin typeface="Trebuchet MS"/>
                <a:cs typeface="Calibri"/>
              </a:rPr>
              <a:t>. butų ir kitų patalpų savininkų, turinčių daugiau kaip 60 kalendorinių dienų pradelstų mokėjimų komunalinių paslaugų teikėjams, viršijančių 200 EUR, skaičius bendruoju atveju neturi būti didesnis kaip 10 procentų visų butų ir kitų patalpų savininkų</a:t>
            </a:r>
            <a:endParaRPr lang="lt-LT" sz="1900" u="sng" dirty="0">
              <a:latin typeface="Trebuchet MS"/>
              <a:cs typeface="Calibri"/>
            </a:endParaRPr>
          </a:p>
          <a:p>
            <a:pPr algn="just"/>
            <a:endParaRPr lang="lt-LT" sz="1800" dirty="0">
              <a:latin typeface="Trebuchet MS"/>
              <a:cs typeface="Calibri"/>
              <a:sym typeface="Lato Bold"/>
            </a:endParaRPr>
          </a:p>
          <a:p>
            <a:endParaRPr lang="lt-LT" dirty="0"/>
          </a:p>
        </p:txBody>
      </p:sp>
      <p:sp>
        <p:nvSpPr>
          <p:cNvPr id="5" name="Title 1">
            <a:extLst>
              <a:ext uri="{FF2B5EF4-FFF2-40B4-BE49-F238E27FC236}">
                <a16:creationId xmlns:a16="http://schemas.microsoft.com/office/drawing/2014/main" id="{6380F22F-8D2A-B404-5ABA-D984D581CCDD}"/>
              </a:ext>
            </a:extLst>
          </p:cNvPr>
          <p:cNvSpPr txBox="1">
            <a:spLocks/>
          </p:cNvSpPr>
          <p:nvPr/>
        </p:nvSpPr>
        <p:spPr>
          <a:xfrm>
            <a:off x="993547" y="593725"/>
            <a:ext cx="10647591" cy="1267731"/>
          </a:xfrm>
          <a:prstGeom prst="rect">
            <a:avLst/>
          </a:prstGeom>
          <a:noFill/>
          <a:ln>
            <a:noFill/>
          </a:ln>
        </p:spPr>
        <p:txBody>
          <a:bodyPr vert="horz" wrap="square" lIns="91440" tIns="45720" rIns="91440" bIns="45720" numCol="1" rtlCol="0" anchor="t" anchorCtr="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kumimoji="0" lang="lt-LT" sz="2900" b="1" i="0" strike="noStrike" kern="1200" cap="none" spc="0" normalizeH="0" baseline="0" noProof="0" dirty="0">
                <a:ln>
                  <a:noFill/>
                </a:ln>
                <a:effectLst/>
                <a:uLnTx/>
                <a:uFillTx/>
                <a:latin typeface="Trebuchet MS"/>
                <a:ea typeface="+mn-ea"/>
                <a:cs typeface="+mn-cs"/>
              </a:rPr>
              <a:t>Daugiabučių namų </a:t>
            </a:r>
            <a:r>
              <a:rPr kumimoji="0" lang="lt-LT" sz="2900" b="1" i="0" strike="noStrike" kern="1200" cap="none" spc="0" normalizeH="0" baseline="0" noProof="0" dirty="0">
                <a:ln>
                  <a:noFill/>
                </a:ln>
                <a:solidFill>
                  <a:srgbClr val="003F4F"/>
                </a:solidFill>
                <a:effectLst/>
                <a:uLnTx/>
                <a:uFillTx/>
                <a:latin typeface="Trebuchet MS"/>
                <a:ea typeface="+mn-ea"/>
                <a:cs typeface="+mn-cs"/>
              </a:rPr>
              <a:t>atnaujinimo (modernizavimo) finansavimo reikalavimai</a:t>
            </a:r>
            <a:endParaRPr lang="lt-LT" sz="2900" dirty="0">
              <a:ln w="0"/>
              <a:latin typeface="Trebuchet MS"/>
              <a:ea typeface="+mn-ea"/>
              <a:cs typeface="Calibri"/>
            </a:endParaRPr>
          </a:p>
        </p:txBody>
      </p:sp>
    </p:spTree>
    <p:extLst>
      <p:ext uri="{BB962C8B-B14F-4D97-AF65-F5344CB8AC3E}">
        <p14:creationId xmlns:p14="http://schemas.microsoft.com/office/powerpoint/2010/main" val="579297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37F354-B2BC-3141-798E-4215E0B93E1F}"/>
              </a:ext>
            </a:extLst>
          </p:cNvPr>
          <p:cNvSpPr>
            <a:spLocks noGrp="1"/>
          </p:cNvSpPr>
          <p:nvPr>
            <p:ph idx="1"/>
          </p:nvPr>
        </p:nvSpPr>
        <p:spPr>
          <a:xfrm>
            <a:off x="993547" y="1330747"/>
            <a:ext cx="10515600" cy="5102710"/>
          </a:xfrm>
        </p:spPr>
        <p:txBody>
          <a:bodyPr>
            <a:normAutofit/>
          </a:bodyPr>
          <a:lstStyle/>
          <a:p>
            <a:endParaRPr lang="lt-LT" sz="2000" b="1" dirty="0">
              <a:latin typeface="Trebuchet MS"/>
              <a:cs typeface="Calibri"/>
            </a:endParaRPr>
          </a:p>
          <a:p>
            <a:r>
              <a:rPr lang="lt-LT" sz="2000" b="1" dirty="0">
                <a:latin typeface="Trebuchet MS"/>
                <a:cs typeface="Calibri"/>
              </a:rPr>
              <a:t>Palūkanos:</a:t>
            </a:r>
            <a:r>
              <a:rPr lang="lt-LT" sz="2000" dirty="0">
                <a:latin typeface="Trebuchet MS"/>
                <a:cs typeface="Calibri"/>
              </a:rPr>
              <a:t> </a:t>
            </a:r>
            <a:r>
              <a:rPr lang="lt-LT" sz="2000" dirty="0">
                <a:solidFill>
                  <a:schemeClr val="tx1"/>
                </a:solidFill>
                <a:latin typeface="Trebuchet MS"/>
                <a:ea typeface="+mn-ea"/>
                <a:cs typeface="Calibri"/>
                <a:sym typeface="Lato Bold"/>
              </a:rPr>
              <a:t>fiksuotos 3 proc. metinės palūkanos visą paskolos laikotarpį</a:t>
            </a:r>
          </a:p>
          <a:p>
            <a:r>
              <a:rPr lang="lt-LT" sz="2000" b="1" dirty="0">
                <a:latin typeface="Trebuchet MS"/>
                <a:cs typeface="Calibri"/>
              </a:rPr>
              <a:t>Paskolos terminas: </a:t>
            </a:r>
            <a:r>
              <a:rPr lang="lt-LT" sz="2000" dirty="0">
                <a:latin typeface="Trebuchet MS"/>
                <a:cs typeface="Calibri"/>
              </a:rPr>
              <a:t>iki </a:t>
            </a:r>
            <a:r>
              <a:rPr lang="lt-LT" sz="2000" spc="84" dirty="0">
                <a:solidFill>
                  <a:schemeClr val="tx1"/>
                </a:solidFill>
                <a:latin typeface="Trebuchet MS"/>
                <a:ea typeface="+mn-ea"/>
                <a:cs typeface="Calibri"/>
                <a:sym typeface="Lato Bold"/>
              </a:rPr>
              <a:t>20 metų</a:t>
            </a:r>
            <a:endParaRPr lang="lt-LT" sz="2000" dirty="0">
              <a:latin typeface="Trebuchet MS"/>
              <a:cs typeface="Calibri"/>
            </a:endParaRPr>
          </a:p>
          <a:p>
            <a:r>
              <a:rPr lang="lt-LT" sz="2000" b="1" dirty="0">
                <a:latin typeface="Trebuchet MS"/>
                <a:cs typeface="Calibri"/>
                <a:sym typeface="Lato Bold"/>
              </a:rPr>
              <a:t>Paskolos dydis: </a:t>
            </a:r>
            <a:r>
              <a:rPr lang="lt-LT" sz="2000" dirty="0">
                <a:latin typeface="Trebuchet MS"/>
                <a:cs typeface="Calibri"/>
                <a:sym typeface="Lato Bold"/>
              </a:rPr>
              <a:t>statybos darbų išlaidų suma</a:t>
            </a:r>
          </a:p>
          <a:p>
            <a:r>
              <a:rPr lang="lt-LT" sz="2000" b="1" dirty="0">
                <a:latin typeface="Trebuchet MS"/>
                <a:cs typeface="Calibri"/>
                <a:sym typeface="Lato Bold"/>
              </a:rPr>
              <a:t>Pradinis įnašas ir mokesčiai:</a:t>
            </a:r>
            <a:r>
              <a:rPr lang="lt-LT" sz="2000" dirty="0">
                <a:latin typeface="Trebuchet MS"/>
                <a:cs typeface="Calibri"/>
                <a:sym typeface="Lato Bold"/>
              </a:rPr>
              <a:t> </a:t>
            </a:r>
            <a:r>
              <a:rPr lang="lt-LT" sz="2000" spc="84" dirty="0">
                <a:latin typeface="Trebuchet MS"/>
                <a:cs typeface="Calibri"/>
                <a:sym typeface="Lato Bold"/>
              </a:rPr>
              <a:t>n</a:t>
            </a:r>
            <a:r>
              <a:rPr lang="lt-LT" sz="2000" spc="84" dirty="0">
                <a:solidFill>
                  <a:schemeClr val="tx1"/>
                </a:solidFill>
                <a:latin typeface="Trebuchet MS"/>
                <a:ea typeface="+mn-ea"/>
                <a:cs typeface="Calibri"/>
                <a:sym typeface="Lato Bold"/>
              </a:rPr>
              <a:t>etaikomi paskolos sutarties pasirašymo, paskolos išmokėjimo, išankstinio grąžinimo ar kiti su paskolos administravimu susiję mokesčiai</a:t>
            </a:r>
          </a:p>
          <a:p>
            <a:r>
              <a:rPr lang="lt-LT" sz="2000" b="1" spc="84" dirty="0">
                <a:solidFill>
                  <a:schemeClr val="tx1"/>
                </a:solidFill>
                <a:latin typeface="Trebuchet MS"/>
                <a:ea typeface="+mn-ea"/>
                <a:cs typeface="Calibri"/>
                <a:sym typeface="Lato Bold"/>
              </a:rPr>
              <a:t>Delspinigiai:</a:t>
            </a:r>
            <a:r>
              <a:rPr lang="lt-LT" sz="2000" spc="84" dirty="0">
                <a:solidFill>
                  <a:schemeClr val="tx1"/>
                </a:solidFill>
                <a:latin typeface="Trebuchet MS"/>
                <a:ea typeface="+mn-ea"/>
                <a:cs typeface="Calibri"/>
                <a:sym typeface="Lato Bold"/>
              </a:rPr>
              <a:t> 0,04 proc. laiku nesumokėtos įmokos už kiekvieną pradelstą dieną</a:t>
            </a:r>
          </a:p>
          <a:p>
            <a:r>
              <a:rPr lang="lt-LT" sz="2000" b="1" spc="84" dirty="0">
                <a:latin typeface="Trebuchet MS"/>
                <a:cs typeface="Calibri"/>
                <a:sym typeface="Lato Bold"/>
              </a:rPr>
              <a:t>Paskolos sutarties tipas: </a:t>
            </a:r>
            <a:r>
              <a:rPr lang="lt-LT" sz="2000" spc="84" dirty="0">
                <a:latin typeface="Trebuchet MS"/>
                <a:cs typeface="Calibri"/>
                <a:sym typeface="Lato Bold"/>
              </a:rPr>
              <a:t>p</a:t>
            </a:r>
            <a:r>
              <a:rPr lang="lt-LT" sz="2000" spc="84" dirty="0">
                <a:solidFill>
                  <a:schemeClr val="tx1"/>
                </a:solidFill>
                <a:latin typeface="Trebuchet MS"/>
                <a:ea typeface="+mn-ea"/>
                <a:cs typeface="Calibri"/>
                <a:sym typeface="Lato Bold"/>
              </a:rPr>
              <a:t>askolos sutartis pasirašoma projekto administratoriaus vardu, butų ir kt. patalpų savininkų </a:t>
            </a:r>
            <a:r>
              <a:rPr lang="lt-LT" sz="2000" b="1" spc="84" dirty="0">
                <a:solidFill>
                  <a:schemeClr val="tx1"/>
                </a:solidFill>
                <a:latin typeface="Trebuchet MS"/>
                <a:ea typeface="+mn-ea"/>
                <a:cs typeface="Calibri"/>
                <a:sym typeface="Lato Bold"/>
              </a:rPr>
              <a:t>naudai </a:t>
            </a:r>
            <a:r>
              <a:rPr lang="lt-LT" sz="2000" spc="84" dirty="0">
                <a:solidFill>
                  <a:schemeClr val="tx1"/>
                </a:solidFill>
                <a:latin typeface="Trebuchet MS"/>
                <a:ea typeface="+mn-ea"/>
                <a:cs typeface="Calibri"/>
                <a:sym typeface="Lato Bold"/>
              </a:rPr>
              <a:t>arba paskolos sutartis pasirašoma butų ir kt. patalpų savininkų </a:t>
            </a:r>
            <a:r>
              <a:rPr lang="lt-LT" sz="2000" b="1" spc="84" dirty="0">
                <a:solidFill>
                  <a:schemeClr val="tx1"/>
                </a:solidFill>
                <a:latin typeface="Trebuchet MS"/>
                <a:ea typeface="+mn-ea"/>
                <a:cs typeface="Calibri"/>
                <a:sym typeface="Lato Bold"/>
              </a:rPr>
              <a:t>vardu</a:t>
            </a:r>
            <a:endParaRPr lang="lt-LT" sz="2000" spc="84" dirty="0">
              <a:solidFill>
                <a:schemeClr val="tx1"/>
              </a:solidFill>
              <a:latin typeface="Trebuchet MS"/>
              <a:ea typeface="+mn-ea"/>
              <a:cs typeface="Calibri"/>
              <a:sym typeface="Lato Bold"/>
            </a:endParaRPr>
          </a:p>
          <a:p>
            <a:endParaRPr lang="lt-LT" sz="2000" spc="84" dirty="0">
              <a:solidFill>
                <a:schemeClr val="tx1"/>
              </a:solidFill>
              <a:latin typeface="Trebuchet MS"/>
              <a:ea typeface="+mn-ea"/>
              <a:cs typeface="Calibri"/>
              <a:sym typeface="Lato Bold"/>
            </a:endParaRPr>
          </a:p>
          <a:p>
            <a:endParaRPr lang="lt-LT" sz="2000" dirty="0">
              <a:latin typeface="Trebuchet MS"/>
              <a:cs typeface="Calibri"/>
              <a:sym typeface="Lato Bold"/>
            </a:endParaRPr>
          </a:p>
          <a:p>
            <a:endParaRPr lang="lt-LT" sz="2000" dirty="0"/>
          </a:p>
        </p:txBody>
      </p:sp>
      <p:sp>
        <p:nvSpPr>
          <p:cNvPr id="6" name="Title 1">
            <a:extLst>
              <a:ext uri="{FF2B5EF4-FFF2-40B4-BE49-F238E27FC236}">
                <a16:creationId xmlns:a16="http://schemas.microsoft.com/office/drawing/2014/main" id="{4C7D67AD-91E0-B1D9-48D5-9FAC5ED759E4}"/>
              </a:ext>
            </a:extLst>
          </p:cNvPr>
          <p:cNvSpPr txBox="1">
            <a:spLocks/>
          </p:cNvSpPr>
          <p:nvPr/>
        </p:nvSpPr>
        <p:spPr>
          <a:xfrm>
            <a:off x="993547" y="593726"/>
            <a:ext cx="9641795" cy="1006474"/>
          </a:xfrm>
          <a:prstGeom prst="rect">
            <a:avLst/>
          </a:prstGeom>
          <a:noFill/>
          <a:ln>
            <a:noFill/>
          </a:ln>
        </p:spPr>
        <p:txBody>
          <a:bodyPr vert="horz" wrap="square" lIns="91440" tIns="45720" rIns="91440" bIns="45720" numCol="1" rtlCol="0" anchor="t" anchorCtr="0" compatLnSpc="1">
            <a:prstTxWarp prst="textNoShape">
              <a:avLst/>
            </a:prstTxWarp>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tabLst>
                <a:tab pos="6183313" algn="l"/>
              </a:tabLst>
            </a:pPr>
            <a:r>
              <a:rPr lang="lt-LT" sz="2900" b="1" dirty="0">
                <a:latin typeface="Trebuchet MS"/>
                <a:ea typeface="+mn-ea"/>
                <a:cs typeface="+mn-cs"/>
              </a:rPr>
              <a:t>DNMF lengvatinių paskolų</a:t>
            </a:r>
            <a:r>
              <a:rPr lang="en-US" sz="2900" b="1" dirty="0">
                <a:latin typeface="Trebuchet MS"/>
                <a:ea typeface="+mn-ea"/>
                <a:cs typeface="+mn-cs"/>
              </a:rPr>
              <a:t> </a:t>
            </a:r>
            <a:r>
              <a:rPr lang="lt-LT" sz="2900" b="1" dirty="0">
                <a:latin typeface="Trebuchet MS"/>
                <a:ea typeface="+mn-ea"/>
                <a:cs typeface="+mn-cs"/>
              </a:rPr>
              <a:t>teikimo sąlygos</a:t>
            </a:r>
            <a:endParaRPr lang="lt-LT" sz="2900" dirty="0">
              <a:ln w="0"/>
              <a:latin typeface="Trebuchet MS"/>
              <a:ea typeface="+mn-ea"/>
              <a:cs typeface="Calibri"/>
            </a:endParaRPr>
          </a:p>
        </p:txBody>
      </p:sp>
    </p:spTree>
    <p:extLst>
      <p:ext uri="{BB962C8B-B14F-4D97-AF65-F5344CB8AC3E}">
        <p14:creationId xmlns:p14="http://schemas.microsoft.com/office/powerpoint/2010/main" val="2120185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627409-C742-2363-F4BE-2037C13D19A7}"/>
              </a:ext>
            </a:extLst>
          </p:cNvPr>
          <p:cNvSpPr>
            <a:spLocks noGrp="1"/>
          </p:cNvSpPr>
          <p:nvPr>
            <p:ph idx="1"/>
          </p:nvPr>
        </p:nvSpPr>
        <p:spPr>
          <a:xfrm>
            <a:off x="982663" y="1690688"/>
            <a:ext cx="10515600" cy="5070475"/>
          </a:xfrm>
        </p:spPr>
        <p:txBody>
          <a:bodyPr>
            <a:noAutofit/>
          </a:bodyPr>
          <a:lstStyle/>
          <a:p>
            <a:r>
              <a:rPr lang="lt-LT" sz="2000" dirty="0">
                <a:latin typeface="Trebuchet MS"/>
                <a:cs typeface="Calibri"/>
              </a:rPr>
              <a:t>Sudaryta galimybė </a:t>
            </a:r>
            <a:r>
              <a:rPr lang="lt-LT" sz="2000" b="1" dirty="0">
                <a:latin typeface="Trebuchet MS"/>
                <a:cs typeface="Calibri"/>
              </a:rPr>
              <a:t>atidėti paskolos grąžinimą arba paskolos grąžinimą ir palūkanų mokėjimą, kol vykdomi rangos darbai</a:t>
            </a:r>
          </a:p>
          <a:p>
            <a:r>
              <a:rPr lang="lt-LT" sz="2000" dirty="0">
                <a:latin typeface="Trebuchet MS"/>
                <a:cs typeface="Calibri"/>
              </a:rPr>
              <a:t>Statybos rangos darbų išlaidos paskolos lėšomis </a:t>
            </a:r>
            <a:r>
              <a:rPr lang="lt-LT" sz="2000" b="1" dirty="0">
                <a:latin typeface="Trebuchet MS"/>
                <a:cs typeface="Calibri"/>
              </a:rPr>
              <a:t>apmokamos tiesiogiai rangovui (subrangovui) </a:t>
            </a:r>
            <a:r>
              <a:rPr lang="lt-LT" sz="2000" dirty="0">
                <a:latin typeface="Trebuchet MS"/>
                <a:cs typeface="Calibri"/>
              </a:rPr>
              <a:t>pagal Projekto administratoriaus pateiktus </a:t>
            </a:r>
            <a:r>
              <a:rPr lang="lt-LT" sz="2000" b="1" dirty="0">
                <a:latin typeface="Trebuchet MS"/>
                <a:cs typeface="Calibri"/>
              </a:rPr>
              <a:t>mokėjimo prašymus</a:t>
            </a:r>
            <a:r>
              <a:rPr lang="lt-LT" sz="2000" dirty="0">
                <a:latin typeface="Trebuchet MS"/>
                <a:cs typeface="Calibri"/>
              </a:rPr>
              <a:t>, kurie pagrindžiami </a:t>
            </a:r>
            <a:r>
              <a:rPr lang="en-US" sz="2000" dirty="0" err="1">
                <a:latin typeface="Trebuchet MS"/>
                <a:cs typeface="Calibri"/>
              </a:rPr>
              <a:t>statybos</a:t>
            </a:r>
            <a:r>
              <a:rPr lang="en-US" sz="2000" dirty="0">
                <a:latin typeface="Trebuchet MS"/>
                <a:cs typeface="Calibri"/>
              </a:rPr>
              <a:t> </a:t>
            </a:r>
            <a:r>
              <a:rPr lang="en-US" sz="2000" dirty="0" err="1">
                <a:latin typeface="Trebuchet MS"/>
                <a:cs typeface="Calibri"/>
              </a:rPr>
              <a:t>darb</a:t>
            </a:r>
            <a:r>
              <a:rPr lang="lt-LT" sz="2000" dirty="0">
                <a:latin typeface="Trebuchet MS"/>
                <a:cs typeface="Calibri"/>
              </a:rPr>
              <a:t>ų priėmimo-perdavimo aktais</a:t>
            </a:r>
          </a:p>
          <a:p>
            <a:r>
              <a:rPr lang="lt-LT" sz="2000" b="1" dirty="0">
                <a:latin typeface="Trebuchet MS"/>
                <a:cs typeface="Calibri"/>
              </a:rPr>
              <a:t>Grąžintinos paskolos dalis sumažinama užbaigus įgyvendinti projektą ir iš APVA gavus valstybės paramą, </a:t>
            </a:r>
            <a:r>
              <a:rPr lang="lt-LT" sz="2000" dirty="0">
                <a:latin typeface="Trebuchet MS"/>
                <a:cs typeface="Calibri"/>
              </a:rPr>
              <a:t>kaip nustatyta Valstybės paramos sutartyje (kai projektas yra įgyvendintas ir pastatas pasiekia ne žemesnę kaip B energinio naudingumo klasę bei ankstesnės skaičiuojamosios šiluminės energijos sąnaudos sumažinamos ne mažiau kaip 40 proc.)</a:t>
            </a:r>
          </a:p>
          <a:p>
            <a:r>
              <a:rPr lang="lt-LT" sz="2000" dirty="0">
                <a:latin typeface="Trebuchet MS"/>
                <a:cs typeface="Calibri"/>
              </a:rPr>
              <a:t>Valstybės parama </a:t>
            </a:r>
            <a:r>
              <a:rPr lang="lt-LT" sz="2000" b="1" dirty="0">
                <a:latin typeface="Trebuchet MS"/>
                <a:cs typeface="Calibri"/>
              </a:rPr>
              <a:t>socialiai remtiniems gyventojams, apmokant </a:t>
            </a:r>
            <a:r>
              <a:rPr lang="lt-LT" sz="2000" dirty="0">
                <a:latin typeface="Trebuchet MS"/>
                <a:cs typeface="Calibri"/>
              </a:rPr>
              <a:t>jiems tenkančias kiekvieno mėnesio </a:t>
            </a:r>
            <a:r>
              <a:rPr lang="lt-LT" sz="2000" b="1" dirty="0">
                <a:latin typeface="Trebuchet MS"/>
                <a:cs typeface="Calibri"/>
              </a:rPr>
              <a:t>kredito ir palūkanų įmokas</a:t>
            </a:r>
            <a:r>
              <a:rPr lang="lt-LT" sz="2000" dirty="0">
                <a:latin typeface="Trebuchet MS"/>
                <a:cs typeface="Calibri"/>
              </a:rPr>
              <a:t>, teikiama pagal Piniginės socialinės paramos nepasiturintiems gyventojams įstatymą</a:t>
            </a:r>
          </a:p>
          <a:p>
            <a:endParaRPr lang="lt-LT" sz="2000" dirty="0">
              <a:latin typeface="Trebuchet MS"/>
              <a:cs typeface="Calibri"/>
              <a:sym typeface="Lato Bold"/>
            </a:endParaRPr>
          </a:p>
        </p:txBody>
      </p:sp>
      <p:sp>
        <p:nvSpPr>
          <p:cNvPr id="5" name="Title 1">
            <a:extLst>
              <a:ext uri="{FF2B5EF4-FFF2-40B4-BE49-F238E27FC236}">
                <a16:creationId xmlns:a16="http://schemas.microsoft.com/office/drawing/2014/main" id="{4643918D-485E-119D-F8C1-DB318112C7E6}"/>
              </a:ext>
            </a:extLst>
          </p:cNvPr>
          <p:cNvSpPr txBox="1">
            <a:spLocks/>
          </p:cNvSpPr>
          <p:nvPr/>
        </p:nvSpPr>
        <p:spPr>
          <a:xfrm>
            <a:off x="993547" y="593726"/>
            <a:ext cx="10001024" cy="1006474"/>
          </a:xfrm>
          <a:prstGeom prst="rect">
            <a:avLst/>
          </a:prstGeom>
          <a:noFill/>
          <a:ln>
            <a:noFill/>
          </a:ln>
        </p:spPr>
        <p:txBody>
          <a:bodyPr vert="horz" wrap="square" lIns="91440" tIns="45720" rIns="91440" bIns="45720" numCol="1" rtlCol="0" anchor="t" anchorCtr="0" compatLnSpc="1">
            <a:prstTxWarp prst="textNoShape">
              <a:avLst/>
            </a:prstTxWarp>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tabLst>
                <a:tab pos="6183313" algn="l"/>
              </a:tabLst>
            </a:pPr>
            <a:r>
              <a:rPr lang="lt-LT" sz="2900" b="1" dirty="0">
                <a:latin typeface="Trebuchet MS"/>
                <a:ea typeface="+mn-ea"/>
                <a:cs typeface="+mn-cs"/>
              </a:rPr>
              <a:t>DNMF daugiabučių paskolų teikimo sąlygos</a:t>
            </a:r>
            <a:endParaRPr lang="lt-LT" sz="2900" dirty="0">
              <a:ln w="0"/>
              <a:latin typeface="Trebuchet MS"/>
              <a:ea typeface="+mn-ea"/>
              <a:cs typeface="Calibri"/>
            </a:endParaRPr>
          </a:p>
        </p:txBody>
      </p:sp>
    </p:spTree>
    <p:extLst>
      <p:ext uri="{BB962C8B-B14F-4D97-AF65-F5344CB8AC3E}">
        <p14:creationId xmlns:p14="http://schemas.microsoft.com/office/powerpoint/2010/main" val="1527688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urinio vietos rezervavimo ženklas 2">
            <a:extLst>
              <a:ext uri="{FF2B5EF4-FFF2-40B4-BE49-F238E27FC236}">
                <a16:creationId xmlns:a16="http://schemas.microsoft.com/office/drawing/2014/main" id="{B9925AD8-05A5-43FF-A90E-8FD29E140CB1}"/>
              </a:ext>
            </a:extLst>
          </p:cNvPr>
          <p:cNvSpPr txBox="1"/>
          <p:nvPr/>
        </p:nvSpPr>
        <p:spPr>
          <a:xfrm>
            <a:off x="7902686" y="3248549"/>
            <a:ext cx="2031233" cy="1785423"/>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defTabSz="342892">
              <a:lnSpc>
                <a:spcPct val="120000"/>
              </a:lnSpc>
              <a:defRPr sz="1200" spc="84">
                <a:latin typeface="Lato Light"/>
                <a:ea typeface="Lato Light"/>
                <a:cs typeface="Lato Light"/>
                <a:sym typeface="Lato Light"/>
              </a:defRPr>
            </a:pPr>
            <a:endParaRPr lang="en-US" sz="10350" spc="38" dirty="0">
              <a:solidFill>
                <a:srgbClr val="F5F5F5"/>
              </a:solidFill>
              <a:latin typeface="Lato Medium" panose="020F0502020204030203" pitchFamily="34" charset="0"/>
              <a:ea typeface="Lato Medium" panose="020F0502020204030203" pitchFamily="34" charset="0"/>
              <a:cs typeface="Lato Medium" panose="020F0502020204030203" pitchFamily="34" charset="0"/>
              <a:sym typeface="Lato Bold"/>
            </a:endParaRPr>
          </a:p>
        </p:txBody>
      </p:sp>
      <p:sp>
        <p:nvSpPr>
          <p:cNvPr id="17" name="Turinio vietos rezervavimo ženklas 2">
            <a:extLst>
              <a:ext uri="{FF2B5EF4-FFF2-40B4-BE49-F238E27FC236}">
                <a16:creationId xmlns:a16="http://schemas.microsoft.com/office/drawing/2014/main" id="{337858EA-1308-40E5-8E3F-5310DD3652B6}"/>
              </a:ext>
            </a:extLst>
          </p:cNvPr>
          <p:cNvSpPr txBox="1"/>
          <p:nvPr/>
        </p:nvSpPr>
        <p:spPr>
          <a:xfrm>
            <a:off x="4899373" y="3248548"/>
            <a:ext cx="2418566" cy="1785423"/>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defTabSz="342892">
              <a:lnSpc>
                <a:spcPct val="120000"/>
              </a:lnSpc>
              <a:defRPr sz="1200" spc="84">
                <a:latin typeface="Lato Light"/>
                <a:ea typeface="Lato Light"/>
                <a:cs typeface="Lato Light"/>
                <a:sym typeface="Lato Light"/>
              </a:defRPr>
            </a:pPr>
            <a:endParaRPr lang="en-US" sz="10350" spc="38" dirty="0">
              <a:solidFill>
                <a:srgbClr val="F5F5F5"/>
              </a:solidFill>
              <a:latin typeface="Lato Medium" panose="020F0502020204030203" pitchFamily="34" charset="0"/>
              <a:ea typeface="Lato Medium" panose="020F0502020204030203" pitchFamily="34" charset="0"/>
              <a:cs typeface="Lato Medium" panose="020F0502020204030203" pitchFamily="34" charset="0"/>
              <a:sym typeface="Lato Bold"/>
            </a:endParaRPr>
          </a:p>
        </p:txBody>
      </p:sp>
      <p:sp>
        <p:nvSpPr>
          <p:cNvPr id="14" name="Turinio vietos rezervavimo ženklas 2">
            <a:extLst>
              <a:ext uri="{FF2B5EF4-FFF2-40B4-BE49-F238E27FC236}">
                <a16:creationId xmlns:a16="http://schemas.microsoft.com/office/drawing/2014/main" id="{2E40E6BB-FA83-4EF6-9A70-C1193D28CF83}"/>
              </a:ext>
            </a:extLst>
          </p:cNvPr>
          <p:cNvSpPr txBox="1"/>
          <p:nvPr/>
        </p:nvSpPr>
        <p:spPr>
          <a:xfrm>
            <a:off x="2065685" y="3241995"/>
            <a:ext cx="2418566" cy="1785423"/>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defTabSz="342892">
              <a:lnSpc>
                <a:spcPct val="120000"/>
              </a:lnSpc>
              <a:defRPr sz="1200" spc="84">
                <a:latin typeface="Lato Light"/>
                <a:ea typeface="Lato Light"/>
                <a:cs typeface="Lato Light"/>
                <a:sym typeface="Lato Light"/>
              </a:defRPr>
            </a:pPr>
            <a:endParaRPr lang="en-US" sz="10350" spc="38" dirty="0">
              <a:solidFill>
                <a:srgbClr val="F5F5F5"/>
              </a:solidFill>
              <a:latin typeface="Lato Medium" panose="020F0502020204030203" pitchFamily="34" charset="0"/>
              <a:ea typeface="Lato Medium" panose="020F0502020204030203" pitchFamily="34" charset="0"/>
              <a:cs typeface="Lato Medium" panose="020F0502020204030203" pitchFamily="34" charset="0"/>
              <a:sym typeface="Lato Bold"/>
            </a:endParaRPr>
          </a:p>
        </p:txBody>
      </p:sp>
      <p:sp>
        <p:nvSpPr>
          <p:cNvPr id="12" name="Turinio vietos rezervavimo ženklas 2">
            <a:extLst>
              <a:ext uri="{FF2B5EF4-FFF2-40B4-BE49-F238E27FC236}">
                <a16:creationId xmlns:a16="http://schemas.microsoft.com/office/drawing/2014/main" id="{608C0A70-4F58-4DAD-82B3-0D45922D14B0}"/>
              </a:ext>
            </a:extLst>
          </p:cNvPr>
          <p:cNvSpPr txBox="1"/>
          <p:nvPr/>
        </p:nvSpPr>
        <p:spPr>
          <a:xfrm>
            <a:off x="1004588" y="5741949"/>
            <a:ext cx="10647591" cy="703973"/>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defTabSz="342892">
              <a:lnSpc>
                <a:spcPct val="120000"/>
              </a:lnSpc>
              <a:defRPr sz="1200" spc="84">
                <a:latin typeface="Lato Light"/>
                <a:ea typeface="Lato Light"/>
                <a:cs typeface="Lato Light"/>
                <a:sym typeface="Lato Light"/>
              </a:defRPr>
            </a:pPr>
            <a:r>
              <a:rPr lang="en-US" sz="1800" dirty="0">
                <a:solidFill>
                  <a:schemeClr val="tx1"/>
                </a:solidFill>
                <a:latin typeface="Trebuchet MS"/>
                <a:ea typeface="+mn-ea"/>
                <a:cs typeface="Calibri"/>
                <a:sym typeface="Lato Bold"/>
              </a:rPr>
              <a:t>P</a:t>
            </a:r>
            <a:r>
              <a:rPr lang="lt-LT" sz="1800" dirty="0" err="1">
                <a:solidFill>
                  <a:schemeClr val="tx1"/>
                </a:solidFill>
                <a:latin typeface="Trebuchet MS"/>
                <a:ea typeface="+mn-ea"/>
                <a:cs typeface="Calibri"/>
                <a:sym typeface="Lato Bold"/>
              </a:rPr>
              <a:t>askelbus</a:t>
            </a:r>
            <a:r>
              <a:rPr lang="lt-LT" sz="1800" dirty="0">
                <a:solidFill>
                  <a:schemeClr val="tx1"/>
                </a:solidFill>
                <a:latin typeface="Trebuchet MS"/>
                <a:ea typeface="+mn-ea"/>
                <a:cs typeface="Calibri"/>
                <a:sym typeface="Lato Bold"/>
              </a:rPr>
              <a:t> kvietimą teikti paraiškas paskoloms gauti, paraiškų teikimas bus vykdomas per VIPA pareiškėjų zoną, kurią rasite </a:t>
            </a:r>
            <a:r>
              <a:rPr lang="lt-LT" sz="1800" dirty="0">
                <a:solidFill>
                  <a:schemeClr val="tx1"/>
                </a:solidFill>
                <a:latin typeface="Trebuchet MS"/>
                <a:ea typeface="+mn-ea"/>
                <a:cs typeface="Calibri"/>
                <a:sym typeface="Lato Bold"/>
                <a:hlinkClick r:id="rId3">
                  <a:extLst>
                    <a:ext uri="{A12FA001-AC4F-418D-AE19-62706E023703}">
                      <ahyp:hlinkClr xmlns:ahyp="http://schemas.microsoft.com/office/drawing/2018/hyperlinkcolor" val="tx"/>
                    </a:ext>
                  </a:extLst>
                </a:hlinkClick>
              </a:rPr>
              <a:t>www.vipa.lt</a:t>
            </a:r>
            <a:r>
              <a:rPr lang="lt-LT" sz="1800" dirty="0">
                <a:solidFill>
                  <a:schemeClr val="tx1"/>
                </a:solidFill>
                <a:latin typeface="Trebuchet MS"/>
                <a:ea typeface="+mn-ea"/>
                <a:cs typeface="Calibri"/>
                <a:sym typeface="Lato Bold"/>
              </a:rPr>
              <a:t> </a:t>
            </a:r>
            <a:r>
              <a:rPr lang="lt-LT" sz="1800" spc="84" dirty="0">
                <a:solidFill>
                  <a:schemeClr val="tx1"/>
                </a:solidFill>
                <a:latin typeface="Trebuchet MS"/>
                <a:ea typeface="+mn-ea"/>
                <a:cs typeface="Calibri"/>
                <a:sym typeface="Lato Bold"/>
              </a:rPr>
              <a:t>ir </a:t>
            </a:r>
            <a:r>
              <a:rPr lang="lt-LT" sz="1800" spc="84" dirty="0">
                <a:solidFill>
                  <a:schemeClr val="tx1"/>
                </a:solidFill>
                <a:latin typeface="Trebuchet MS"/>
                <a:ea typeface="+mn-ea"/>
                <a:cs typeface="Calibri"/>
              </a:rPr>
              <a:t>INVEGA interneto svetainė</a:t>
            </a:r>
            <a:r>
              <a:rPr lang="en-US" sz="1800" spc="84" dirty="0">
                <a:solidFill>
                  <a:schemeClr val="tx1"/>
                </a:solidFill>
                <a:latin typeface="Trebuchet MS"/>
                <a:ea typeface="+mn-ea"/>
                <a:cs typeface="Calibri"/>
              </a:rPr>
              <a:t>se</a:t>
            </a:r>
            <a:endParaRPr lang="lt-LT" sz="1800" dirty="0">
              <a:solidFill>
                <a:schemeClr val="tx1"/>
              </a:solidFill>
              <a:latin typeface="Trebuchet MS"/>
              <a:ea typeface="+mn-ea"/>
              <a:cs typeface="Calibri"/>
              <a:sym typeface="Lato Bold"/>
            </a:endParaRPr>
          </a:p>
        </p:txBody>
      </p:sp>
      <p:sp>
        <p:nvSpPr>
          <p:cNvPr id="13" name="Turinio vietos rezervavimo ženklas 2">
            <a:extLst>
              <a:ext uri="{FF2B5EF4-FFF2-40B4-BE49-F238E27FC236}">
                <a16:creationId xmlns:a16="http://schemas.microsoft.com/office/drawing/2014/main" id="{3A5B618A-6A00-49F3-876D-61698FC354F9}"/>
              </a:ext>
            </a:extLst>
          </p:cNvPr>
          <p:cNvSpPr txBox="1"/>
          <p:nvPr/>
        </p:nvSpPr>
        <p:spPr>
          <a:xfrm>
            <a:off x="5183159" y="2803414"/>
            <a:ext cx="1716305" cy="438580"/>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a:endParaRPr lang="en-US" sz="2400" dirty="0">
              <a:solidFill>
                <a:srgbClr val="003F4F"/>
              </a:solidFill>
              <a:latin typeface="Lato Semibold" panose="020F0502020204030203" pitchFamily="34" charset="0"/>
              <a:ea typeface="Lato Semibold" panose="020F0502020204030203" pitchFamily="34" charset="0"/>
              <a:cs typeface="Lato Semibold" panose="020F0502020204030203" pitchFamily="34" charset="0"/>
            </a:endParaRPr>
          </a:p>
        </p:txBody>
      </p:sp>
      <p:sp>
        <p:nvSpPr>
          <p:cNvPr id="15" name="Turinio vietos rezervavimo ženklas 2">
            <a:extLst>
              <a:ext uri="{FF2B5EF4-FFF2-40B4-BE49-F238E27FC236}">
                <a16:creationId xmlns:a16="http://schemas.microsoft.com/office/drawing/2014/main" id="{97EF2F0B-33AE-4C95-B59B-86F8C21DC7F1}"/>
              </a:ext>
            </a:extLst>
          </p:cNvPr>
          <p:cNvSpPr txBox="1"/>
          <p:nvPr/>
        </p:nvSpPr>
        <p:spPr>
          <a:xfrm>
            <a:off x="4291308" y="3625528"/>
            <a:ext cx="2953812" cy="334577"/>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defTabSz="342892">
              <a:lnSpc>
                <a:spcPct val="120000"/>
              </a:lnSpc>
              <a:defRPr sz="1200" spc="84">
                <a:latin typeface="Lato Light"/>
                <a:ea typeface="Lato Light"/>
                <a:cs typeface="Lato Light"/>
                <a:sym typeface="Lato Light"/>
              </a:defRPr>
            </a:pPr>
            <a:endParaRPr lang="en-US" sz="1600" spc="38" dirty="0">
              <a:latin typeface="Lato Light" panose="020F0502020204030203" pitchFamily="34" charset="0"/>
              <a:ea typeface="Lato Light" panose="020F0502020204030203" pitchFamily="34" charset="0"/>
              <a:cs typeface="Lato Light" panose="020F0502020204030203" pitchFamily="34" charset="0"/>
              <a:sym typeface="Lato Bold"/>
            </a:endParaRPr>
          </a:p>
        </p:txBody>
      </p:sp>
      <p:sp>
        <p:nvSpPr>
          <p:cNvPr id="16" name="Turinio vietos rezervavimo ženklas 2">
            <a:extLst>
              <a:ext uri="{FF2B5EF4-FFF2-40B4-BE49-F238E27FC236}">
                <a16:creationId xmlns:a16="http://schemas.microsoft.com/office/drawing/2014/main" id="{A8F6F090-CF8A-4357-8FB3-6C11925237ED}"/>
              </a:ext>
            </a:extLst>
          </p:cNvPr>
          <p:cNvSpPr txBox="1"/>
          <p:nvPr/>
        </p:nvSpPr>
        <p:spPr>
          <a:xfrm>
            <a:off x="7912463" y="4221143"/>
            <a:ext cx="2276907" cy="298926"/>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algn="l" defTabSz="342892">
              <a:lnSpc>
                <a:spcPct val="120000"/>
              </a:lnSpc>
              <a:defRPr sz="1200" spc="84">
                <a:latin typeface="Lato Light"/>
                <a:ea typeface="Lato Light"/>
                <a:cs typeface="Lato Light"/>
                <a:sym typeface="Lato Light"/>
              </a:defRPr>
            </a:pPr>
            <a:endParaRPr lang="en-US" sz="1350" spc="38" dirty="0">
              <a:latin typeface="Roboto Slab Light" pitchFamily="2" charset="0"/>
              <a:ea typeface="Roboto Slab Light" pitchFamily="2" charset="0"/>
              <a:cs typeface="Lato Light" panose="020F0502020204030203" pitchFamily="34" charset="0"/>
              <a:sym typeface="Lato Bold"/>
            </a:endParaRPr>
          </a:p>
        </p:txBody>
      </p:sp>
      <p:sp>
        <p:nvSpPr>
          <p:cNvPr id="21" name="Turinio vietos rezervavimo ženklas 2">
            <a:extLst>
              <a:ext uri="{FF2B5EF4-FFF2-40B4-BE49-F238E27FC236}">
                <a16:creationId xmlns:a16="http://schemas.microsoft.com/office/drawing/2014/main" id="{BABA2037-5193-4330-9D5B-2171C11351C4}"/>
              </a:ext>
            </a:extLst>
          </p:cNvPr>
          <p:cNvSpPr txBox="1"/>
          <p:nvPr/>
        </p:nvSpPr>
        <p:spPr>
          <a:xfrm>
            <a:off x="7430043" y="3582533"/>
            <a:ext cx="2621169" cy="334577"/>
          </a:xfrm>
          <a:prstGeom prst="rect">
            <a:avLst/>
          </a:prstGeom>
          <a:ln w="12700">
            <a:miter lim="400000"/>
          </a:ln>
          <a:extLst>
            <a:ext uri="{C572A759-6A51-4108-AA02-DFA0A04FC94B}">
              <ma14:wrappingTextBoxFlag xmlns="" xmlns:ma14="http://schemas.microsoft.com/office/mac/drawingml/2011/main" val="1"/>
            </a:ext>
          </a:extLst>
        </p:spPr>
        <p:txBody>
          <a:bodyPr wrap="square" lIns="34289" tIns="34289" rIns="34289" bIns="34289">
            <a:spAutoFit/>
          </a:bodyPr>
          <a:lstStyle>
            <a:lvl1pPr algn="ctr">
              <a:spcBef>
                <a:spcPts val="1000"/>
              </a:spcBef>
              <a:defRPr sz="1200" spc="70">
                <a:solidFill>
                  <a:srgbClr val="333D44"/>
                </a:solidFill>
                <a:latin typeface="Roboto Slab Regular"/>
                <a:ea typeface="Roboto Slab Regular"/>
                <a:cs typeface="Roboto Slab Regular"/>
                <a:sym typeface="Roboto Slab Regular"/>
              </a:defRPr>
            </a:lvl1pPr>
          </a:lstStyle>
          <a:p>
            <a:pPr defTabSz="342892">
              <a:lnSpc>
                <a:spcPct val="120000"/>
              </a:lnSpc>
              <a:defRPr sz="1200" spc="84">
                <a:latin typeface="Lato Light"/>
                <a:ea typeface="Lato Light"/>
                <a:cs typeface="Lato Light"/>
                <a:sym typeface="Lato Light"/>
              </a:defRPr>
            </a:pPr>
            <a:endParaRPr lang="lt-LT" sz="1600" spc="38" dirty="0">
              <a:latin typeface="Lato Light" panose="020F0502020204030203" pitchFamily="34" charset="0"/>
              <a:ea typeface="Lato Light" panose="020F0502020204030203" pitchFamily="34" charset="0"/>
              <a:cs typeface="Lato Light" panose="020F0502020204030203" pitchFamily="34" charset="0"/>
              <a:sym typeface="Lato Bold"/>
            </a:endParaRPr>
          </a:p>
        </p:txBody>
      </p:sp>
      <p:sp>
        <p:nvSpPr>
          <p:cNvPr id="2" name="Title 1">
            <a:extLst>
              <a:ext uri="{FF2B5EF4-FFF2-40B4-BE49-F238E27FC236}">
                <a16:creationId xmlns:a16="http://schemas.microsoft.com/office/drawing/2014/main" id="{C80599C5-5189-C697-06E3-F250081ACAD9}"/>
              </a:ext>
            </a:extLst>
          </p:cNvPr>
          <p:cNvSpPr>
            <a:spLocks noGrp="1"/>
          </p:cNvSpPr>
          <p:nvPr>
            <p:ph type="title"/>
          </p:nvPr>
        </p:nvSpPr>
        <p:spPr>
          <a:xfrm>
            <a:off x="993547" y="593726"/>
            <a:ext cx="9641795" cy="503872"/>
          </a:xfrm>
          <a:noFill/>
          <a:ln>
            <a:noFill/>
          </a:ln>
        </p:spPr>
        <p:txBody>
          <a:bodyPr vert="horz" wrap="square" lIns="91440" tIns="45720" rIns="91440" bIns="45720" numCol="1" anchor="t" anchorCtr="0" compatLnSpc="1">
            <a:prstTxWarp prst="textNoShape">
              <a:avLst/>
            </a:prstTxWarp>
            <a:normAutofit fontScale="90000"/>
          </a:bodyPr>
          <a:lstStyle/>
          <a:p>
            <a:r>
              <a:rPr lang="lt-LT" sz="3200" b="1" dirty="0">
                <a:ln w="0"/>
                <a:solidFill>
                  <a:schemeClr val="tx1"/>
                </a:solidFill>
                <a:latin typeface="Trebuchet MS"/>
                <a:ea typeface="+mn-ea"/>
                <a:cs typeface="Calibri"/>
              </a:rPr>
              <a:t>Kaip pateikti paraišką?</a:t>
            </a:r>
          </a:p>
        </p:txBody>
      </p:sp>
      <p:pic>
        <p:nvPicPr>
          <p:cNvPr id="7" name="Picture 6">
            <a:extLst>
              <a:ext uri="{FF2B5EF4-FFF2-40B4-BE49-F238E27FC236}">
                <a16:creationId xmlns:a16="http://schemas.microsoft.com/office/drawing/2014/main" id="{9CAA9C49-D6D2-7E8B-1F6D-F29D2CDC4DC7}"/>
              </a:ext>
            </a:extLst>
          </p:cNvPr>
          <p:cNvPicPr>
            <a:picLocks noChangeAspect="1"/>
          </p:cNvPicPr>
          <p:nvPr/>
        </p:nvPicPr>
        <p:blipFill rotWithShape="1">
          <a:blip r:embed="rId4"/>
          <a:srcRect b="32368"/>
          <a:stretch/>
        </p:blipFill>
        <p:spPr>
          <a:xfrm>
            <a:off x="982663" y="1706200"/>
            <a:ext cx="10669516" cy="3865745"/>
          </a:xfrm>
          <a:prstGeom prst="rect">
            <a:avLst/>
          </a:prstGeom>
        </p:spPr>
      </p:pic>
    </p:spTree>
    <p:extLst>
      <p:ext uri="{BB962C8B-B14F-4D97-AF65-F5344CB8AC3E}">
        <p14:creationId xmlns:p14="http://schemas.microsoft.com/office/powerpoint/2010/main" val="8036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627409-C742-2363-F4BE-2037C13D19A7}"/>
              </a:ext>
            </a:extLst>
          </p:cNvPr>
          <p:cNvSpPr>
            <a:spLocks noGrp="1"/>
          </p:cNvSpPr>
          <p:nvPr>
            <p:ph idx="1"/>
          </p:nvPr>
        </p:nvSpPr>
        <p:spPr>
          <a:xfrm>
            <a:off x="993547" y="1358332"/>
            <a:ext cx="10515600" cy="5121049"/>
          </a:xfrm>
        </p:spPr>
        <p:txBody>
          <a:bodyPr>
            <a:noAutofit/>
          </a:bodyPr>
          <a:lstStyle/>
          <a:p>
            <a:endParaRPr lang="lt-LT" sz="2000" dirty="0">
              <a:latin typeface="Trebuchet MS"/>
              <a:cs typeface="Calibri"/>
            </a:endParaRPr>
          </a:p>
          <a:p>
            <a:pPr algn="just"/>
            <a:r>
              <a:rPr lang="lt-LT" sz="2000" dirty="0">
                <a:latin typeface="Trebuchet MS"/>
                <a:cs typeface="Calibri"/>
              </a:rPr>
              <a:t>Naujam kvietimui bus taikomos </a:t>
            </a:r>
            <a:r>
              <a:rPr lang="lt-LT" sz="2000" b="1" dirty="0">
                <a:latin typeface="Trebuchet MS"/>
                <a:cs typeface="Calibri"/>
              </a:rPr>
              <a:t>pakoreguotos paraiškos formos</a:t>
            </a:r>
            <a:r>
              <a:rPr lang="lt-LT" sz="2000" dirty="0">
                <a:latin typeface="Trebuchet MS"/>
                <a:cs typeface="Calibri"/>
              </a:rPr>
              <a:t>, kurios bus pristatytos paskelbus kvietimą teikti paraiškas finansavimui gauti </a:t>
            </a:r>
          </a:p>
          <a:p>
            <a:pPr algn="just"/>
            <a:r>
              <a:rPr lang="lt-LT" sz="2000" dirty="0">
                <a:latin typeface="Trebuchet MS"/>
                <a:cs typeface="Calibri"/>
              </a:rPr>
              <a:t>Kiekvienam daugiabučiam namui teikiama </a:t>
            </a:r>
            <a:r>
              <a:rPr lang="lt-LT" sz="2000" b="1" dirty="0">
                <a:latin typeface="Trebuchet MS"/>
                <a:cs typeface="Calibri"/>
              </a:rPr>
              <a:t>atskira paraiška </a:t>
            </a:r>
            <a:r>
              <a:rPr lang="lt-LT" sz="2000" dirty="0">
                <a:latin typeface="Trebuchet MS"/>
                <a:cs typeface="Calibri"/>
              </a:rPr>
              <a:t>ir pasirašoma atskira paskolos sutartis</a:t>
            </a:r>
          </a:p>
          <a:p>
            <a:pPr algn="just"/>
            <a:r>
              <a:rPr lang="lt-LT" sz="2000" dirty="0">
                <a:latin typeface="Trebuchet MS"/>
                <a:cs typeface="Calibri"/>
              </a:rPr>
              <a:t>Kartu su paraiška privaloma pateikti gyventojų balsavimo dokumentus, parengtus pagal </a:t>
            </a:r>
            <a:r>
              <a:rPr lang="lt-LT" sz="2000" b="1" dirty="0">
                <a:latin typeface="Trebuchet MS"/>
                <a:cs typeface="Calibri"/>
              </a:rPr>
              <a:t>2023 m. vasario 6 d. LR Aplinkos ministro įsakymu Nr. D1-44 patvirtintas formas </a:t>
            </a:r>
            <a:r>
              <a:rPr lang="lt-LT" sz="2000" dirty="0">
                <a:latin typeface="Trebuchet MS"/>
                <a:cs typeface="Calibri"/>
              </a:rPr>
              <a:t>(VIPA atskirų formų netvirtins)</a:t>
            </a:r>
          </a:p>
          <a:p>
            <a:pPr algn="just"/>
            <a:r>
              <a:rPr lang="lt-LT" sz="2000" dirty="0">
                <a:latin typeface="Trebuchet MS"/>
                <a:cs typeface="Calibri"/>
              </a:rPr>
              <a:t>Projektų administratoriai kartu su paraiška privalės pateikti butų ir kitų patalpų savininkų </a:t>
            </a:r>
            <a:r>
              <a:rPr lang="lt-LT" sz="2000" b="1" dirty="0">
                <a:latin typeface="Trebuchet MS"/>
                <a:cs typeface="Calibri"/>
              </a:rPr>
              <a:t>sąrašus su konkrečiais pasirinktais elektros tiekėjais</a:t>
            </a:r>
          </a:p>
          <a:p>
            <a:pPr algn="just"/>
            <a:r>
              <a:rPr lang="en-US" sz="2000" dirty="0">
                <a:latin typeface="Trebuchet MS"/>
                <a:cs typeface="Calibri"/>
              </a:rPr>
              <a:t>Pasikeit</a:t>
            </a:r>
            <a:r>
              <a:rPr lang="lt-LT" sz="2000" dirty="0">
                <a:latin typeface="Trebuchet MS"/>
                <a:cs typeface="Calibri"/>
              </a:rPr>
              <a:t>ę viešinimo reikalavimai: </a:t>
            </a:r>
          </a:p>
          <a:p>
            <a:pPr lvl="1" algn="just"/>
            <a:r>
              <a:rPr lang="lt-LT" sz="1600" dirty="0">
                <a:latin typeface="Trebuchet MS"/>
                <a:cs typeface="Calibri"/>
              </a:rPr>
              <a:t>kai paskolos sutartis </a:t>
            </a:r>
            <a:r>
              <a:rPr lang="lt-LT" sz="1600" b="1" dirty="0">
                <a:latin typeface="Trebuchet MS"/>
                <a:cs typeface="Calibri"/>
              </a:rPr>
              <a:t>neviršija 500 000 Eur</a:t>
            </a:r>
            <a:r>
              <a:rPr lang="lt-LT" sz="1600" dirty="0">
                <a:latin typeface="Trebuchet MS"/>
                <a:cs typeface="Calibri"/>
              </a:rPr>
              <a:t>, turi būti viešai iškabintas bent vienas spausdintas A3 formato pranešimas (plakatas) ar užtikrinta, kad būtų rodomas elektroninis pranešimas, kuriame teikiama informacija apie Projektą ir paskelbiama apie gautą ES finansavimą </a:t>
            </a:r>
          </a:p>
          <a:p>
            <a:pPr lvl="1" algn="just"/>
            <a:r>
              <a:rPr lang="lt-LT" sz="1600" dirty="0">
                <a:latin typeface="Trebuchet MS"/>
                <a:cs typeface="Calibri"/>
              </a:rPr>
              <a:t>kai paskolos sutartis </a:t>
            </a:r>
            <a:r>
              <a:rPr lang="lt-LT" sz="1600" b="1" dirty="0">
                <a:latin typeface="Trebuchet MS"/>
                <a:cs typeface="Calibri"/>
              </a:rPr>
              <a:t>viršija 500 000 Eur, </a:t>
            </a:r>
            <a:r>
              <a:rPr lang="lt-LT" sz="1600" dirty="0">
                <a:latin typeface="Trebuchet MS"/>
                <a:cs typeface="Calibri"/>
              </a:rPr>
              <a:t>turi būti viešai pakabinta ar pastatyta nuolatinė informacinė lentelė ar stendas, kuriame teikiama informacija apie projektą ir paskelbiama apie gautą ES finansavimą </a:t>
            </a:r>
          </a:p>
          <a:p>
            <a:endParaRPr lang="lt-LT" sz="2000" dirty="0">
              <a:latin typeface="Trebuchet MS"/>
              <a:cs typeface="Calibri"/>
              <a:sym typeface="Lato Bold"/>
            </a:endParaRPr>
          </a:p>
        </p:txBody>
      </p:sp>
      <p:sp>
        <p:nvSpPr>
          <p:cNvPr id="2" name="Title 1">
            <a:extLst>
              <a:ext uri="{FF2B5EF4-FFF2-40B4-BE49-F238E27FC236}">
                <a16:creationId xmlns:a16="http://schemas.microsoft.com/office/drawing/2014/main" id="{FE3C8CB4-FC35-635C-0500-C759277494E4}"/>
              </a:ext>
            </a:extLst>
          </p:cNvPr>
          <p:cNvSpPr txBox="1">
            <a:spLocks/>
          </p:cNvSpPr>
          <p:nvPr/>
        </p:nvSpPr>
        <p:spPr>
          <a:xfrm>
            <a:off x="993547" y="593726"/>
            <a:ext cx="9641795" cy="503872"/>
          </a:xfrm>
          <a:prstGeom prst="rect">
            <a:avLst/>
          </a:prstGeom>
          <a:noFill/>
          <a:ln>
            <a:noFill/>
          </a:ln>
        </p:spPr>
        <p:txBody>
          <a:bodyPr vert="horz" wrap="square" lIns="91440" tIns="45720" rIns="91440" bIns="45720" numCol="1" rtlCol="0" anchor="t" anchorCtr="0" compatLnSpc="1">
            <a:prstTxWarp prst="textNoShape">
              <a:avLst/>
            </a:prstTxWarp>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lt-LT" sz="3200" b="1" dirty="0">
                <a:ln w="0"/>
                <a:latin typeface="Trebuchet MS"/>
                <a:ea typeface="+mn-ea"/>
                <a:cs typeface="Calibri"/>
              </a:rPr>
              <a:t>Atkreipiame dėmesį </a:t>
            </a:r>
          </a:p>
        </p:txBody>
      </p:sp>
    </p:spTree>
    <p:extLst>
      <p:ext uri="{BB962C8B-B14F-4D97-AF65-F5344CB8AC3E}">
        <p14:creationId xmlns:p14="http://schemas.microsoft.com/office/powerpoint/2010/main" val="3318156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E10656-F9D6-26A8-A4B6-7EE6CBF6D25F}"/>
              </a:ext>
            </a:extLst>
          </p:cNvPr>
          <p:cNvSpPr>
            <a:spLocks noGrp="1"/>
          </p:cNvSpPr>
          <p:nvPr>
            <p:ph idx="1"/>
          </p:nvPr>
        </p:nvSpPr>
        <p:spPr>
          <a:xfrm>
            <a:off x="993547" y="1460731"/>
            <a:ext cx="10515600" cy="4650088"/>
          </a:xfrm>
        </p:spPr>
        <p:txBody>
          <a:bodyPr>
            <a:no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lt-LT" sz="2000" b="0" i="0" u="none" strike="noStrike" kern="1200" cap="none" spc="0" normalizeH="0" baseline="0" noProof="0" dirty="0">
                <a:ln>
                  <a:noFill/>
                </a:ln>
                <a:solidFill>
                  <a:srgbClr val="003F4F"/>
                </a:solidFill>
                <a:effectLst/>
                <a:uLnTx/>
                <a:uFillTx/>
                <a:latin typeface="Trebuchet MS"/>
                <a:ea typeface="+mn-ea"/>
                <a:cs typeface="Calibri"/>
              </a:rPr>
              <a:t>Palūkanos pagal pasirašytą paskolos sutartį pradedamos skaičiuoti </a:t>
            </a:r>
            <a:r>
              <a:rPr kumimoji="0" lang="lt-LT" sz="2000" b="1" i="0" strike="noStrike" kern="1200" cap="none" spc="0" normalizeH="0" baseline="0" noProof="0" dirty="0">
                <a:ln>
                  <a:noFill/>
                </a:ln>
                <a:solidFill>
                  <a:srgbClr val="003F4F"/>
                </a:solidFill>
                <a:effectLst/>
                <a:uLnTx/>
                <a:uFillTx/>
                <a:latin typeface="Trebuchet MS"/>
                <a:ea typeface="+mn-ea"/>
                <a:cs typeface="Calibri"/>
              </a:rPr>
              <a:t>nuo pirmosios išmokos rangovui </a:t>
            </a:r>
            <a:r>
              <a:rPr kumimoji="0" lang="lt-LT" sz="2000" b="0" i="0" u="none" strike="noStrike" kern="1200" cap="none" spc="0" normalizeH="0" baseline="0" noProof="0" dirty="0">
                <a:ln>
                  <a:noFill/>
                </a:ln>
                <a:solidFill>
                  <a:srgbClr val="003F4F"/>
                </a:solidFill>
                <a:effectLst/>
                <a:uLnTx/>
                <a:uFillTx/>
                <a:latin typeface="Trebuchet MS"/>
                <a:ea typeface="+mn-ea"/>
                <a:cs typeface="Calibri"/>
              </a:rPr>
              <a:t>ir skaičiuojamos tik </a:t>
            </a:r>
            <a:r>
              <a:rPr kumimoji="0" lang="lt-LT" sz="2000" b="1" i="0" strike="noStrike" kern="1200" cap="none" spc="0" normalizeH="0" baseline="0" noProof="0" dirty="0">
                <a:ln>
                  <a:noFill/>
                </a:ln>
                <a:solidFill>
                  <a:srgbClr val="003F4F"/>
                </a:solidFill>
                <a:effectLst/>
                <a:uLnTx/>
                <a:uFillTx/>
                <a:latin typeface="Trebuchet MS"/>
                <a:ea typeface="+mn-ea"/>
                <a:cs typeface="Calibri"/>
              </a:rPr>
              <a:t>nuo išmokėtos sumos</a:t>
            </a:r>
            <a:r>
              <a:rPr kumimoji="0" lang="lt-LT" sz="2000" b="0" i="0" u="none" strike="noStrike" kern="1200" cap="none" spc="0" normalizeH="0" baseline="0" noProof="0" dirty="0">
                <a:ln>
                  <a:noFill/>
                </a:ln>
                <a:solidFill>
                  <a:srgbClr val="003F4F"/>
                </a:solidFill>
                <a:effectLst/>
                <a:uLnTx/>
                <a:uFillTx/>
                <a:latin typeface="Trebuchet MS"/>
                <a:ea typeface="+mn-ea"/>
                <a:cs typeface="Calibri"/>
              </a:rPr>
              <a:t>, o ne nuo sumos, dėl kurios pasirašyta paskolos sutartis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lt-LT" sz="2000" b="0" i="0" u="none" strike="noStrike" kern="1200" cap="none" spc="0" normalizeH="0" baseline="0" noProof="0" dirty="0">
                <a:ln>
                  <a:noFill/>
                </a:ln>
                <a:solidFill>
                  <a:srgbClr val="003F4F"/>
                </a:solidFill>
                <a:effectLst/>
                <a:uLnTx/>
                <a:uFillTx/>
                <a:latin typeface="Trebuchet MS"/>
                <a:ea typeface="+mn-ea"/>
                <a:cs typeface="Calibri"/>
              </a:rPr>
              <a:t>Mokėjimo prašymai kartu su privalomais pateikti dokumentais, nurodytais paskolos sutartyje, teikiami VIPA </a:t>
            </a:r>
            <a:r>
              <a:rPr kumimoji="0" lang="lt-LT" sz="2000" b="1" i="0" strike="noStrike" kern="1200" cap="none" spc="0" normalizeH="0" baseline="0" noProof="0" dirty="0">
                <a:ln>
                  <a:noFill/>
                </a:ln>
                <a:solidFill>
                  <a:srgbClr val="003F4F"/>
                </a:solidFill>
                <a:effectLst/>
                <a:uLnTx/>
                <a:uFillTx/>
                <a:latin typeface="Trebuchet MS"/>
                <a:ea typeface="+mn-ea"/>
                <a:cs typeface="Calibri"/>
              </a:rPr>
              <a:t>ne rečiau kaip kas </a:t>
            </a:r>
            <a:r>
              <a:rPr kumimoji="0" lang="en-US" sz="2000" b="1" i="0" strike="noStrike" kern="1200" cap="none" spc="0" normalizeH="0" baseline="0" noProof="0" dirty="0">
                <a:ln>
                  <a:noFill/>
                </a:ln>
                <a:solidFill>
                  <a:srgbClr val="003F4F"/>
                </a:solidFill>
                <a:effectLst/>
                <a:uLnTx/>
                <a:uFillTx/>
                <a:latin typeface="Trebuchet MS"/>
                <a:ea typeface="+mn-ea"/>
                <a:cs typeface="Calibri"/>
              </a:rPr>
              <a:t>3 m</a:t>
            </a:r>
            <a:r>
              <a:rPr kumimoji="0" lang="lt-LT" sz="2000" b="1" i="0" strike="noStrike" kern="1200" cap="none" spc="0" normalizeH="0" baseline="0" noProof="0" dirty="0">
                <a:ln>
                  <a:noFill/>
                </a:ln>
                <a:solidFill>
                  <a:srgbClr val="003F4F"/>
                </a:solidFill>
                <a:effectLst/>
                <a:uLnTx/>
                <a:uFillTx/>
                <a:latin typeface="Trebuchet MS"/>
                <a:ea typeface="+mn-ea"/>
                <a:cs typeface="Calibri"/>
              </a:rPr>
              <a:t>ėn.</a:t>
            </a:r>
            <a:endParaRPr lang="lt-LT" sz="2000" b="1" dirty="0">
              <a:solidFill>
                <a:srgbClr val="003F4F"/>
              </a:solidFill>
              <a:latin typeface="Trebuchet MS"/>
              <a:cs typeface="Calibri"/>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sz="2000" dirty="0">
                <a:solidFill>
                  <a:srgbClr val="003F4F"/>
                </a:solidFill>
                <a:latin typeface="Trebuchet MS"/>
                <a:cs typeface="Calibri"/>
              </a:rPr>
              <a:t>Projekto įgyvendinimo metu butų ir kitų patalpų savininkams priskirtų investicijų perskirstymas (koregavimas) galimas tik </a:t>
            </a:r>
            <a:r>
              <a:rPr lang="lt-LT" sz="2000" b="1" dirty="0">
                <a:solidFill>
                  <a:srgbClr val="003F4F"/>
                </a:solidFill>
                <a:latin typeface="Trebuchet MS"/>
                <a:cs typeface="Calibri"/>
              </a:rPr>
              <a:t>iki galutinio mokėjimo prašymo gavimo dienos</a:t>
            </a:r>
            <a:r>
              <a:rPr lang="lt-LT" sz="2000" dirty="0">
                <a:solidFill>
                  <a:srgbClr val="003F4F"/>
                </a:solidFill>
                <a:latin typeface="Trebuchet MS"/>
                <a:cs typeface="Calibri"/>
              </a:rPr>
              <a:t>. Esant poreikiui koreguoti investicijas, galima kreiptis ir vėliau, tačiau taikomas </a:t>
            </a:r>
            <a:r>
              <a:rPr lang="lt-LT" sz="2000" b="1" dirty="0">
                <a:solidFill>
                  <a:srgbClr val="003F4F"/>
                </a:solidFill>
                <a:latin typeface="Trebuchet MS"/>
                <a:cs typeface="Calibri"/>
              </a:rPr>
              <a:t>administracinis mokestis </a:t>
            </a:r>
            <a:r>
              <a:rPr lang="lt-LT" sz="2000" dirty="0">
                <a:solidFill>
                  <a:srgbClr val="003F4F"/>
                </a:solidFill>
                <a:latin typeface="Trebuchet MS"/>
                <a:cs typeface="Calibri"/>
              </a:rPr>
              <a:t>už kiekvieno paskolos grąžinimo grafiko pakeitimą</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sz="2000" dirty="0">
                <a:solidFill>
                  <a:srgbClr val="003F4F"/>
                </a:solidFill>
                <a:latin typeface="Trebuchet MS"/>
                <a:cs typeface="Calibri"/>
              </a:rPr>
              <a:t>Už teisingą paskirstytų investicijų suderinimą su butų ir kitų patalpų savininkais bei informacijos apie pasikeitusius savininkus pateikimą yra </a:t>
            </a:r>
            <a:r>
              <a:rPr lang="lt-LT" sz="2000" b="1" dirty="0">
                <a:solidFill>
                  <a:srgbClr val="003F4F"/>
                </a:solidFill>
                <a:latin typeface="Trebuchet MS"/>
                <a:cs typeface="Calibri"/>
              </a:rPr>
              <a:t>atsakingas yra Projekto administratorius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sz="2000" dirty="0">
                <a:solidFill>
                  <a:srgbClr val="003F4F"/>
                </a:solidFill>
                <a:latin typeface="Trebuchet MS"/>
                <a:cs typeface="Calibri"/>
              </a:rPr>
              <a:t>Keičiant rangos darbų sutartis (pvz. pratęsiant rangos darbų atlikimo terminą, atliekant papildomus darbus), privaloma pateikti </a:t>
            </a:r>
            <a:r>
              <a:rPr lang="lt-LT" sz="2000" b="1" dirty="0">
                <a:solidFill>
                  <a:srgbClr val="003F4F"/>
                </a:solidFill>
                <a:latin typeface="Trebuchet MS"/>
                <a:cs typeface="Calibri"/>
              </a:rPr>
              <a:t>APVA pritarimą keitimui</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sz="2000" dirty="0">
                <a:solidFill>
                  <a:srgbClr val="003F4F"/>
                </a:solidFill>
                <a:latin typeface="Trebuchet MS"/>
                <a:cs typeface="Calibri"/>
              </a:rPr>
              <a:t>Pasikeitus duomenims, svarbiems Paskolos sutarčiai įgyvendinti, Projekto administratorius apie tai turi </a:t>
            </a:r>
            <a:r>
              <a:rPr lang="lt-LT" sz="2000" b="1" dirty="0">
                <a:solidFill>
                  <a:srgbClr val="003F4F"/>
                </a:solidFill>
                <a:latin typeface="Trebuchet MS"/>
                <a:cs typeface="Calibri"/>
              </a:rPr>
              <a:t>informuoti VIP</a:t>
            </a:r>
            <a:r>
              <a:rPr lang="en-US" sz="2000" b="1" dirty="0">
                <a:solidFill>
                  <a:srgbClr val="003F4F"/>
                </a:solidFill>
                <a:latin typeface="Trebuchet MS"/>
                <a:cs typeface="Calibri"/>
              </a:rPr>
              <a:t>A</a:t>
            </a:r>
            <a:r>
              <a:rPr lang="lt-LT" sz="2000" b="1" dirty="0">
                <a:solidFill>
                  <a:srgbClr val="003F4F"/>
                </a:solidFill>
                <a:latin typeface="Trebuchet MS"/>
                <a:cs typeface="Calibri"/>
              </a:rPr>
              <a:t> nedelsdamas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lt-LT" sz="2000" dirty="0">
              <a:solidFill>
                <a:srgbClr val="003F4F"/>
              </a:solidFill>
              <a:latin typeface="Trebuchet MS"/>
              <a:cs typeface="Calibri"/>
            </a:endParaRPr>
          </a:p>
          <a:p>
            <a:pPr marL="0" indent="0">
              <a:buNone/>
            </a:pPr>
            <a:endParaRPr lang="lt-LT" sz="2000" dirty="0"/>
          </a:p>
        </p:txBody>
      </p:sp>
      <p:sp>
        <p:nvSpPr>
          <p:cNvPr id="6" name="Title 1">
            <a:extLst>
              <a:ext uri="{FF2B5EF4-FFF2-40B4-BE49-F238E27FC236}">
                <a16:creationId xmlns:a16="http://schemas.microsoft.com/office/drawing/2014/main" id="{CE680A54-59BB-D022-3803-3E75B1182371}"/>
              </a:ext>
            </a:extLst>
          </p:cNvPr>
          <p:cNvSpPr txBox="1">
            <a:spLocks/>
          </p:cNvSpPr>
          <p:nvPr/>
        </p:nvSpPr>
        <p:spPr>
          <a:xfrm>
            <a:off x="993547" y="593726"/>
            <a:ext cx="9641795" cy="503872"/>
          </a:xfrm>
          <a:prstGeom prst="rect">
            <a:avLst/>
          </a:prstGeom>
          <a:noFill/>
          <a:ln>
            <a:noFill/>
          </a:ln>
        </p:spPr>
        <p:txBody>
          <a:bodyPr vert="horz" wrap="square" lIns="91440" tIns="45720" rIns="91440" bIns="45720" numCol="1" rtlCol="0" anchor="t" anchorCtr="0" compatLnSpc="1">
            <a:prstTxWarp prst="textNoShape">
              <a:avLst/>
            </a:prstTxWarp>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lt-LT" sz="3200" b="1" dirty="0">
                <a:ln w="0"/>
                <a:latin typeface="Trebuchet MS"/>
                <a:ea typeface="+mn-ea"/>
                <a:cs typeface="Calibri"/>
              </a:rPr>
              <a:t>Atkreipiame dėmesį </a:t>
            </a:r>
          </a:p>
        </p:txBody>
      </p:sp>
    </p:spTree>
    <p:extLst>
      <p:ext uri="{BB962C8B-B14F-4D97-AF65-F5344CB8AC3E}">
        <p14:creationId xmlns:p14="http://schemas.microsoft.com/office/powerpoint/2010/main" val="1980148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466BED-C23A-F9B2-A798-7A1BEE80825C}"/>
              </a:ext>
            </a:extLst>
          </p:cNvPr>
          <p:cNvSpPr>
            <a:spLocks noGrp="1"/>
          </p:cNvSpPr>
          <p:nvPr>
            <p:ph idx="1"/>
          </p:nvPr>
        </p:nvSpPr>
        <p:spPr>
          <a:xfrm>
            <a:off x="993546" y="1700213"/>
            <a:ext cx="10647591" cy="4839869"/>
          </a:xfrm>
        </p:spPr>
        <p:txBody>
          <a:bodyPr>
            <a:noAutofit/>
          </a:bodyPr>
          <a:lstStyle/>
          <a:p>
            <a:r>
              <a:rPr lang="lt-LT" sz="2000" dirty="0">
                <a:latin typeface="Trebuchet MS"/>
                <a:cs typeface="Calibri"/>
              </a:rPr>
              <a:t>Lietuvos Respublikos Vyriausybės sprendimu</a:t>
            </a:r>
            <a:r>
              <a:rPr lang="en-US" sz="2000" dirty="0">
                <a:latin typeface="Trebuchet MS"/>
                <a:cs typeface="Calibri"/>
              </a:rPr>
              <a:t>,</a:t>
            </a:r>
            <a:r>
              <a:rPr lang="lt-LT" sz="2000" dirty="0">
                <a:latin typeface="Trebuchet MS"/>
                <a:cs typeface="Calibri"/>
              </a:rPr>
              <a:t> kuriant konsoliduotą nacionalinę plėtros įstaigą</a:t>
            </a:r>
            <a:r>
              <a:rPr lang="en-US" sz="2000" dirty="0">
                <a:latin typeface="Trebuchet MS"/>
                <a:cs typeface="Calibri"/>
              </a:rPr>
              <a:t>,</a:t>
            </a:r>
            <a:r>
              <a:rPr lang="lt-LT" sz="2000" dirty="0">
                <a:latin typeface="Trebuchet MS"/>
                <a:cs typeface="Calibri"/>
              </a:rPr>
              <a:t> UAB Viešųjų investicijų plėtros agentūra (VIPA) tapo </a:t>
            </a:r>
            <a:r>
              <a:rPr lang="lt-LT" sz="2000" b="1" dirty="0">
                <a:latin typeface="Trebuchet MS"/>
                <a:cs typeface="Calibri"/>
              </a:rPr>
              <a:t>UAB „Investicijų ir verslo garantijos“ (INVEGA) įmonių grupės nare </a:t>
            </a:r>
            <a:endParaRPr lang="en-US" sz="2000" b="1" dirty="0">
              <a:latin typeface="Trebuchet MS"/>
              <a:cs typeface="Calibri"/>
            </a:endParaRPr>
          </a:p>
          <a:p>
            <a:r>
              <a:rPr lang="lt-LT" sz="2000" dirty="0">
                <a:latin typeface="Trebuchet MS"/>
                <a:cs typeface="Calibri"/>
              </a:rPr>
              <a:t>Šiuo metu vyksta INVEG</a:t>
            </a:r>
            <a:r>
              <a:rPr lang="en-US" sz="2000" dirty="0">
                <a:latin typeface="Trebuchet MS"/>
                <a:cs typeface="Calibri"/>
              </a:rPr>
              <a:t>A</a:t>
            </a:r>
            <a:r>
              <a:rPr lang="lt-LT" sz="2000" dirty="0">
                <a:latin typeface="Trebuchet MS"/>
                <a:cs typeface="Calibri"/>
              </a:rPr>
              <a:t> ir VIP</a:t>
            </a:r>
            <a:r>
              <a:rPr lang="en-US" sz="2000" dirty="0">
                <a:latin typeface="Trebuchet MS"/>
                <a:cs typeface="Calibri"/>
              </a:rPr>
              <a:t>A</a:t>
            </a:r>
            <a:r>
              <a:rPr lang="lt-LT" sz="2000" dirty="0">
                <a:latin typeface="Trebuchet MS"/>
                <a:cs typeface="Calibri"/>
              </a:rPr>
              <a:t> konsolidacijos procesas, reorganizavimo būdu VIP</a:t>
            </a:r>
            <a:r>
              <a:rPr lang="en-US" sz="2000" dirty="0">
                <a:latin typeface="Trebuchet MS"/>
                <a:cs typeface="Calibri"/>
              </a:rPr>
              <a:t>A</a:t>
            </a:r>
            <a:r>
              <a:rPr lang="lt-LT" sz="2000" dirty="0">
                <a:latin typeface="Trebuchet MS"/>
                <a:cs typeface="Calibri"/>
              </a:rPr>
              <a:t> prijungiant prie INVEG</a:t>
            </a:r>
            <a:r>
              <a:rPr lang="en-US" sz="2000" dirty="0">
                <a:latin typeface="Trebuchet MS"/>
                <a:cs typeface="Calibri"/>
              </a:rPr>
              <a:t>A</a:t>
            </a:r>
            <a:r>
              <a:rPr lang="lt-LT" sz="2000" dirty="0">
                <a:latin typeface="Trebuchet MS"/>
                <a:cs typeface="Calibri"/>
              </a:rPr>
              <a:t>. Pasibaigus šiam procesui</a:t>
            </a:r>
            <a:r>
              <a:rPr lang="en-US" sz="2000" dirty="0">
                <a:latin typeface="Trebuchet MS"/>
                <a:cs typeface="Calibri"/>
              </a:rPr>
              <a:t>,</a:t>
            </a:r>
            <a:r>
              <a:rPr lang="lt-LT" sz="2000" dirty="0">
                <a:latin typeface="Trebuchet MS"/>
                <a:cs typeface="Calibri"/>
              </a:rPr>
              <a:t> INVEGA perims visas VIPA teises ir pareigas</a:t>
            </a:r>
            <a:endParaRPr lang="en-US" sz="2000" dirty="0">
              <a:latin typeface="Trebuchet MS"/>
              <a:cs typeface="Calibri"/>
            </a:endParaRPr>
          </a:p>
          <a:p>
            <a:r>
              <a:rPr lang="lt-LT" sz="2000" dirty="0">
                <a:latin typeface="Trebuchet MS"/>
                <a:cs typeface="Calibri"/>
              </a:rPr>
              <a:t>Pabrėžiame, kad konsolidacijos metu visa </a:t>
            </a:r>
            <a:r>
              <a:rPr lang="lt-LT" sz="2000" b="1" dirty="0">
                <a:latin typeface="Trebuchet MS"/>
                <a:cs typeface="Calibri"/>
              </a:rPr>
              <a:t>VIPA veikla tęsiama įprastai, įsipareigojimai klientams ir partneriams išlieka, visos paslaugos nuosekliai teikiamos toliau</a:t>
            </a:r>
          </a:p>
          <a:p>
            <a:r>
              <a:rPr lang="en-US" sz="2000" dirty="0">
                <a:latin typeface="Trebuchet MS"/>
                <a:cs typeface="Calibri"/>
              </a:rPr>
              <a:t>Atitinkamai </a:t>
            </a:r>
            <a:r>
              <a:rPr lang="lt-LT" sz="2000" dirty="0">
                <a:latin typeface="Trebuchet MS"/>
                <a:cs typeface="Calibri"/>
              </a:rPr>
              <a:t>DNMF valdym</a:t>
            </a:r>
            <a:r>
              <a:rPr lang="en-US" sz="2000" dirty="0">
                <a:latin typeface="Trebuchet MS"/>
                <a:cs typeface="Calibri"/>
              </a:rPr>
              <a:t>as, atsa</a:t>
            </a:r>
            <a:r>
              <a:rPr lang="lt-LT" sz="2000" dirty="0">
                <a:latin typeface="Trebuchet MS"/>
                <a:cs typeface="Calibri"/>
              </a:rPr>
              <a:t>komybės ir finansavimo teikimas </a:t>
            </a:r>
            <a:r>
              <a:rPr lang="en-US" sz="2000" dirty="0">
                <a:latin typeface="Trebuchet MS"/>
                <a:cs typeface="Calibri"/>
              </a:rPr>
              <a:t>pasibaigus integracijos procesui bus </a:t>
            </a:r>
            <a:r>
              <a:rPr lang="lt-LT" sz="2000" dirty="0">
                <a:latin typeface="Trebuchet MS"/>
                <a:cs typeface="Calibri"/>
              </a:rPr>
              <a:t>perduo</a:t>
            </a:r>
            <a:r>
              <a:rPr lang="en-US" sz="2000" dirty="0">
                <a:latin typeface="Trebuchet MS"/>
                <a:cs typeface="Calibri"/>
              </a:rPr>
              <a:t>tas</a:t>
            </a:r>
            <a:r>
              <a:rPr lang="lt-LT" sz="2000" dirty="0">
                <a:latin typeface="Trebuchet MS"/>
                <a:cs typeface="Calibri"/>
              </a:rPr>
              <a:t> INVEGA</a:t>
            </a:r>
          </a:p>
          <a:p>
            <a:r>
              <a:rPr lang="lt-LT" sz="2000" dirty="0">
                <a:latin typeface="Trebuchet MS"/>
                <a:cs typeface="Calibri"/>
              </a:rPr>
              <a:t>Visų jungiamų įmonių veiklų, žmogiškojo kapitalo, komunikacinių kanalų ir kt. integracija vykdoma taip, kad nebūtų jokių trukdžių klientams</a:t>
            </a:r>
          </a:p>
          <a:p>
            <a:r>
              <a:rPr lang="lt-LT" sz="2000" dirty="0">
                <a:latin typeface="Trebuchet MS"/>
                <a:cs typeface="Calibri"/>
              </a:rPr>
              <a:t>Su konsolidacijos aktualiais etapais ir naujienomis galite susipažinti INVEGA interneto </a:t>
            </a:r>
            <a:r>
              <a:rPr lang="en-US" sz="2000" dirty="0">
                <a:latin typeface="Trebuchet MS"/>
                <a:cs typeface="Calibri"/>
              </a:rPr>
              <a:t>puslapyje</a:t>
            </a:r>
            <a:endParaRPr lang="lt-LT" sz="2000" dirty="0">
              <a:latin typeface="Trebuchet MS"/>
              <a:cs typeface="Calibri"/>
            </a:endParaRPr>
          </a:p>
          <a:p>
            <a:endParaRPr lang="lt-LT" sz="2000" dirty="0">
              <a:solidFill>
                <a:srgbClr val="014A67"/>
              </a:solidFill>
              <a:latin typeface="Trebuchet MS" panose="020B0603020202020204" pitchFamily="34" charset="0"/>
            </a:endParaRPr>
          </a:p>
          <a:p>
            <a:endParaRPr lang="lt-LT" sz="2000" b="1" dirty="0">
              <a:solidFill>
                <a:srgbClr val="014A67"/>
              </a:solidFill>
              <a:highlight>
                <a:srgbClr val="FFFF00"/>
              </a:highlight>
              <a:latin typeface="Trebuchet MS" panose="020B0603020202020204" pitchFamily="34" charset="0"/>
            </a:endParaRPr>
          </a:p>
          <a:p>
            <a:endParaRPr lang="lt-LT" sz="2000" dirty="0"/>
          </a:p>
        </p:txBody>
      </p:sp>
      <p:sp>
        <p:nvSpPr>
          <p:cNvPr id="6" name="Title 1">
            <a:extLst>
              <a:ext uri="{FF2B5EF4-FFF2-40B4-BE49-F238E27FC236}">
                <a16:creationId xmlns:a16="http://schemas.microsoft.com/office/drawing/2014/main" id="{ABAAC6C0-C6E2-77A2-2560-968E37FE056B}"/>
              </a:ext>
            </a:extLst>
          </p:cNvPr>
          <p:cNvSpPr txBox="1">
            <a:spLocks/>
          </p:cNvSpPr>
          <p:nvPr/>
        </p:nvSpPr>
        <p:spPr>
          <a:xfrm>
            <a:off x="993547" y="593726"/>
            <a:ext cx="9641795" cy="503872"/>
          </a:xfrm>
          <a:prstGeom prst="rect">
            <a:avLst/>
          </a:prstGeom>
          <a:noFill/>
          <a:ln>
            <a:noFill/>
          </a:ln>
        </p:spPr>
        <p:txBody>
          <a:bodyPr vert="horz" wrap="square" lIns="91440" tIns="45720" rIns="91440" bIns="45720" numCol="1" rtlCol="0" anchor="t" anchorCtr="0" compatLnSpc="1">
            <a:prstTxWarp prst="textNoShape">
              <a:avLst/>
            </a:prstTxWarp>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n w="0"/>
                <a:latin typeface="Trebuchet MS"/>
                <a:ea typeface="+mn-ea"/>
                <a:cs typeface="Calibri"/>
              </a:rPr>
              <a:t>Svarbu!</a:t>
            </a:r>
            <a:endParaRPr lang="lt-LT" sz="3200" b="1" dirty="0">
              <a:ln w="0"/>
              <a:latin typeface="Trebuchet MS"/>
              <a:ea typeface="+mn-ea"/>
              <a:cs typeface="Calibri"/>
            </a:endParaRPr>
          </a:p>
        </p:txBody>
      </p:sp>
    </p:spTree>
    <p:extLst>
      <p:ext uri="{BB962C8B-B14F-4D97-AF65-F5344CB8AC3E}">
        <p14:creationId xmlns:p14="http://schemas.microsoft.com/office/powerpoint/2010/main" val="781235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8EF4C35-50FA-417C-A0C1-730A05774A28}"/>
              </a:ext>
            </a:extLst>
          </p:cNvPr>
          <p:cNvSpPr txBox="1"/>
          <p:nvPr/>
        </p:nvSpPr>
        <p:spPr>
          <a:xfrm>
            <a:off x="0" y="2767516"/>
            <a:ext cx="12192000" cy="584775"/>
          </a:xfrm>
          <a:prstGeom prst="rect">
            <a:avLst/>
          </a:prstGeom>
          <a:noFill/>
        </p:spPr>
        <p:txBody>
          <a:bodyPr wrap="square" lIns="91440" tIns="45720" rIns="91440" bIns="45720" anchor="t">
            <a:spAutoFit/>
          </a:bodyPr>
          <a:lstStyle/>
          <a:p>
            <a:pPr algn="ctr"/>
            <a:r>
              <a:rPr lang="lt-LT" sz="3200" dirty="0">
                <a:latin typeface="Trebuchet MS"/>
              </a:rPr>
              <a:t>AČIŪ UŽ DĖMESĮ</a:t>
            </a:r>
            <a:r>
              <a:rPr lang="en-US" sz="3200" dirty="0">
                <a:latin typeface="Trebuchet MS"/>
              </a:rPr>
              <a:t>!</a:t>
            </a:r>
            <a:endParaRPr lang="lt-LT" sz="3200" dirty="0">
              <a:latin typeface="Trebuchet MS"/>
            </a:endParaRPr>
          </a:p>
        </p:txBody>
      </p:sp>
      <p:sp>
        <p:nvSpPr>
          <p:cNvPr id="4" name="TextBox 3">
            <a:extLst>
              <a:ext uri="{FF2B5EF4-FFF2-40B4-BE49-F238E27FC236}">
                <a16:creationId xmlns:a16="http://schemas.microsoft.com/office/drawing/2014/main" id="{B0B26DE2-97A4-9630-1466-425814B3BAEE}"/>
              </a:ext>
            </a:extLst>
          </p:cNvPr>
          <p:cNvSpPr txBox="1"/>
          <p:nvPr/>
        </p:nvSpPr>
        <p:spPr>
          <a:xfrm>
            <a:off x="0" y="5883551"/>
            <a:ext cx="12192000" cy="400110"/>
          </a:xfrm>
          <a:prstGeom prst="rect">
            <a:avLst/>
          </a:prstGeom>
          <a:noFill/>
        </p:spPr>
        <p:txBody>
          <a:bodyPr wrap="square" lIns="91440" tIns="45720" rIns="91440" bIns="45720" anchor="t">
            <a:spAutoFit/>
          </a:bodyPr>
          <a:lstStyle/>
          <a:p>
            <a:pPr algn="ctr"/>
            <a:r>
              <a:rPr lang="en-US" sz="2000" dirty="0">
                <a:solidFill>
                  <a:srgbClr val="768692"/>
                </a:solidFill>
                <a:latin typeface="Trebuchet MS"/>
              </a:rPr>
              <a:t>www.vipa.lt</a:t>
            </a:r>
            <a:endParaRPr lang="lt-LT" sz="2000" dirty="0">
              <a:solidFill>
                <a:srgbClr val="768692"/>
              </a:solidFill>
              <a:latin typeface="Trebuchet MS"/>
            </a:endParaRPr>
          </a:p>
        </p:txBody>
      </p:sp>
      <p:sp>
        <p:nvSpPr>
          <p:cNvPr id="5" name="TextBox 4">
            <a:extLst>
              <a:ext uri="{FF2B5EF4-FFF2-40B4-BE49-F238E27FC236}">
                <a16:creationId xmlns:a16="http://schemas.microsoft.com/office/drawing/2014/main" id="{1AAB43A5-6F07-282E-B93B-4697180DACF1}"/>
              </a:ext>
            </a:extLst>
          </p:cNvPr>
          <p:cNvSpPr txBox="1"/>
          <p:nvPr/>
        </p:nvSpPr>
        <p:spPr>
          <a:xfrm>
            <a:off x="0" y="3729953"/>
            <a:ext cx="12192000" cy="738664"/>
          </a:xfrm>
          <a:prstGeom prst="rect">
            <a:avLst/>
          </a:prstGeom>
          <a:noFill/>
        </p:spPr>
        <p:txBody>
          <a:bodyPr wrap="square" lIns="91440" tIns="45720" rIns="91440" bIns="45720" anchor="t">
            <a:spAutoFit/>
          </a:bodyPr>
          <a:lstStyle/>
          <a:p>
            <a:pPr algn="ctr"/>
            <a:r>
              <a:rPr lang="lt-LT" sz="2400" dirty="0">
                <a:latin typeface="Trebuchet MS"/>
              </a:rPr>
              <a:t>Žaneta Maskaliovienė</a:t>
            </a:r>
          </a:p>
          <a:p>
            <a:pPr algn="ctr"/>
            <a:r>
              <a:rPr lang="lt-LT" dirty="0">
                <a:latin typeface="Trebuchet MS"/>
              </a:rPr>
              <a:t>Būsto investicijų skyriaus vadovė</a:t>
            </a:r>
          </a:p>
        </p:txBody>
      </p:sp>
      <p:pic>
        <p:nvPicPr>
          <p:cNvPr id="6" name="Picture 5" descr="A high angle view of a building&#10;&#10;Description automatically generated with medium confidence">
            <a:extLst>
              <a:ext uri="{FF2B5EF4-FFF2-40B4-BE49-F238E27FC236}">
                <a16:creationId xmlns:a16="http://schemas.microsoft.com/office/drawing/2014/main" id="{0D7C235C-EA2F-8218-8E28-93D102EC75F5}"/>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0"/>
            <a:ext cx="3952875" cy="6857999"/>
          </a:xfrm>
          <a:prstGeom prst="rect">
            <a:avLst/>
          </a:prstGeom>
        </p:spPr>
      </p:pic>
    </p:spTree>
    <p:extLst>
      <p:ext uri="{BB962C8B-B14F-4D97-AF65-F5344CB8AC3E}">
        <p14:creationId xmlns:p14="http://schemas.microsoft.com/office/powerpoint/2010/main" val="1509041580"/>
      </p:ext>
    </p:extLst>
  </p:cSld>
  <p:clrMapOvr>
    <a:masterClrMapping/>
  </p:clrMapOvr>
</p:sld>
</file>

<file path=ppt/theme/theme1.xml><?xml version="1.0" encoding="utf-8"?>
<a:theme xmlns:a="http://schemas.openxmlformats.org/drawingml/2006/main" name="Office Theme">
  <a:themeElements>
    <a:clrScheme name="vipa">
      <a:dk1>
        <a:srgbClr val="003F4F"/>
      </a:dk1>
      <a:lt1>
        <a:sysClr val="window" lastClr="FFFFFF"/>
      </a:lt1>
      <a:dk2>
        <a:srgbClr val="608893"/>
      </a:dk2>
      <a:lt2>
        <a:srgbClr val="DEE8EB"/>
      </a:lt2>
      <a:accent1>
        <a:srgbClr val="608893"/>
      </a:accent1>
      <a:accent2>
        <a:srgbClr val="BFD1D7"/>
      </a:accent2>
      <a:accent3>
        <a:srgbClr val="DEE8EB"/>
      </a:accent3>
      <a:accent4>
        <a:srgbClr val="56818E"/>
      </a:accent4>
      <a:accent5>
        <a:srgbClr val="48666E"/>
      </a:accent5>
      <a:accent6>
        <a:srgbClr val="11191C"/>
      </a:accent6>
      <a:hlink>
        <a:srgbClr val="9EB8BF"/>
      </a:hlink>
      <a:folHlink>
        <a:srgbClr val="48666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6b5625d-c6a5-4ff5-ba6c-b9c399310f7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E9C21A2003EE74D98F67812FF759413" ma:contentTypeVersion="14" ma:contentTypeDescription="Create a new document." ma:contentTypeScope="" ma:versionID="ab87b247f390000b726ec95997cdd6b5">
  <xsd:schema xmlns:xsd="http://www.w3.org/2001/XMLSchema" xmlns:xs="http://www.w3.org/2001/XMLSchema" xmlns:p="http://schemas.microsoft.com/office/2006/metadata/properties" xmlns:ns3="96b5625d-c6a5-4ff5-ba6c-b9c399310f73" xmlns:ns4="cdd806c3-15f9-4fb4-953d-677fc9c61ac5" targetNamespace="http://schemas.microsoft.com/office/2006/metadata/properties" ma:root="true" ma:fieldsID="5a9ae2b2da16356250547ca4e9b97792" ns3:_="" ns4:_="">
    <xsd:import namespace="96b5625d-c6a5-4ff5-ba6c-b9c399310f73"/>
    <xsd:import namespace="cdd806c3-15f9-4fb4-953d-677fc9c61ac5"/>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b5625d-c6a5-4ff5-ba6c-b9c399310f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d806c3-15f9-4fb4-953d-677fc9c61ac5"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5A95BF-89FE-4973-B908-D8FE88E3EAD4}">
  <ds:schemaRefs>
    <ds:schemaRef ds:uri="http://purl.org/dc/terms/"/>
    <ds:schemaRef ds:uri="http://purl.org/dc/dcmitype/"/>
    <ds:schemaRef ds:uri="http://schemas.microsoft.com/office/2006/documentManagement/types"/>
    <ds:schemaRef ds:uri="http://schemas.openxmlformats.org/package/2006/metadata/core-properties"/>
    <ds:schemaRef ds:uri="96b5625d-c6a5-4ff5-ba6c-b9c399310f73"/>
    <ds:schemaRef ds:uri="http://www.w3.org/XML/1998/namespace"/>
    <ds:schemaRef ds:uri="http://schemas.microsoft.com/office/2006/metadata/properties"/>
    <ds:schemaRef ds:uri="http://purl.org/dc/elements/1.1/"/>
    <ds:schemaRef ds:uri="http://schemas.microsoft.com/office/infopath/2007/PartnerControls"/>
    <ds:schemaRef ds:uri="cdd806c3-15f9-4fb4-953d-677fc9c61ac5"/>
  </ds:schemaRefs>
</ds:datastoreItem>
</file>

<file path=customXml/itemProps2.xml><?xml version="1.0" encoding="utf-8"?>
<ds:datastoreItem xmlns:ds="http://schemas.openxmlformats.org/officeDocument/2006/customXml" ds:itemID="{1E4483C8-E003-431B-987A-334F94C024D5}">
  <ds:schemaRefs>
    <ds:schemaRef ds:uri="http://schemas.microsoft.com/sharepoint/v3/contenttype/forms"/>
  </ds:schemaRefs>
</ds:datastoreItem>
</file>

<file path=customXml/itemProps3.xml><?xml version="1.0" encoding="utf-8"?>
<ds:datastoreItem xmlns:ds="http://schemas.openxmlformats.org/officeDocument/2006/customXml" ds:itemID="{F644EA3C-14C2-47F5-9267-03F705A559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b5625d-c6a5-4ff5-ba6c-b9c399310f73"/>
    <ds:schemaRef ds:uri="cdd806c3-15f9-4fb4-953d-677fc9c61a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2399</TotalTime>
  <Words>1342</Words>
  <Application>Microsoft Office PowerPoint</Application>
  <PresentationFormat>Plačiaekranė</PresentationFormat>
  <Paragraphs>92</Paragraphs>
  <Slides>13</Slides>
  <Notes>0</Notes>
  <HiddenSlides>0</HiddenSlides>
  <MMClips>0</MMClips>
  <ScaleCrop>false</ScaleCrop>
  <HeadingPairs>
    <vt:vector size="6" baseType="variant">
      <vt:variant>
        <vt:lpstr>Naudojami šriftai</vt:lpstr>
      </vt:variant>
      <vt:variant>
        <vt:i4>8</vt:i4>
      </vt:variant>
      <vt:variant>
        <vt:lpstr>Tema</vt:lpstr>
      </vt:variant>
      <vt:variant>
        <vt:i4>1</vt:i4>
      </vt:variant>
      <vt:variant>
        <vt:lpstr>Skaidrių pavadinimai</vt:lpstr>
      </vt:variant>
      <vt:variant>
        <vt:i4>13</vt:i4>
      </vt:variant>
    </vt:vector>
  </HeadingPairs>
  <TitlesOfParts>
    <vt:vector size="22" baseType="lpstr">
      <vt:lpstr>Calibri Light</vt:lpstr>
      <vt:lpstr>Lato Medium</vt:lpstr>
      <vt:lpstr>Arial</vt:lpstr>
      <vt:lpstr>Lato Light</vt:lpstr>
      <vt:lpstr>Calibri</vt:lpstr>
      <vt:lpstr>Trebuchet MS</vt:lpstr>
      <vt:lpstr>Roboto Slab Light</vt:lpstr>
      <vt:lpstr>Lato Semibold</vt:lpstr>
      <vt:lpstr>Office Theme</vt:lpstr>
      <vt:lpstr>„PowerPoint“ pateiktis</vt:lpstr>
      <vt:lpstr>Kas yra VIPA?</vt:lpstr>
      <vt:lpstr>VIPA finansuojamos sritys</vt:lpstr>
      <vt:lpstr>VIPA patirtis finansuojant daugiabučių atnaujinimą</vt:lpstr>
      <vt:lpstr>VIPA daugiabučių namų atnaujinimo rezultatai </vt:lpstr>
      <vt:lpstr>„PowerPoint“ pateiktis</vt:lpstr>
      <vt:lpstr>„PowerPoint“ pateiktis</vt:lpstr>
      <vt:lpstr>„PowerPoint“ pateiktis</vt:lpstr>
      <vt:lpstr>Kaip pateikti paraišką?</vt:lpstr>
      <vt:lpstr>„PowerPoint“ pateiktis</vt:lpstr>
      <vt:lpstr>„PowerPoint“ pateiktis</vt:lpstr>
      <vt:lpstr>„PowerPoint“ pateiktis</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Asta Gladkauskienė</dc:creator>
  <cp:lastModifiedBy>Vartotojas</cp:lastModifiedBy>
  <cp:revision>73</cp:revision>
  <cp:lastPrinted>2021-08-05T07:18:00Z</cp:lastPrinted>
  <dcterms:created xsi:type="dcterms:W3CDTF">2020-12-09T07:39:28Z</dcterms:created>
  <dcterms:modified xsi:type="dcterms:W3CDTF">2023-05-04T06:22:37Z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0x0101008E9C21A2003EE74D98F67812FF759413</vt:lpwstr>
  </property>
</Properties>
</file>