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4.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1.xml" ContentType="application/vnd.openxmlformats-officedocument.themeOverr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2.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3.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4.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5.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6.xml" ContentType="application/vnd.openxmlformats-officedocument.themeOverr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7.xml" ContentType="application/vnd.openxmlformats-officedocument.themeOverr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8.xml" ContentType="application/vnd.openxmlformats-officedocument.themeOverr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9.xml" ContentType="application/vnd.openxmlformats-officedocument.themeOverride+xml"/>
  <Override PartName="/ppt/notesSlides/notesSlide5.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10.xml" ContentType="application/vnd.openxmlformats-officedocument.themeOverrid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theme/themeOverride1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9" r:id="rId2"/>
  </p:sldMasterIdLst>
  <p:notesMasterIdLst>
    <p:notesMasterId r:id="rId43"/>
  </p:notesMasterIdLst>
  <p:sldIdLst>
    <p:sldId id="278" r:id="rId3"/>
    <p:sldId id="511" r:id="rId4"/>
    <p:sldId id="1343" r:id="rId5"/>
    <p:sldId id="1348" r:id="rId6"/>
    <p:sldId id="524" r:id="rId7"/>
    <p:sldId id="361" r:id="rId8"/>
    <p:sldId id="526" r:id="rId9"/>
    <p:sldId id="470" r:id="rId10"/>
    <p:sldId id="529" r:id="rId11"/>
    <p:sldId id="527" r:id="rId12"/>
    <p:sldId id="1345" r:id="rId13"/>
    <p:sldId id="553" r:id="rId14"/>
    <p:sldId id="530" r:id="rId15"/>
    <p:sldId id="536" r:id="rId16"/>
    <p:sldId id="537" r:id="rId17"/>
    <p:sldId id="1352" r:id="rId18"/>
    <p:sldId id="1353" r:id="rId19"/>
    <p:sldId id="1354" r:id="rId20"/>
    <p:sldId id="1355" r:id="rId21"/>
    <p:sldId id="554" r:id="rId22"/>
    <p:sldId id="1350" r:id="rId23"/>
    <p:sldId id="535" r:id="rId24"/>
    <p:sldId id="1351" r:id="rId25"/>
    <p:sldId id="1356" r:id="rId26"/>
    <p:sldId id="556" r:id="rId27"/>
    <p:sldId id="1357" r:id="rId28"/>
    <p:sldId id="541" r:id="rId29"/>
    <p:sldId id="1358" r:id="rId30"/>
    <p:sldId id="550" r:id="rId31"/>
    <p:sldId id="542" r:id="rId32"/>
    <p:sldId id="544" r:id="rId33"/>
    <p:sldId id="545" r:id="rId34"/>
    <p:sldId id="449" r:id="rId35"/>
    <p:sldId id="450" r:id="rId36"/>
    <p:sldId id="1359" r:id="rId37"/>
    <p:sldId id="513" r:id="rId38"/>
    <p:sldId id="340" r:id="rId39"/>
    <p:sldId id="1346" r:id="rId40"/>
    <p:sldId id="1347" r:id="rId41"/>
    <p:sldId id="514" r:id="rId42"/>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pinter Research" initials="SR" lastIdx="1" clrIdx="0">
    <p:extLst>
      <p:ext uri="{19B8F6BF-5375-455C-9EA6-DF929625EA0E}">
        <p15:presenceInfo xmlns:p15="http://schemas.microsoft.com/office/powerpoint/2012/main" userId="9a73c285069cf37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F50E9D-8605-47BE-A5D9-63FD41AFA994}" v="5" dt="2022-10-08T09:35:49.2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6340" autoAdjust="0"/>
  </p:normalViewPr>
  <p:slideViewPr>
    <p:cSldViewPr snapToGrid="0">
      <p:cViewPr varScale="1">
        <p:scale>
          <a:sx n="94" d="100"/>
          <a:sy n="94" d="100"/>
        </p:scale>
        <p:origin x="24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gnas" userId="d2ada59b-dea7-413a-85ee-633868ad41c9" providerId="ADAL" clId="{FDF50E9D-8605-47BE-A5D9-63FD41AFA994}"/>
    <pc:docChg chg="custSel modSld">
      <pc:chgData name="Ignas" userId="d2ada59b-dea7-413a-85ee-633868ad41c9" providerId="ADAL" clId="{FDF50E9D-8605-47BE-A5D9-63FD41AFA994}" dt="2022-10-08T09:36:30.801" v="31" actId="207"/>
      <pc:docMkLst>
        <pc:docMk/>
      </pc:docMkLst>
      <pc:sldChg chg="addSp delSp modSp mod">
        <pc:chgData name="Ignas" userId="d2ada59b-dea7-413a-85ee-633868ad41c9" providerId="ADAL" clId="{FDF50E9D-8605-47BE-A5D9-63FD41AFA994}" dt="2022-10-08T09:35:49.233" v="6" actId="14100"/>
        <pc:sldMkLst>
          <pc:docMk/>
          <pc:sldMk cId="70219382" sldId="278"/>
        </pc:sldMkLst>
        <pc:picChg chg="del mod">
          <ac:chgData name="Ignas" userId="d2ada59b-dea7-413a-85ee-633868ad41c9" providerId="ADAL" clId="{FDF50E9D-8605-47BE-A5D9-63FD41AFA994}" dt="2022-10-08T09:35:33.958" v="3" actId="478"/>
          <ac:picMkLst>
            <pc:docMk/>
            <pc:sldMk cId="70219382" sldId="278"/>
            <ac:picMk id="2" creationId="{73A44CD0-140D-41F1-7263-051FCCB89B05}"/>
          </ac:picMkLst>
        </pc:picChg>
        <pc:picChg chg="add mod">
          <ac:chgData name="Ignas" userId="d2ada59b-dea7-413a-85ee-633868ad41c9" providerId="ADAL" clId="{FDF50E9D-8605-47BE-A5D9-63FD41AFA994}" dt="2022-10-08T09:35:49.233" v="6" actId="14100"/>
          <ac:picMkLst>
            <pc:docMk/>
            <pc:sldMk cId="70219382" sldId="278"/>
            <ac:picMk id="3" creationId="{D63A972D-45F1-B41C-E998-B827689679EE}"/>
          </ac:picMkLst>
        </pc:picChg>
      </pc:sldChg>
      <pc:sldChg chg="modSp mod">
        <pc:chgData name="Ignas" userId="d2ada59b-dea7-413a-85ee-633868ad41c9" providerId="ADAL" clId="{FDF50E9D-8605-47BE-A5D9-63FD41AFA994}" dt="2022-10-08T09:36:30.801" v="31" actId="207"/>
        <pc:sldMkLst>
          <pc:docMk/>
          <pc:sldMk cId="234430065" sldId="524"/>
        </pc:sldMkLst>
        <pc:spChg chg="mod">
          <ac:chgData name="Ignas" userId="d2ada59b-dea7-413a-85ee-633868ad41c9" providerId="ADAL" clId="{FDF50E9D-8605-47BE-A5D9-63FD41AFA994}" dt="2022-10-08T09:36:30.801" v="31" actId="207"/>
          <ac:spMkLst>
            <pc:docMk/>
            <pc:sldMk cId="234430065" sldId="524"/>
            <ac:spMk id="79" creationId="{63A68C0B-3EA4-4BB9-A5EC-186C653D283A}"/>
          </ac:spMkLst>
        </pc:spChg>
      </pc:sldChg>
    </pc:docChg>
  </pc:docChgLst>
  <pc:docChgLst>
    <pc:chgData name="Paulina" userId="d142a102-e670-4627-920a-76b64994c449" providerId="ADAL" clId="{143DBF48-530F-4E38-A548-2066649C45B0}"/>
    <pc:docChg chg="custSel modSld">
      <pc:chgData name="Paulina" userId="d142a102-e670-4627-920a-76b64994c449" providerId="ADAL" clId="{143DBF48-530F-4E38-A548-2066649C45B0}" dt="2021-10-15T06:45:05.155" v="12" actId="27918"/>
      <pc:docMkLst>
        <pc:docMk/>
      </pc:docMkLst>
      <pc:sldChg chg="modSp mod">
        <pc:chgData name="Paulina" userId="d142a102-e670-4627-920a-76b64994c449" providerId="ADAL" clId="{143DBF48-530F-4E38-A548-2066649C45B0}" dt="2021-10-15T06:41:45.538" v="1" actId="20577"/>
        <pc:sldMkLst>
          <pc:docMk/>
          <pc:sldMk cId="70219382" sldId="278"/>
        </pc:sldMkLst>
        <pc:spChg chg="mod">
          <ac:chgData name="Paulina" userId="d142a102-e670-4627-920a-76b64994c449" providerId="ADAL" clId="{143DBF48-530F-4E38-A548-2066649C45B0}" dt="2021-10-15T06:41:45.538" v="1" actId="20577"/>
          <ac:spMkLst>
            <pc:docMk/>
            <pc:sldMk cId="70219382" sldId="278"/>
            <ac:spMk id="17" creationId="{00000000-0000-0000-0000-000000000000}"/>
          </ac:spMkLst>
        </pc:spChg>
      </pc:sldChg>
      <pc:sldChg chg="delSp modSp mod">
        <pc:chgData name="Paulina" userId="d142a102-e670-4627-920a-76b64994c449" providerId="ADAL" clId="{143DBF48-530F-4E38-A548-2066649C45B0}" dt="2021-10-15T06:45:05.155" v="12" actId="27918"/>
        <pc:sldMkLst>
          <pc:docMk/>
          <pc:sldMk cId="4057971088" sldId="525"/>
        </pc:sldMkLst>
        <pc:spChg chg="del">
          <ac:chgData name="Paulina" userId="d142a102-e670-4627-920a-76b64994c449" providerId="ADAL" clId="{143DBF48-530F-4E38-A548-2066649C45B0}" dt="2021-10-15T06:44:26.778" v="2" actId="478"/>
          <ac:spMkLst>
            <pc:docMk/>
            <pc:sldMk cId="4057971088" sldId="525"/>
            <ac:spMk id="14" creationId="{62ACCC83-86C5-42A5-8F7D-B59D691DB062}"/>
          </ac:spMkLst>
        </pc:spChg>
        <pc:spChg chg="del">
          <ac:chgData name="Paulina" userId="d142a102-e670-4627-920a-76b64994c449" providerId="ADAL" clId="{143DBF48-530F-4E38-A548-2066649C45B0}" dt="2021-10-15T06:44:28.479" v="3" actId="478"/>
          <ac:spMkLst>
            <pc:docMk/>
            <pc:sldMk cId="4057971088" sldId="525"/>
            <ac:spMk id="18" creationId="{E2DACBDD-56EB-4ABA-9D81-9A9CD73EDCE7}"/>
          </ac:spMkLst>
        </pc:spChg>
        <pc:spChg chg="del">
          <ac:chgData name="Paulina" userId="d142a102-e670-4627-920a-76b64994c449" providerId="ADAL" clId="{143DBF48-530F-4E38-A548-2066649C45B0}" dt="2021-10-15T06:44:30.179" v="4" actId="478"/>
          <ac:spMkLst>
            <pc:docMk/>
            <pc:sldMk cId="4057971088" sldId="525"/>
            <ac:spMk id="20" creationId="{72A3C9D8-C686-40B6-87A2-DB117F991959}"/>
          </ac:spMkLst>
        </pc:spChg>
        <pc:spChg chg="del">
          <ac:chgData name="Paulina" userId="d142a102-e670-4627-920a-76b64994c449" providerId="ADAL" clId="{143DBF48-530F-4E38-A548-2066649C45B0}" dt="2021-10-15T06:44:32.934" v="5" actId="478"/>
          <ac:spMkLst>
            <pc:docMk/>
            <pc:sldMk cId="4057971088" sldId="525"/>
            <ac:spMk id="21" creationId="{92EED471-BF3C-4D7C-BFFE-75699DE0CC24}"/>
          </ac:spMkLst>
        </pc:spChg>
        <pc:graphicFrameChg chg="mod">
          <ac:chgData name="Paulina" userId="d142a102-e670-4627-920a-76b64994c449" providerId="ADAL" clId="{143DBF48-530F-4E38-A548-2066649C45B0}" dt="2021-10-15T06:44:37.767" v="6" actId="14100"/>
          <ac:graphicFrameMkLst>
            <pc:docMk/>
            <pc:sldMk cId="4057971088" sldId="525"/>
            <ac:graphicFrameMk id="12" creationId="{A0DB3CBF-1F03-4301-B80B-FB7816A094E2}"/>
          </ac:graphicFrameMkLst>
        </pc:graphicFrameChg>
        <pc:graphicFrameChg chg="mod">
          <ac:chgData name="Paulina" userId="d142a102-e670-4627-920a-76b64994c449" providerId="ADAL" clId="{143DBF48-530F-4E38-A548-2066649C45B0}" dt="2021-10-15T06:44:42.387" v="8" actId="14100"/>
          <ac:graphicFrameMkLst>
            <pc:docMk/>
            <pc:sldMk cId="4057971088" sldId="525"/>
            <ac:graphicFrameMk id="19" creationId="{BD93D0A6-EDBA-4648-B05B-CE96FA02EEB3}"/>
          </ac:graphicFrameMkLst>
        </pc:graphicFrameChg>
      </pc:sldChg>
    </pc:docChg>
  </pc:docChgLst>
  <pc:docChgLst>
    <pc:chgData name="Ignas" userId="d2ada59b-dea7-413a-85ee-633868ad41c9" providerId="ADAL" clId="{C2C8D9CD-C2A5-4B09-8767-2B2DD73BFE6F}"/>
    <pc:docChg chg="undo custSel modSld">
      <pc:chgData name="Ignas" userId="d2ada59b-dea7-413a-85ee-633868ad41c9" providerId="ADAL" clId="{C2C8D9CD-C2A5-4B09-8767-2B2DD73BFE6F}" dt="2021-10-26T14:54:36.259" v="5" actId="207"/>
      <pc:docMkLst>
        <pc:docMk/>
      </pc:docMkLst>
      <pc:sldChg chg="modSp mod">
        <pc:chgData name="Ignas" userId="d2ada59b-dea7-413a-85ee-633868ad41c9" providerId="ADAL" clId="{C2C8D9CD-C2A5-4B09-8767-2B2DD73BFE6F}" dt="2021-10-26T14:54:36.259" v="5" actId="207"/>
        <pc:sldMkLst>
          <pc:docMk/>
          <pc:sldMk cId="3723864018" sldId="535"/>
        </pc:sldMkLst>
        <pc:spChg chg="mod">
          <ac:chgData name="Ignas" userId="d2ada59b-dea7-413a-85ee-633868ad41c9" providerId="ADAL" clId="{C2C8D9CD-C2A5-4B09-8767-2B2DD73BFE6F}" dt="2021-10-26T14:54:36.259" v="5" actId="207"/>
          <ac:spMkLst>
            <pc:docMk/>
            <pc:sldMk cId="3723864018" sldId="535"/>
            <ac:spMk id="3" creationId="{D4AD8EA0-EAD0-4C4C-8D66-19743678B93F}"/>
          </ac:spMkLst>
        </pc:spChg>
      </pc:sldChg>
      <pc:sldChg chg="addSp modSp mod">
        <pc:chgData name="Ignas" userId="d2ada59b-dea7-413a-85ee-633868ad41c9" providerId="ADAL" clId="{C2C8D9CD-C2A5-4B09-8767-2B2DD73BFE6F}" dt="2021-10-26T14:53:44.929" v="4" actId="571"/>
        <pc:sldMkLst>
          <pc:docMk/>
          <pc:sldMk cId="1049614417" sldId="549"/>
        </pc:sldMkLst>
        <pc:spChg chg="mod">
          <ac:chgData name="Ignas" userId="d2ada59b-dea7-413a-85ee-633868ad41c9" providerId="ADAL" clId="{C2C8D9CD-C2A5-4B09-8767-2B2DD73BFE6F}" dt="2021-10-26T14:53:27.805" v="0" actId="14100"/>
          <ac:spMkLst>
            <pc:docMk/>
            <pc:sldMk cId="1049614417" sldId="549"/>
            <ac:spMk id="6" creationId="{A55A7C69-5D22-43F5-B2D7-C68062CAF9E2}"/>
          </ac:spMkLst>
        </pc:spChg>
        <pc:spChg chg="add mod">
          <ac:chgData name="Ignas" userId="d2ada59b-dea7-413a-85ee-633868ad41c9" providerId="ADAL" clId="{C2C8D9CD-C2A5-4B09-8767-2B2DD73BFE6F}" dt="2021-10-26T14:53:44.929" v="4" actId="571"/>
          <ac:spMkLst>
            <pc:docMk/>
            <pc:sldMk cId="1049614417" sldId="549"/>
            <ac:spMk id="8" creationId="{6E70C232-E20F-4A81-821E-8CB8D6E550FB}"/>
          </ac:spMkLst>
        </pc:spChg>
      </pc:sldChg>
      <pc:sldChg chg="addSp delSp mod">
        <pc:chgData name="Ignas" userId="d2ada59b-dea7-413a-85ee-633868ad41c9" providerId="ADAL" clId="{C2C8D9CD-C2A5-4B09-8767-2B2DD73BFE6F}" dt="2021-10-26T14:53:39.883" v="3" actId="22"/>
        <pc:sldMkLst>
          <pc:docMk/>
          <pc:sldMk cId="1447381418" sldId="550"/>
        </pc:sldMkLst>
        <pc:spChg chg="add del">
          <ac:chgData name="Ignas" userId="d2ada59b-dea7-413a-85ee-633868ad41c9" providerId="ADAL" clId="{C2C8D9CD-C2A5-4B09-8767-2B2DD73BFE6F}" dt="2021-10-26T14:53:39.883" v="3" actId="22"/>
          <ac:spMkLst>
            <pc:docMk/>
            <pc:sldMk cId="1447381418" sldId="550"/>
            <ac:spMk id="8" creationId="{4CDE105A-802A-49ED-9945-C0E0BB998E4E}"/>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19.xlsx"/><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Excel_Worksheet27.xlsx"/><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package" Target="../embeddings/Microsoft_Excel_Worksheet28.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636511963643521"/>
          <c:y val="6.5677174456420503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11"/>
              <c:dLblPos val="ctr"/>
              <c:showLegendKey val="0"/>
              <c:showVal val="1"/>
              <c:showCatName val="0"/>
              <c:showSerName val="0"/>
              <c:showPercent val="0"/>
              <c:showBubbleSize val="0"/>
              <c:extLst>
                <c:ext xmlns:c15="http://schemas.microsoft.com/office/drawing/2012/chart" uri="{CE6537A1-D6FC-4f65-9D91-7224C49458BB}">
                  <c15:layout>
                    <c:manualLayout>
                      <c:w val="3.5641468351595901E-2"/>
                      <c:h val="6.1248175017142997E-2"/>
                    </c:manualLayout>
                  </c15:layout>
                </c:ext>
                <c:ext xmlns:c16="http://schemas.microsoft.com/office/drawing/2014/chart" uri="{C3380CC4-5D6E-409C-BE32-E72D297353CC}">
                  <c16:uniqueId val="{00000002-0691-4A00-AE4F-9223039AC7EC}"/>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Daugiau nei 700 Eur</c:v>
                </c:pt>
              </c:strCache>
            </c:strRef>
          </c:cat>
          <c:val>
            <c:numRef>
              <c:f>Sheet1!$B$2:$B$18</c:f>
              <c:numCache>
                <c:formatCode>###0.0</c:formatCode>
                <c:ptCount val="17"/>
                <c:pt idx="0">
                  <c:v>47</c:v>
                </c:pt>
                <c:pt idx="1">
                  <c:v>53</c:v>
                </c:pt>
                <c:pt idx="3">
                  <c:v>12</c:v>
                </c:pt>
                <c:pt idx="4">
                  <c:v>19</c:v>
                </c:pt>
                <c:pt idx="5">
                  <c:v>20</c:v>
                </c:pt>
                <c:pt idx="6">
                  <c:v>21</c:v>
                </c:pt>
                <c:pt idx="7">
                  <c:v>28</c:v>
                </c:pt>
                <c:pt idx="9">
                  <c:v>28</c:v>
                </c:pt>
                <c:pt idx="10">
                  <c:v>66</c:v>
                </c:pt>
                <c:pt idx="11">
                  <c:v>6</c:v>
                </c:pt>
                <c:pt idx="13">
                  <c:v>12</c:v>
                </c:pt>
                <c:pt idx="14">
                  <c:v>41</c:v>
                </c:pt>
                <c:pt idx="15">
                  <c:v>29</c:v>
                </c:pt>
                <c:pt idx="16">
                  <c:v>18</c:v>
                </c:pt>
              </c:numCache>
            </c:numRef>
          </c:val>
          <c:extLst>
            <c:ext xmlns:c16="http://schemas.microsoft.com/office/drawing/2014/chart" uri="{C3380CC4-5D6E-409C-BE32-E72D297353CC}">
              <c16:uniqueId val="{00000000-705C-4911-9A3C-77B69B77FF88}"/>
            </c:ext>
          </c:extLst>
        </c:ser>
        <c:ser>
          <c:idx val="1"/>
          <c:order val="1"/>
          <c:tx>
            <c:strRef>
              <c:f>Sheet1!$C$1</c:f>
              <c:strCache>
                <c:ptCount val="1"/>
                <c:pt idx="0">
                  <c:v>Series 2</c:v>
                </c:pt>
              </c:strCache>
            </c:strRef>
          </c:tx>
          <c:spPr>
            <a:noFill/>
            <a:ln>
              <a:noFill/>
            </a:ln>
            <a:effectLst/>
          </c:spPr>
          <c:invertIfNegative val="0"/>
          <c:cat>
            <c:strRef>
              <c:f>Sheet1!$A$2:$A$18</c:f>
              <c:strCache>
                <c:ptCount val="17"/>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Daugiau nei 700 Eur</c:v>
                </c:pt>
              </c:strCache>
            </c:strRef>
          </c:cat>
          <c:val>
            <c:numRef>
              <c:f>Sheet1!$C$2:$C$18</c:f>
              <c:numCache>
                <c:formatCode>General</c:formatCode>
                <c:ptCount val="17"/>
                <c:pt idx="0">
                  <c:v>100</c:v>
                </c:pt>
                <c:pt idx="7" formatCode="###0.0">
                  <c:v>100</c:v>
                </c:pt>
                <c:pt idx="11" formatCode="###0.0">
                  <c:v>100</c:v>
                </c:pt>
                <c:pt idx="16" formatCode="###0.0">
                  <c:v>100</c:v>
                </c:pt>
              </c:numCache>
            </c:numRef>
          </c:val>
          <c:extLst>
            <c:ext xmlns:c16="http://schemas.microsoft.com/office/drawing/2014/chart" uri="{C3380CC4-5D6E-409C-BE32-E72D297353CC}">
              <c16:uniqueId val="{00000001-705C-4911-9A3C-77B69B77FF88}"/>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480596207239619"/>
          <c:y val="6.8313528955922742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0"/>
              <c:layout>
                <c:manualLayout>
                  <c:x val="-2.3727463973294241E-2"/>
                  <c:y val="6.2276828390594454E-7"/>
                </c:manualLayout>
              </c:layout>
              <c:numFmt formatCode="0" sourceLinked="0"/>
              <c:spPr>
                <a:noFill/>
                <a:ln>
                  <a:noFill/>
                </a:ln>
                <a:effectLst/>
              </c:spPr>
              <c:txPr>
                <a:bodyPr rot="0" spcFirstLastPara="1" vertOverflow="ellipsis" vert="horz" wrap="square" lIns="38100" tIns="19050" rIns="38100" bIns="19050" anchor="ctr" anchorCtr="0">
                  <a:no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layout>
                    <c:manualLayout>
                      <c:w val="2.2848955463694372E-2"/>
                      <c:h val="5.9107768183225072E-2"/>
                    </c:manualLayout>
                  </c15:layout>
                </c:ext>
                <c:ext xmlns:c16="http://schemas.microsoft.com/office/drawing/2014/chart" uri="{C3380CC4-5D6E-409C-BE32-E72D297353CC}">
                  <c16:uniqueId val="{00000000-4A8C-4633-A5BC-56B2A859C892}"/>
                </c:ext>
              </c:extLst>
            </c:dLbl>
            <c:dLbl>
              <c:idx val="3"/>
              <c:layout>
                <c:manualLayout>
                  <c:x val="-2.3327003554301059E-2"/>
                  <c:y val="2.6363857352018562E-3"/>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2.4408074814157885E-2"/>
                      <c:h val="6.1744153918426907E-2"/>
                    </c:manualLayout>
                  </c15:layout>
                </c:ext>
                <c:ext xmlns:c16="http://schemas.microsoft.com/office/drawing/2014/chart" uri="{C3380CC4-5D6E-409C-BE32-E72D297353CC}">
                  <c16:uniqueId val="{00000005-4A8C-4633-A5BC-56B2A859C892}"/>
                </c:ext>
              </c:extLst>
            </c:dLbl>
            <c:dLbl>
              <c:idx val="7"/>
              <c:layout>
                <c:manualLayout>
                  <c:x val="-1.3122690170820553E-2"/>
                  <c:y val="4.833318012967896E-17"/>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5.6986426085957314E-3"/>
                      <c:h val="6.1744153918426907E-2"/>
                    </c:manualLayout>
                  </c15:layout>
                </c:ext>
                <c:ext xmlns:c16="http://schemas.microsoft.com/office/drawing/2014/chart" uri="{C3380CC4-5D6E-409C-BE32-E72D297353CC}">
                  <c16:uniqueId val="{00000001-203D-4FF2-B18E-C5742B94A8AC}"/>
                </c:ext>
              </c:extLst>
            </c:dLbl>
            <c:dLbl>
              <c:idx val="8"/>
              <c:layout>
                <c:manualLayout>
                  <c:x val="-5.5545161426553613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C29-4018-9CE1-1922D210DD77}"/>
                </c:ext>
              </c:extLst>
            </c:dLbl>
            <c:dLbl>
              <c:idx val="10"/>
              <c:layout>
                <c:manualLayout>
                  <c:x val="-4.3951913641979402E-2"/>
                  <c:y val="-2.889663723604321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DD-44A1-A00D-A9ABAD724EA2}"/>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Aukščiausio, vidutinio lygio vadovas (-ė)</c:v>
                </c:pt>
                <c:pt idx="1">
                  <c:v>Specialistas (-ė), tarnautojas (-a)</c:v>
                </c:pt>
                <c:pt idx="2">
                  <c:v>Darbininkas (-ė), techninis darbuotojas (-a)</c:v>
                </c:pt>
                <c:pt idx="3">
                  <c:v>Smulkus verslininkas (-ė)</c:v>
                </c:pt>
                <c:pt idx="4">
                  <c:v>Ūkininkas (-ė)</c:v>
                </c:pt>
                <c:pt idx="5">
                  <c:v>Bedarbis (-ė)</c:v>
                </c:pt>
                <c:pt idx="6">
                  <c:v>Pensininkas (-ė)</c:v>
                </c:pt>
                <c:pt idx="7">
                  <c:v>Studentas (-ė), moksleivis (-ė)</c:v>
                </c:pt>
                <c:pt idx="8">
                  <c:v>Namų šeimininkė</c:v>
                </c:pt>
                <c:pt idx="10">
                  <c:v>Nevedęs / netekėjusi</c:v>
                </c:pt>
                <c:pt idx="11">
                  <c:v>Vedęs / ištekėjusi, gyvena neregistruotoje santuokoje</c:v>
                </c:pt>
                <c:pt idx="12">
                  <c:v>Kita</c:v>
                </c:pt>
                <c:pt idx="14">
                  <c:v>Didieji miestai</c:v>
                </c:pt>
                <c:pt idx="15">
                  <c:v>Kitas miestas, rajono centras</c:v>
                </c:pt>
                <c:pt idx="16">
                  <c:v>Kaimo vietovė</c:v>
                </c:pt>
              </c:strCache>
            </c:strRef>
          </c:cat>
          <c:val>
            <c:numRef>
              <c:f>Sheet1!$B$2:$B$18</c:f>
              <c:numCache>
                <c:formatCode>###0.0</c:formatCode>
                <c:ptCount val="17"/>
                <c:pt idx="0">
                  <c:v>7</c:v>
                </c:pt>
                <c:pt idx="1">
                  <c:v>35</c:v>
                </c:pt>
                <c:pt idx="2">
                  <c:v>26</c:v>
                </c:pt>
                <c:pt idx="3">
                  <c:v>6</c:v>
                </c:pt>
                <c:pt idx="4">
                  <c:v>1</c:v>
                </c:pt>
                <c:pt idx="5">
                  <c:v>7</c:v>
                </c:pt>
                <c:pt idx="6">
                  <c:v>12</c:v>
                </c:pt>
                <c:pt idx="7">
                  <c:v>4</c:v>
                </c:pt>
                <c:pt idx="8">
                  <c:v>2</c:v>
                </c:pt>
                <c:pt idx="10">
                  <c:v>23</c:v>
                </c:pt>
                <c:pt idx="11">
                  <c:v>65</c:v>
                </c:pt>
                <c:pt idx="12">
                  <c:v>12</c:v>
                </c:pt>
                <c:pt idx="14">
                  <c:v>45</c:v>
                </c:pt>
                <c:pt idx="15">
                  <c:v>26</c:v>
                </c:pt>
                <c:pt idx="16">
                  <c:v>29</c:v>
                </c:pt>
              </c:numCache>
            </c:numRef>
          </c:val>
          <c:extLst>
            <c:ext xmlns:c16="http://schemas.microsoft.com/office/drawing/2014/chart" uri="{C3380CC4-5D6E-409C-BE32-E72D297353CC}">
              <c16:uniqueId val="{00000002-4A8C-4633-A5BC-56B2A859C892}"/>
            </c:ext>
          </c:extLst>
        </c:ser>
        <c:ser>
          <c:idx val="1"/>
          <c:order val="1"/>
          <c:tx>
            <c:strRef>
              <c:f>Sheet1!$C$1</c:f>
              <c:strCache>
                <c:ptCount val="1"/>
                <c:pt idx="0">
                  <c:v>Series 2</c:v>
                </c:pt>
              </c:strCache>
            </c:strRef>
          </c:tx>
          <c:spPr>
            <a:noFill/>
            <a:ln>
              <a:noFill/>
            </a:ln>
            <a:effectLst/>
          </c:spPr>
          <c:invertIfNegative val="0"/>
          <c:cat>
            <c:strRef>
              <c:f>Sheet1!$A$2:$A$18</c:f>
              <c:strCache>
                <c:ptCount val="17"/>
                <c:pt idx="0">
                  <c:v>Aukščiausio, vidutinio lygio vadovas (-ė)</c:v>
                </c:pt>
                <c:pt idx="1">
                  <c:v>Specialistas (-ė), tarnautojas (-a)</c:v>
                </c:pt>
                <c:pt idx="2">
                  <c:v>Darbininkas (-ė), techninis darbuotojas (-a)</c:v>
                </c:pt>
                <c:pt idx="3">
                  <c:v>Smulkus verslininkas (-ė)</c:v>
                </c:pt>
                <c:pt idx="4">
                  <c:v>Ūkininkas (-ė)</c:v>
                </c:pt>
                <c:pt idx="5">
                  <c:v>Bedarbis (-ė)</c:v>
                </c:pt>
                <c:pt idx="6">
                  <c:v>Pensininkas (-ė)</c:v>
                </c:pt>
                <c:pt idx="7">
                  <c:v>Studentas (-ė), moksleivis (-ė)</c:v>
                </c:pt>
                <c:pt idx="8">
                  <c:v>Namų šeimininkė</c:v>
                </c:pt>
                <c:pt idx="10">
                  <c:v>Nevedęs / netekėjusi</c:v>
                </c:pt>
                <c:pt idx="11">
                  <c:v>Vedęs / ištekėjusi, gyvena neregistruotoje santuokoje</c:v>
                </c:pt>
                <c:pt idx="12">
                  <c:v>Kita</c:v>
                </c:pt>
                <c:pt idx="14">
                  <c:v>Didieji miestai</c:v>
                </c:pt>
                <c:pt idx="15">
                  <c:v>Kitas miestas, rajono centras</c:v>
                </c:pt>
                <c:pt idx="16">
                  <c:v>Kaimo vietovė</c:v>
                </c:pt>
              </c:strCache>
            </c:strRef>
          </c:cat>
          <c:val>
            <c:numRef>
              <c:f>Sheet1!$C$2:$C$18</c:f>
              <c:numCache>
                <c:formatCode>General</c:formatCode>
                <c:ptCount val="17"/>
                <c:pt idx="0">
                  <c:v>100</c:v>
                </c:pt>
                <c:pt idx="8" formatCode="###0.0">
                  <c:v>100</c:v>
                </c:pt>
                <c:pt idx="12" formatCode="###0.0">
                  <c:v>100</c:v>
                </c:pt>
                <c:pt idx="16" formatCode="###0.0">
                  <c:v>100</c:v>
                </c:pt>
              </c:numCache>
            </c:numRef>
          </c:val>
          <c:extLst>
            <c:ext xmlns:c16="http://schemas.microsoft.com/office/drawing/2014/chart" uri="{C3380CC4-5D6E-409C-BE32-E72D297353CC}">
              <c16:uniqueId val="{00000003-4A8C-4633-A5BC-56B2A859C892}"/>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636511963643521"/>
          <c:y val="6.5677174456420503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11"/>
              <c:dLblPos val="ctr"/>
              <c:showLegendKey val="0"/>
              <c:showVal val="1"/>
              <c:showCatName val="0"/>
              <c:showSerName val="0"/>
              <c:showPercent val="0"/>
              <c:showBubbleSize val="0"/>
              <c:extLst>
                <c:ext xmlns:c15="http://schemas.microsoft.com/office/drawing/2012/chart" uri="{CE6537A1-D6FC-4f65-9D91-7224C49458BB}">
                  <c15:layout>
                    <c:manualLayout>
                      <c:w val="6.0182006927891581E-3"/>
                      <c:h val="6.1248175017142997E-2"/>
                    </c:manualLayout>
                  </c15:layout>
                </c:ext>
                <c:ext xmlns:c16="http://schemas.microsoft.com/office/drawing/2014/chart" uri="{C3380CC4-5D6E-409C-BE32-E72D297353CC}">
                  <c16:uniqueId val="{00000002-0691-4A00-AE4F-9223039AC7EC}"/>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Daugiau nei 700 Eur</c:v>
                </c:pt>
              </c:strCache>
            </c:strRef>
          </c:cat>
          <c:val>
            <c:numRef>
              <c:f>Sheet1!$B$2:$B$18</c:f>
              <c:numCache>
                <c:formatCode>###0.0</c:formatCode>
                <c:ptCount val="17"/>
                <c:pt idx="0">
                  <c:v>47</c:v>
                </c:pt>
                <c:pt idx="1">
                  <c:v>53</c:v>
                </c:pt>
                <c:pt idx="3">
                  <c:v>13</c:v>
                </c:pt>
                <c:pt idx="4">
                  <c:v>20</c:v>
                </c:pt>
                <c:pt idx="5">
                  <c:v>19</c:v>
                </c:pt>
                <c:pt idx="6">
                  <c:v>22</c:v>
                </c:pt>
                <c:pt idx="7">
                  <c:v>26</c:v>
                </c:pt>
                <c:pt idx="9">
                  <c:v>29</c:v>
                </c:pt>
                <c:pt idx="10">
                  <c:v>66</c:v>
                </c:pt>
                <c:pt idx="11">
                  <c:v>5</c:v>
                </c:pt>
                <c:pt idx="13">
                  <c:v>11</c:v>
                </c:pt>
                <c:pt idx="14">
                  <c:v>38</c:v>
                </c:pt>
                <c:pt idx="15">
                  <c:v>29</c:v>
                </c:pt>
                <c:pt idx="16">
                  <c:v>22</c:v>
                </c:pt>
              </c:numCache>
            </c:numRef>
          </c:val>
          <c:extLst>
            <c:ext xmlns:c16="http://schemas.microsoft.com/office/drawing/2014/chart" uri="{C3380CC4-5D6E-409C-BE32-E72D297353CC}">
              <c16:uniqueId val="{00000000-705C-4911-9A3C-77B69B77FF88}"/>
            </c:ext>
          </c:extLst>
        </c:ser>
        <c:ser>
          <c:idx val="1"/>
          <c:order val="1"/>
          <c:tx>
            <c:strRef>
              <c:f>Sheet1!$C$1</c:f>
              <c:strCache>
                <c:ptCount val="1"/>
                <c:pt idx="0">
                  <c:v>Series 2</c:v>
                </c:pt>
              </c:strCache>
            </c:strRef>
          </c:tx>
          <c:spPr>
            <a:noFill/>
            <a:ln>
              <a:noFill/>
            </a:ln>
            <a:effectLst/>
          </c:spPr>
          <c:invertIfNegative val="0"/>
          <c:cat>
            <c:strRef>
              <c:f>Sheet1!$A$2:$A$18</c:f>
              <c:strCache>
                <c:ptCount val="17"/>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Daugiau nei 700 Eur</c:v>
                </c:pt>
              </c:strCache>
            </c:strRef>
          </c:cat>
          <c:val>
            <c:numRef>
              <c:f>Sheet1!$C$2:$C$18</c:f>
              <c:numCache>
                <c:formatCode>General</c:formatCode>
                <c:ptCount val="17"/>
                <c:pt idx="0">
                  <c:v>100</c:v>
                </c:pt>
                <c:pt idx="7" formatCode="###0.0">
                  <c:v>100</c:v>
                </c:pt>
                <c:pt idx="11" formatCode="###0.0">
                  <c:v>100</c:v>
                </c:pt>
                <c:pt idx="16" formatCode="###0.0">
                  <c:v>100</c:v>
                </c:pt>
              </c:numCache>
            </c:numRef>
          </c:val>
          <c:extLst>
            <c:ext xmlns:c16="http://schemas.microsoft.com/office/drawing/2014/chart" uri="{C3380CC4-5D6E-409C-BE32-E72D297353CC}">
              <c16:uniqueId val="{00000001-705C-4911-9A3C-77B69B77FF88}"/>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480596207239619"/>
          <c:y val="6.8313528955922742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0"/>
              <c:layout>
                <c:manualLayout>
                  <c:x val="-2.3727463973294241E-2"/>
                  <c:y val="6.2276828390594454E-7"/>
                </c:manualLayout>
              </c:layout>
              <c:numFmt formatCode="0" sourceLinked="0"/>
              <c:spPr>
                <a:noFill/>
                <a:ln>
                  <a:noFill/>
                </a:ln>
                <a:effectLst/>
              </c:spPr>
              <c:txPr>
                <a:bodyPr rot="0" spcFirstLastPara="1" vertOverflow="ellipsis" vert="horz" wrap="square" lIns="38100" tIns="19050" rIns="38100" bIns="19050" anchor="ctr" anchorCtr="0">
                  <a:no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layout>
                    <c:manualLayout>
                      <c:w val="2.2848955463694372E-2"/>
                      <c:h val="5.9107768183225072E-2"/>
                    </c:manualLayout>
                  </c15:layout>
                </c:ext>
                <c:ext xmlns:c16="http://schemas.microsoft.com/office/drawing/2014/chart" uri="{C3380CC4-5D6E-409C-BE32-E72D297353CC}">
                  <c16:uniqueId val="{00000000-4A8C-4633-A5BC-56B2A859C892}"/>
                </c:ext>
              </c:extLst>
            </c:dLbl>
            <c:dLbl>
              <c:idx val="3"/>
              <c:layout>
                <c:manualLayout>
                  <c:x val="-2.3327003554301059E-2"/>
                  <c:y val="2.6363857352018562E-3"/>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2.4408074814157885E-2"/>
                      <c:h val="6.1744153918426907E-2"/>
                    </c:manualLayout>
                  </c15:layout>
                </c:ext>
                <c:ext xmlns:c16="http://schemas.microsoft.com/office/drawing/2014/chart" uri="{C3380CC4-5D6E-409C-BE32-E72D297353CC}">
                  <c16:uniqueId val="{00000005-4A8C-4633-A5BC-56B2A859C892}"/>
                </c:ext>
              </c:extLst>
            </c:dLbl>
            <c:dLbl>
              <c:idx val="5"/>
              <c:dLblPos val="ctr"/>
              <c:showLegendKey val="0"/>
              <c:showVal val="1"/>
              <c:showCatName val="0"/>
              <c:showSerName val="0"/>
              <c:showPercent val="0"/>
              <c:showBubbleSize val="0"/>
              <c:extLst>
                <c:ext xmlns:c15="http://schemas.microsoft.com/office/drawing/2012/chart" uri="{CE6537A1-D6FC-4f65-9D91-7224C49458BB}">
                  <c15:layout>
                    <c:manualLayout>
                      <c:w val="5.3868187385030294E-3"/>
                      <c:h val="6.1744153918426907E-2"/>
                    </c:manualLayout>
                  </c15:layout>
                </c:ext>
                <c:ext xmlns:c16="http://schemas.microsoft.com/office/drawing/2014/chart" uri="{C3380CC4-5D6E-409C-BE32-E72D297353CC}">
                  <c16:uniqueId val="{00000000-3A9E-4D99-AADD-5A4B900F385C}"/>
                </c:ext>
              </c:extLst>
            </c:dLbl>
            <c:dLbl>
              <c:idx val="7"/>
              <c:layout>
                <c:manualLayout>
                  <c:x val="-1.3122690170820553E-2"/>
                  <c:y val="4.833318012967896E-17"/>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5.6986426085957314E-3"/>
                      <c:h val="6.1744153918426907E-2"/>
                    </c:manualLayout>
                  </c15:layout>
                </c:ext>
                <c:ext xmlns:c16="http://schemas.microsoft.com/office/drawing/2014/chart" uri="{C3380CC4-5D6E-409C-BE32-E72D297353CC}">
                  <c16:uniqueId val="{00000001-203D-4FF2-B18E-C5742B94A8AC}"/>
                </c:ext>
              </c:extLst>
            </c:dLbl>
            <c:dLbl>
              <c:idx val="8"/>
              <c:layout>
                <c:manualLayout>
                  <c:x val="-5.5545161426553613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C29-4018-9CE1-1922D210DD77}"/>
                </c:ext>
              </c:extLst>
            </c:dLbl>
            <c:dLbl>
              <c:idx val="10"/>
              <c:layout>
                <c:manualLayout>
                  <c:x val="-4.3951913641979402E-2"/>
                  <c:y val="-2.889663723604321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DD-44A1-A00D-A9ABAD724EA2}"/>
                </c:ext>
              </c:extLst>
            </c:dLbl>
            <c:dLbl>
              <c:idx val="16"/>
              <c:dLblPos val="ctr"/>
              <c:showLegendKey val="0"/>
              <c:showVal val="1"/>
              <c:showCatName val="0"/>
              <c:showSerName val="0"/>
              <c:showPercent val="0"/>
              <c:showBubbleSize val="0"/>
              <c:extLst>
                <c:ext xmlns:c15="http://schemas.microsoft.com/office/drawing/2012/chart" uri="{CE6537A1-D6FC-4f65-9D91-7224C49458BB}">
                  <c15:layout>
                    <c:manualLayout>
                      <c:w val="3.096411030020536E-2"/>
                      <c:h val="6.1744153918426907E-2"/>
                    </c:manualLayout>
                  </c15:layout>
                </c:ext>
                <c:ext xmlns:c16="http://schemas.microsoft.com/office/drawing/2014/chart" uri="{C3380CC4-5D6E-409C-BE32-E72D297353CC}">
                  <c16:uniqueId val="{00000001-3A9E-4D99-AADD-5A4B900F385C}"/>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Aukščiausio, vidutinio lygio vadovas (-ė)</c:v>
                </c:pt>
                <c:pt idx="1">
                  <c:v>Specialistas (-ė), tarnautojas (-a)</c:v>
                </c:pt>
                <c:pt idx="2">
                  <c:v>Darbininkas (-ė), techninis darbuotojas (-a)</c:v>
                </c:pt>
                <c:pt idx="3">
                  <c:v>Smulkus verslininkas (-ė)</c:v>
                </c:pt>
                <c:pt idx="4">
                  <c:v>Ūkininkas (-ė)</c:v>
                </c:pt>
                <c:pt idx="5">
                  <c:v>Bedarbis (-ė)</c:v>
                </c:pt>
                <c:pt idx="6">
                  <c:v>Pensininkas (-ė)</c:v>
                </c:pt>
                <c:pt idx="7">
                  <c:v>Studentas (-ė), moksleivis (-ė)</c:v>
                </c:pt>
                <c:pt idx="8">
                  <c:v>Namų šeimininkė</c:v>
                </c:pt>
                <c:pt idx="10">
                  <c:v>Nevedęs / netekėjusi</c:v>
                </c:pt>
                <c:pt idx="11">
                  <c:v>Vedęs / ištekėjusi, gyvena neregistruotoje santuokoje</c:v>
                </c:pt>
                <c:pt idx="12">
                  <c:v>Kita</c:v>
                </c:pt>
                <c:pt idx="14">
                  <c:v>Didieji miestai</c:v>
                </c:pt>
                <c:pt idx="15">
                  <c:v>Kitas miestas, rajono centras</c:v>
                </c:pt>
                <c:pt idx="16">
                  <c:v>Kaimo vietovė</c:v>
                </c:pt>
              </c:strCache>
            </c:strRef>
          </c:cat>
          <c:val>
            <c:numRef>
              <c:f>Sheet1!$B$2:$B$18</c:f>
              <c:numCache>
                <c:formatCode>###0.0</c:formatCode>
                <c:ptCount val="17"/>
                <c:pt idx="0">
                  <c:v>6</c:v>
                </c:pt>
                <c:pt idx="1">
                  <c:v>36</c:v>
                </c:pt>
                <c:pt idx="2">
                  <c:v>26</c:v>
                </c:pt>
                <c:pt idx="3">
                  <c:v>6</c:v>
                </c:pt>
                <c:pt idx="4">
                  <c:v>1</c:v>
                </c:pt>
                <c:pt idx="5">
                  <c:v>6</c:v>
                </c:pt>
                <c:pt idx="6">
                  <c:v>11</c:v>
                </c:pt>
                <c:pt idx="7">
                  <c:v>6</c:v>
                </c:pt>
                <c:pt idx="8">
                  <c:v>3</c:v>
                </c:pt>
                <c:pt idx="10">
                  <c:v>24</c:v>
                </c:pt>
                <c:pt idx="11">
                  <c:v>63</c:v>
                </c:pt>
                <c:pt idx="12">
                  <c:v>13</c:v>
                </c:pt>
                <c:pt idx="14">
                  <c:v>58</c:v>
                </c:pt>
                <c:pt idx="15">
                  <c:v>38</c:v>
                </c:pt>
                <c:pt idx="16">
                  <c:v>4</c:v>
                </c:pt>
              </c:numCache>
            </c:numRef>
          </c:val>
          <c:extLst>
            <c:ext xmlns:c16="http://schemas.microsoft.com/office/drawing/2014/chart" uri="{C3380CC4-5D6E-409C-BE32-E72D297353CC}">
              <c16:uniqueId val="{00000002-4A8C-4633-A5BC-56B2A859C892}"/>
            </c:ext>
          </c:extLst>
        </c:ser>
        <c:ser>
          <c:idx val="1"/>
          <c:order val="1"/>
          <c:tx>
            <c:strRef>
              <c:f>Sheet1!$C$1</c:f>
              <c:strCache>
                <c:ptCount val="1"/>
                <c:pt idx="0">
                  <c:v>Series 2</c:v>
                </c:pt>
              </c:strCache>
            </c:strRef>
          </c:tx>
          <c:spPr>
            <a:noFill/>
            <a:ln>
              <a:noFill/>
            </a:ln>
            <a:effectLst/>
          </c:spPr>
          <c:invertIfNegative val="0"/>
          <c:cat>
            <c:strRef>
              <c:f>Sheet1!$A$2:$A$18</c:f>
              <c:strCache>
                <c:ptCount val="17"/>
                <c:pt idx="0">
                  <c:v>Aukščiausio, vidutinio lygio vadovas (-ė)</c:v>
                </c:pt>
                <c:pt idx="1">
                  <c:v>Specialistas (-ė), tarnautojas (-a)</c:v>
                </c:pt>
                <c:pt idx="2">
                  <c:v>Darbininkas (-ė), techninis darbuotojas (-a)</c:v>
                </c:pt>
                <c:pt idx="3">
                  <c:v>Smulkus verslininkas (-ė)</c:v>
                </c:pt>
                <c:pt idx="4">
                  <c:v>Ūkininkas (-ė)</c:v>
                </c:pt>
                <c:pt idx="5">
                  <c:v>Bedarbis (-ė)</c:v>
                </c:pt>
                <c:pt idx="6">
                  <c:v>Pensininkas (-ė)</c:v>
                </c:pt>
                <c:pt idx="7">
                  <c:v>Studentas (-ė), moksleivis (-ė)</c:v>
                </c:pt>
                <c:pt idx="8">
                  <c:v>Namų šeimininkė</c:v>
                </c:pt>
                <c:pt idx="10">
                  <c:v>Nevedęs / netekėjusi</c:v>
                </c:pt>
                <c:pt idx="11">
                  <c:v>Vedęs / ištekėjusi, gyvena neregistruotoje santuokoje</c:v>
                </c:pt>
                <c:pt idx="12">
                  <c:v>Kita</c:v>
                </c:pt>
                <c:pt idx="14">
                  <c:v>Didieji miestai</c:v>
                </c:pt>
                <c:pt idx="15">
                  <c:v>Kitas miestas, rajono centras</c:v>
                </c:pt>
                <c:pt idx="16">
                  <c:v>Kaimo vietovė</c:v>
                </c:pt>
              </c:strCache>
            </c:strRef>
          </c:cat>
          <c:val>
            <c:numRef>
              <c:f>Sheet1!$C$2:$C$18</c:f>
              <c:numCache>
                <c:formatCode>General</c:formatCode>
                <c:ptCount val="17"/>
                <c:pt idx="0">
                  <c:v>100</c:v>
                </c:pt>
                <c:pt idx="8" formatCode="###0.0">
                  <c:v>101</c:v>
                </c:pt>
                <c:pt idx="12" formatCode="###0.0">
                  <c:v>100</c:v>
                </c:pt>
                <c:pt idx="16" formatCode="###0.0">
                  <c:v>100</c:v>
                </c:pt>
              </c:numCache>
            </c:numRef>
          </c:val>
          <c:extLst>
            <c:ext xmlns:c16="http://schemas.microsoft.com/office/drawing/2014/chart" uri="{C3380CC4-5D6E-409C-BE32-E72D297353CC}">
              <c16:uniqueId val="{00000003-4A8C-4633-A5BC-56B2A859C892}"/>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079902121609799"/>
          <c:y val="0.19554904721260449"/>
          <c:w val="0.79225653433945753"/>
          <c:h val="0.78653945062415276"/>
        </c:manualLayout>
      </c:layout>
      <c:barChart>
        <c:barDir val="bar"/>
        <c:grouping val="stacked"/>
        <c:varyColors val="0"/>
        <c:ser>
          <c:idx val="0"/>
          <c:order val="0"/>
          <c:tx>
            <c:strRef>
              <c:f>Sheet1!$B$1</c:f>
              <c:strCache>
                <c:ptCount val="1"/>
                <c:pt idx="0">
                  <c:v>Senos statybos daugiabutis – pastatytas iki 1993 m.</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2022 m.</c:v>
                </c:pt>
                <c:pt idx="1">
                  <c:v>2021 m.</c:v>
                </c:pt>
                <c:pt idx="2">
                  <c:v>2020 m.</c:v>
                </c:pt>
                <c:pt idx="3">
                  <c:v>2019 m.</c:v>
                </c:pt>
                <c:pt idx="4">
                  <c:v>2018 m.</c:v>
                </c:pt>
                <c:pt idx="5">
                  <c:v>2017 m.</c:v>
                </c:pt>
                <c:pt idx="6">
                  <c:v>2016 m.</c:v>
                </c:pt>
              </c:strCache>
            </c:strRef>
          </c:cat>
          <c:val>
            <c:numRef>
              <c:f>Sheet1!$B$2:$B$8</c:f>
              <c:numCache>
                <c:formatCode>General</c:formatCode>
                <c:ptCount val="7"/>
                <c:pt idx="0">
                  <c:v>51</c:v>
                </c:pt>
                <c:pt idx="1">
                  <c:v>51</c:v>
                </c:pt>
                <c:pt idx="2">
                  <c:v>53</c:v>
                </c:pt>
                <c:pt idx="3">
                  <c:v>54</c:v>
                </c:pt>
                <c:pt idx="4">
                  <c:v>54</c:v>
                </c:pt>
                <c:pt idx="5">
                  <c:v>56</c:v>
                </c:pt>
                <c:pt idx="6">
                  <c:v>55</c:v>
                </c:pt>
              </c:numCache>
            </c:numRef>
          </c:val>
          <c:extLst>
            <c:ext xmlns:c16="http://schemas.microsoft.com/office/drawing/2014/chart" uri="{C3380CC4-5D6E-409C-BE32-E72D297353CC}">
              <c16:uniqueId val="{00000000-A975-4CD7-BD98-299B1AFCB29B}"/>
            </c:ext>
          </c:extLst>
        </c:ser>
        <c:ser>
          <c:idx val="1"/>
          <c:order val="1"/>
          <c:tx>
            <c:strRef>
              <c:f>Sheet1!$C$1</c:f>
              <c:strCache>
                <c:ptCount val="1"/>
                <c:pt idx="0">
                  <c:v>Daugiabutis, naujesnis nei 1993 m.</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975-4CD7-BD98-299B1AFCB29B}"/>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A975-4CD7-BD98-299B1AFCB29B}"/>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975-4CD7-BD98-299B1AFCB29B}"/>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975-4CD7-BD98-299B1AFCB29B}"/>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0AE-4C9F-B642-AFD3D314ACB8}"/>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0AE-4C9F-B642-AFD3D314ACB8}"/>
                </c:ext>
              </c:extLst>
            </c:dLbl>
            <c:dLbl>
              <c:idx val="6"/>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757-4386-A485-966542827D1B}"/>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2022 m.</c:v>
                </c:pt>
                <c:pt idx="1">
                  <c:v>2021 m.</c:v>
                </c:pt>
                <c:pt idx="2">
                  <c:v>2020 m.</c:v>
                </c:pt>
                <c:pt idx="3">
                  <c:v>2019 m.</c:v>
                </c:pt>
                <c:pt idx="4">
                  <c:v>2018 m.</c:v>
                </c:pt>
                <c:pt idx="5">
                  <c:v>2017 m.</c:v>
                </c:pt>
                <c:pt idx="6">
                  <c:v>2016 m.</c:v>
                </c:pt>
              </c:strCache>
            </c:strRef>
          </c:cat>
          <c:val>
            <c:numRef>
              <c:f>Sheet1!$C$2:$C$8</c:f>
              <c:numCache>
                <c:formatCode>General</c:formatCode>
                <c:ptCount val="7"/>
                <c:pt idx="0">
                  <c:v>10</c:v>
                </c:pt>
                <c:pt idx="1">
                  <c:v>10</c:v>
                </c:pt>
                <c:pt idx="2">
                  <c:v>9</c:v>
                </c:pt>
                <c:pt idx="3">
                  <c:v>8</c:v>
                </c:pt>
                <c:pt idx="4">
                  <c:v>7</c:v>
                </c:pt>
                <c:pt idx="5">
                  <c:v>6</c:v>
                </c:pt>
                <c:pt idx="6">
                  <c:v>6</c:v>
                </c:pt>
              </c:numCache>
            </c:numRef>
          </c:val>
          <c:extLst>
            <c:ext xmlns:c16="http://schemas.microsoft.com/office/drawing/2014/chart" uri="{C3380CC4-5D6E-409C-BE32-E72D297353CC}">
              <c16:uniqueId val="{00000005-A975-4CD7-BD98-299B1AFCB29B}"/>
            </c:ext>
          </c:extLst>
        </c:ser>
        <c:ser>
          <c:idx val="2"/>
          <c:order val="2"/>
          <c:tx>
            <c:strRef>
              <c:f>Sheet1!$D$1</c:f>
              <c:strCache>
                <c:ptCount val="1"/>
                <c:pt idx="0">
                  <c:v>Vieno ar dviejų butų namas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2022 m.</c:v>
                </c:pt>
                <c:pt idx="1">
                  <c:v>2021 m.</c:v>
                </c:pt>
                <c:pt idx="2">
                  <c:v>2020 m.</c:v>
                </c:pt>
                <c:pt idx="3">
                  <c:v>2019 m.</c:v>
                </c:pt>
                <c:pt idx="4">
                  <c:v>2018 m.</c:v>
                </c:pt>
                <c:pt idx="5">
                  <c:v>2017 m.</c:v>
                </c:pt>
                <c:pt idx="6">
                  <c:v>2016 m.</c:v>
                </c:pt>
              </c:strCache>
            </c:strRef>
          </c:cat>
          <c:val>
            <c:numRef>
              <c:f>Sheet1!$D$2:$D$8</c:f>
              <c:numCache>
                <c:formatCode>General</c:formatCode>
                <c:ptCount val="7"/>
                <c:pt idx="0">
                  <c:v>39</c:v>
                </c:pt>
                <c:pt idx="1">
                  <c:v>39</c:v>
                </c:pt>
                <c:pt idx="2">
                  <c:v>38</c:v>
                </c:pt>
                <c:pt idx="3">
                  <c:v>38</c:v>
                </c:pt>
                <c:pt idx="4">
                  <c:v>39</c:v>
                </c:pt>
                <c:pt idx="5">
                  <c:v>38</c:v>
                </c:pt>
                <c:pt idx="6">
                  <c:v>39</c:v>
                </c:pt>
              </c:numCache>
            </c:numRef>
          </c:val>
          <c:extLst>
            <c:ext xmlns:c16="http://schemas.microsoft.com/office/drawing/2014/chart" uri="{C3380CC4-5D6E-409C-BE32-E72D297353CC}">
              <c16:uniqueId val="{00000006-A975-4CD7-BD98-299B1AFCB29B}"/>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none"/>
        <c:minorTickMark val="none"/>
        <c:tickLblPos val="nextTo"/>
        <c:crossAx val="19837478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774346566054244"/>
          <c:y val="0.19554904721260449"/>
          <c:w val="0.79225653433945753"/>
          <c:h val="0.78653945062415276"/>
        </c:manualLayout>
      </c:layout>
      <c:barChart>
        <c:barDir val="bar"/>
        <c:grouping val="stacked"/>
        <c:varyColors val="0"/>
        <c:ser>
          <c:idx val="0"/>
          <c:order val="0"/>
          <c:tx>
            <c:strRef>
              <c:f>Sheet1!$B$1</c:f>
              <c:strCache>
                <c:ptCount val="1"/>
                <c:pt idx="0">
                  <c:v>Taip, yra renovuotas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2022 m.</c:v>
                </c:pt>
                <c:pt idx="1">
                  <c:v>2021 m.</c:v>
                </c:pt>
                <c:pt idx="2">
                  <c:v>2020 m.</c:v>
                </c:pt>
                <c:pt idx="3">
                  <c:v>2019 m.</c:v>
                </c:pt>
                <c:pt idx="4">
                  <c:v>2018 m.</c:v>
                </c:pt>
              </c:strCache>
            </c:strRef>
          </c:cat>
          <c:val>
            <c:numRef>
              <c:f>Sheet1!$B$2:$B$6</c:f>
              <c:numCache>
                <c:formatCode>General</c:formatCode>
                <c:ptCount val="5"/>
                <c:pt idx="0">
                  <c:v>15</c:v>
                </c:pt>
                <c:pt idx="1">
                  <c:v>14</c:v>
                </c:pt>
                <c:pt idx="2">
                  <c:v>13</c:v>
                </c:pt>
                <c:pt idx="3">
                  <c:v>16</c:v>
                </c:pt>
                <c:pt idx="4">
                  <c:v>15</c:v>
                </c:pt>
              </c:numCache>
            </c:numRef>
          </c:val>
          <c:extLst>
            <c:ext xmlns:c16="http://schemas.microsoft.com/office/drawing/2014/chart" uri="{C3380CC4-5D6E-409C-BE32-E72D297353CC}">
              <c16:uniqueId val="{00000000-79A6-404F-A642-9EBAF7A6EA36}"/>
            </c:ext>
          </c:extLst>
        </c:ser>
        <c:ser>
          <c:idx val="1"/>
          <c:order val="1"/>
          <c:tx>
            <c:strRef>
              <c:f>Sheet1!$C$1</c:f>
              <c:strCache>
                <c:ptCount val="1"/>
                <c:pt idx="0">
                  <c:v>Taip, šiuo metu renovuojamas</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9A6-404F-A642-9EBAF7A6EA36}"/>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9A6-404F-A642-9EBAF7A6EA36}"/>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9A6-404F-A642-9EBAF7A6EA36}"/>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9A6-404F-A642-9EBAF7A6EA36}"/>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CE9-47AA-A8D0-2DA9B4716C45}"/>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2022 m.</c:v>
                </c:pt>
                <c:pt idx="1">
                  <c:v>2021 m.</c:v>
                </c:pt>
                <c:pt idx="2">
                  <c:v>2020 m.</c:v>
                </c:pt>
                <c:pt idx="3">
                  <c:v>2019 m.</c:v>
                </c:pt>
                <c:pt idx="4">
                  <c:v>2018 m.</c:v>
                </c:pt>
              </c:strCache>
            </c:strRef>
          </c:cat>
          <c:val>
            <c:numRef>
              <c:f>Sheet1!$C$2:$C$6</c:f>
              <c:numCache>
                <c:formatCode>General</c:formatCode>
                <c:ptCount val="5"/>
                <c:pt idx="0">
                  <c:v>6</c:v>
                </c:pt>
                <c:pt idx="1">
                  <c:v>5</c:v>
                </c:pt>
                <c:pt idx="2">
                  <c:v>5</c:v>
                </c:pt>
                <c:pt idx="3">
                  <c:v>6</c:v>
                </c:pt>
                <c:pt idx="4">
                  <c:v>6</c:v>
                </c:pt>
              </c:numCache>
            </c:numRef>
          </c:val>
          <c:extLst>
            <c:ext xmlns:c16="http://schemas.microsoft.com/office/drawing/2014/chart" uri="{C3380CC4-5D6E-409C-BE32-E72D297353CC}">
              <c16:uniqueId val="{00000005-79A6-404F-A642-9EBAF7A6EA36}"/>
            </c:ext>
          </c:extLst>
        </c:ser>
        <c:ser>
          <c:idx val="2"/>
          <c:order val="2"/>
          <c:tx>
            <c:strRef>
              <c:f>Sheet1!$D$1</c:f>
              <c:strCache>
                <c:ptCount val="1"/>
                <c:pt idx="0">
                  <c:v>Nerenovuotas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2022 m.</c:v>
                </c:pt>
                <c:pt idx="1">
                  <c:v>2021 m.</c:v>
                </c:pt>
                <c:pt idx="2">
                  <c:v>2020 m.</c:v>
                </c:pt>
                <c:pt idx="3">
                  <c:v>2019 m.</c:v>
                </c:pt>
                <c:pt idx="4">
                  <c:v>2018 m.</c:v>
                </c:pt>
              </c:strCache>
            </c:strRef>
          </c:cat>
          <c:val>
            <c:numRef>
              <c:f>Sheet1!$D$2:$D$6</c:f>
              <c:numCache>
                <c:formatCode>General</c:formatCode>
                <c:ptCount val="5"/>
                <c:pt idx="0">
                  <c:v>79</c:v>
                </c:pt>
                <c:pt idx="1">
                  <c:v>81</c:v>
                </c:pt>
                <c:pt idx="2">
                  <c:v>82</c:v>
                </c:pt>
                <c:pt idx="3">
                  <c:v>78</c:v>
                </c:pt>
                <c:pt idx="4">
                  <c:v>79</c:v>
                </c:pt>
              </c:numCache>
            </c:numRef>
          </c:val>
          <c:extLst>
            <c:ext xmlns:c16="http://schemas.microsoft.com/office/drawing/2014/chart" uri="{C3380CC4-5D6E-409C-BE32-E72D297353CC}">
              <c16:uniqueId val="{00000006-79A6-404F-A642-9EBAF7A6EA36}"/>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none"/>
        <c:minorTickMark val="none"/>
        <c:tickLblPos val="nextTo"/>
        <c:crossAx val="198374784"/>
        <c:crosses val="autoZero"/>
        <c:crossBetween val="between"/>
      </c:valAx>
      <c:spPr>
        <a:noFill/>
        <a:ln>
          <a:noFill/>
        </a:ln>
        <a:effectLst/>
      </c:spPr>
    </c:plotArea>
    <c:legend>
      <c:legendPos val="b"/>
      <c:layout>
        <c:manualLayout>
          <c:xMode val="edge"/>
          <c:yMode val="edge"/>
          <c:x val="0.18746322725284342"/>
          <c:y val="4.5204256713682098E-2"/>
          <c:w val="0.81253677274715663"/>
          <c:h val="6.290524891424201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455579672444036"/>
          <c:y val="0.16335335373171736"/>
          <c:w val="0.87724985954980994"/>
          <c:h val="0.7741848812005595"/>
        </c:manualLayout>
      </c:layout>
      <c:barChart>
        <c:barDir val="bar"/>
        <c:grouping val="stacked"/>
        <c:varyColors val="0"/>
        <c:ser>
          <c:idx val="0"/>
          <c:order val="0"/>
          <c:tx>
            <c:strRef>
              <c:f>Sheet1!$B$1</c:f>
              <c:strCache>
                <c:ptCount val="1"/>
                <c:pt idx="0">
                  <c:v>Lietuvos gyventojai (2022 m.)</c:v>
                </c:pt>
              </c:strCache>
            </c:strRef>
          </c:tx>
          <c:spPr>
            <a:solidFill>
              <a:schemeClr val="accent1"/>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3D7-403A-9E7B-0796806A8EDD}"/>
                </c:ext>
              </c:extLst>
            </c:dLbl>
            <c:dLbl>
              <c:idx val="8"/>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3D7-403A-9E7B-0796806A8EDD}"/>
                </c:ext>
              </c:extLst>
            </c:dLbl>
            <c:dLbl>
              <c:idx val="9"/>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Sheet1!$B$2:$B$12</c:f>
              <c:numCache>
                <c:formatCode>General</c:formatCode>
                <c:ptCount val="11"/>
                <c:pt idx="0">
                  <c:v>1</c:v>
                </c:pt>
                <c:pt idx="1">
                  <c:v>4</c:v>
                </c:pt>
                <c:pt idx="2">
                  <c:v>9</c:v>
                </c:pt>
                <c:pt idx="3">
                  <c:v>16</c:v>
                </c:pt>
                <c:pt idx="4">
                  <c:v>18</c:v>
                </c:pt>
                <c:pt idx="5">
                  <c:v>20</c:v>
                </c:pt>
                <c:pt idx="6">
                  <c:v>10</c:v>
                </c:pt>
                <c:pt idx="7">
                  <c:v>6</c:v>
                </c:pt>
                <c:pt idx="8">
                  <c:v>4</c:v>
                </c:pt>
                <c:pt idx="9">
                  <c:v>4</c:v>
                </c:pt>
                <c:pt idx="10">
                  <c:v>8</c:v>
                </c:pt>
              </c:numCache>
            </c:numRef>
          </c:val>
          <c:extLst>
            <c:ext xmlns:c16="http://schemas.microsoft.com/office/drawing/2014/chart" uri="{C3380CC4-5D6E-409C-BE32-E72D297353CC}">
              <c16:uniqueId val="{0000000B-53D7-403A-9E7B-0796806A8EDD}"/>
            </c:ext>
          </c:extLst>
        </c:ser>
        <c:ser>
          <c:idx val="1"/>
          <c:order val="1"/>
          <c:tx>
            <c:strRef>
              <c:f>Sheet1!$C$1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Sheet1!$C$2:$C$12</c:f>
              <c:numCache>
                <c:formatCode>General</c:formatCode>
                <c:ptCount val="11"/>
                <c:pt idx="0">
                  <c:v>49</c:v>
                </c:pt>
                <c:pt idx="1">
                  <c:v>46</c:v>
                </c:pt>
                <c:pt idx="2">
                  <c:v>41</c:v>
                </c:pt>
                <c:pt idx="3">
                  <c:v>34</c:v>
                </c:pt>
                <c:pt idx="4">
                  <c:v>32</c:v>
                </c:pt>
                <c:pt idx="5">
                  <c:v>30</c:v>
                </c:pt>
                <c:pt idx="6">
                  <c:v>40</c:v>
                </c:pt>
                <c:pt idx="7">
                  <c:v>44</c:v>
                </c:pt>
                <c:pt idx="8">
                  <c:v>46</c:v>
                </c:pt>
                <c:pt idx="9">
                  <c:v>46</c:v>
                </c:pt>
                <c:pt idx="10">
                  <c:v>42</c:v>
                </c:pt>
              </c:numCache>
            </c:numRef>
          </c:val>
          <c:extLst>
            <c:ext xmlns:c16="http://schemas.microsoft.com/office/drawing/2014/chart" uri="{C3380CC4-5D6E-409C-BE32-E72D297353CC}">
              <c16:uniqueId val="{0000000C-53D7-403A-9E7B-0796806A8EDD}"/>
            </c:ext>
          </c:extLst>
        </c:ser>
        <c:ser>
          <c:idx val="2"/>
          <c:order val="2"/>
          <c:tx>
            <c:strRef>
              <c:f>Sheet1!$D$1</c:f>
              <c:strCache>
                <c:ptCount val="1"/>
                <c:pt idx="0">
                  <c:v>Renovuotinų daugiabučių namų gyventojai (2022 m.)</c:v>
                </c:pt>
              </c:strCache>
            </c:strRef>
          </c:tx>
          <c:spPr>
            <a:solidFill>
              <a:schemeClr val="accent2"/>
            </a:solidFill>
            <a:ln>
              <a:noFill/>
            </a:ln>
            <a:effectLst/>
          </c:spPr>
          <c:invertIfNegative val="0"/>
          <c:dLbls>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8E0-40FE-B7F9-A0DEBBA116C4}"/>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1-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Sheet1!$D$2:$D$12</c:f>
              <c:numCache>
                <c:formatCode>General</c:formatCode>
                <c:ptCount val="11"/>
                <c:pt idx="1">
                  <c:v>2</c:v>
                </c:pt>
                <c:pt idx="2">
                  <c:v>8</c:v>
                </c:pt>
                <c:pt idx="3">
                  <c:v>18</c:v>
                </c:pt>
                <c:pt idx="4">
                  <c:v>22</c:v>
                </c:pt>
                <c:pt idx="5">
                  <c:v>24</c:v>
                </c:pt>
                <c:pt idx="6">
                  <c:v>10</c:v>
                </c:pt>
                <c:pt idx="7">
                  <c:v>4</c:v>
                </c:pt>
                <c:pt idx="8">
                  <c:v>3</c:v>
                </c:pt>
                <c:pt idx="9">
                  <c:v>2</c:v>
                </c:pt>
                <c:pt idx="10">
                  <c:v>7</c:v>
                </c:pt>
              </c:numCache>
            </c:numRef>
          </c:val>
          <c:extLst>
            <c:ext xmlns:c16="http://schemas.microsoft.com/office/drawing/2014/chart" uri="{C3380CC4-5D6E-409C-BE32-E72D297353CC}">
              <c16:uniqueId val="{00000010-53D7-403A-9E7B-0796806A8EDD}"/>
            </c:ext>
          </c:extLst>
        </c:ser>
        <c:ser>
          <c:idx val="3"/>
          <c:order val="3"/>
          <c:tx>
            <c:strRef>
              <c:f>Sheet1!$E$1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Sheet1!$E$2:$E$12</c:f>
              <c:numCache>
                <c:formatCode>General</c:formatCode>
                <c:ptCount val="11"/>
                <c:pt idx="0">
                  <c:v>50</c:v>
                </c:pt>
                <c:pt idx="1">
                  <c:v>48</c:v>
                </c:pt>
                <c:pt idx="2">
                  <c:v>42</c:v>
                </c:pt>
                <c:pt idx="3">
                  <c:v>32</c:v>
                </c:pt>
                <c:pt idx="4">
                  <c:v>28</c:v>
                </c:pt>
                <c:pt idx="5">
                  <c:v>26</c:v>
                </c:pt>
                <c:pt idx="6">
                  <c:v>40</c:v>
                </c:pt>
                <c:pt idx="7">
                  <c:v>46</c:v>
                </c:pt>
                <c:pt idx="8">
                  <c:v>47</c:v>
                </c:pt>
                <c:pt idx="9">
                  <c:v>48</c:v>
                </c:pt>
                <c:pt idx="10">
                  <c:v>43</c:v>
                </c:pt>
              </c:numCache>
            </c:numRef>
          </c:val>
          <c:extLst>
            <c:ext xmlns:c16="http://schemas.microsoft.com/office/drawing/2014/chart" uri="{C3380CC4-5D6E-409C-BE32-E72D297353CC}">
              <c16:uniqueId val="{00000011-53D7-403A-9E7B-0796806A8EDD}"/>
            </c:ext>
          </c:extLst>
        </c:ser>
        <c:ser>
          <c:idx val="4"/>
          <c:order val="4"/>
          <c:tx>
            <c:strRef>
              <c:f>Sheet1!$F$1</c:f>
              <c:strCache>
                <c:ptCount val="1"/>
                <c:pt idx="0">
                  <c:v>Lietuvos gyventojai (2021 m.), N=XXXX</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5-53D7-403A-9E7B-0796806A8EDD}"/>
                </c:ext>
              </c:extLst>
            </c:dLbl>
            <c:dLbl>
              <c:idx val="1"/>
              <c:tx>
                <c:rich>
                  <a:bodyPr/>
                  <a:lstStyle/>
                  <a:p>
                    <a:fld id="{867CA188-19B9-42DA-9D99-F8D3738479F1}"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36-53D7-403A-9E7B-0796806A8EDD}"/>
                </c:ext>
              </c:extLst>
            </c:dLbl>
            <c:dLbl>
              <c:idx val="2"/>
              <c:tx>
                <c:rich>
                  <a:bodyPr/>
                  <a:lstStyle/>
                  <a:p>
                    <a:fld id="{2792D4FE-D7AA-4241-9EF9-A337F032CCC0}"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37-53D7-403A-9E7B-0796806A8EDD}"/>
                </c:ext>
              </c:extLst>
            </c:dLbl>
            <c:dLbl>
              <c:idx val="3"/>
              <c:tx>
                <c:rich>
                  <a:bodyPr/>
                  <a:lstStyle/>
                  <a:p>
                    <a:fld id="{6364943C-6D02-4F2C-8148-B3C8F230269D}"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38-53D7-403A-9E7B-0796806A8EDD}"/>
                </c:ext>
              </c:extLst>
            </c:dLbl>
            <c:dLbl>
              <c:idx val="4"/>
              <c:tx>
                <c:rich>
                  <a:bodyPr/>
                  <a:lstStyle/>
                  <a:p>
                    <a:fld id="{82FE6DE8-E96A-4F51-835D-007A35FFA0D2}"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layout>
                    <c:manualLayout>
                      <c:w val="2.4658689111782414E-2"/>
                      <c:h val="7.1608776681993946E-2"/>
                    </c:manualLayout>
                  </c15:layout>
                  <c15:dlblFieldTable/>
                  <c15:showDataLabelsRange val="0"/>
                </c:ext>
                <c:ext xmlns:c16="http://schemas.microsoft.com/office/drawing/2014/chart" uri="{C3380CC4-5D6E-409C-BE32-E72D297353CC}">
                  <c16:uniqueId val="{00000039-53D7-403A-9E7B-0796806A8EDD}"/>
                </c:ext>
              </c:extLst>
            </c:dLbl>
            <c:dLbl>
              <c:idx val="5"/>
              <c:tx>
                <c:rich>
                  <a:bodyPr/>
                  <a:lstStyle/>
                  <a:p>
                    <a:fld id="{CA915A42-1881-48F9-94A1-104CD62F2F48}"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3A-53D7-403A-9E7B-0796806A8EDD}"/>
                </c:ext>
              </c:extLst>
            </c:dLbl>
            <c:dLbl>
              <c:idx val="6"/>
              <c:tx>
                <c:rich>
                  <a:bodyPr/>
                  <a:lstStyle/>
                  <a:p>
                    <a:fld id="{531B797B-7714-40EA-B26B-82E1667B7CD9}"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32-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2.2738707078168253E-2"/>
                      <c:h val="7.1608776681993946E-2"/>
                    </c:manualLayout>
                  </c15:layout>
                </c:ext>
                <c:ext xmlns:c16="http://schemas.microsoft.com/office/drawing/2014/chart" uri="{C3380CC4-5D6E-409C-BE32-E72D297353CC}">
                  <c16:uniqueId val="{00000012-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2.2738707078168253E-2"/>
                      <c:h val="7.1608776681993946E-2"/>
                    </c:manualLayout>
                  </c15:layout>
                </c:ext>
                <c:ext xmlns:c16="http://schemas.microsoft.com/office/drawing/2014/chart" uri="{C3380CC4-5D6E-409C-BE32-E72D297353CC}">
                  <c16:uniqueId val="{00000033-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2.2708178258479969E-2"/>
                      <c:h val="7.1608776681993946E-2"/>
                    </c:manualLayout>
                  </c15:layout>
                </c:ext>
                <c:ext xmlns:c16="http://schemas.microsoft.com/office/drawing/2014/chart" uri="{C3380CC4-5D6E-409C-BE32-E72D297353CC}">
                  <c16:uniqueId val="{00000034-53D7-403A-9E7B-0796806A8EDD}"/>
                </c:ext>
              </c:extLst>
            </c:dLbl>
            <c:dLbl>
              <c:idx val="10"/>
              <c:layout>
                <c:manualLayout>
                  <c:x val="1.4347952325359384E-2"/>
                  <c:y val="3.0575908062338416E-3"/>
                </c:manualLayout>
              </c:layout>
              <c:showLegendKey val="0"/>
              <c:showVal val="1"/>
              <c:showCatName val="0"/>
              <c:showSerName val="0"/>
              <c:showPercent val="0"/>
              <c:showBubbleSize val="0"/>
              <c:extLst>
                <c:ext xmlns:c15="http://schemas.microsoft.com/office/drawing/2012/chart" uri="{CE6537A1-D6FC-4f65-9D91-7224C49458BB}">
                  <c15:layout>
                    <c:manualLayout>
                      <c:w val="4.3278641650493124E-2"/>
                      <c:h val="7.1608776681993946E-2"/>
                    </c:manualLayout>
                  </c15:layout>
                </c:ext>
                <c:ext xmlns:c16="http://schemas.microsoft.com/office/drawing/2014/chart" uri="{C3380CC4-5D6E-409C-BE32-E72D297353CC}">
                  <c16:uniqueId val="{00000000-E55E-47C9-BDE5-0019C527EFB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Sheet1!$F$2:$F$12</c:f>
              <c:numCache>
                <c:formatCode>General</c:formatCode>
                <c:ptCount val="11"/>
                <c:pt idx="0">
                  <c:v>3</c:v>
                </c:pt>
                <c:pt idx="1">
                  <c:v>6</c:v>
                </c:pt>
                <c:pt idx="2">
                  <c:v>22</c:v>
                </c:pt>
                <c:pt idx="3">
                  <c:v>21</c:v>
                </c:pt>
                <c:pt idx="4">
                  <c:v>19</c:v>
                </c:pt>
                <c:pt idx="5">
                  <c:v>11</c:v>
                </c:pt>
                <c:pt idx="6">
                  <c:v>5</c:v>
                </c:pt>
                <c:pt idx="7">
                  <c:v>2</c:v>
                </c:pt>
                <c:pt idx="8">
                  <c:v>2</c:v>
                </c:pt>
                <c:pt idx="9">
                  <c:v>2</c:v>
                </c:pt>
                <c:pt idx="10">
                  <c:v>7</c:v>
                </c:pt>
              </c:numCache>
            </c:numRef>
          </c:val>
          <c:extLst>
            <c:ext xmlns:c16="http://schemas.microsoft.com/office/drawing/2014/chart" uri="{C3380CC4-5D6E-409C-BE32-E72D297353CC}">
              <c16:uniqueId val="{00000013-53D7-403A-9E7B-0796806A8EDD}"/>
            </c:ext>
          </c:extLst>
        </c:ser>
        <c:ser>
          <c:idx val="5"/>
          <c:order val="5"/>
          <c:tx>
            <c:strRef>
              <c:f>Sheet1!$G$1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Sheet1!$G$2:$G$12</c:f>
              <c:numCache>
                <c:formatCode>General</c:formatCode>
                <c:ptCount val="11"/>
                <c:pt idx="0">
                  <c:v>47</c:v>
                </c:pt>
                <c:pt idx="1">
                  <c:v>44</c:v>
                </c:pt>
                <c:pt idx="2">
                  <c:v>28</c:v>
                </c:pt>
                <c:pt idx="3">
                  <c:v>29</c:v>
                </c:pt>
                <c:pt idx="4">
                  <c:v>31</c:v>
                </c:pt>
                <c:pt idx="5">
                  <c:v>39</c:v>
                </c:pt>
                <c:pt idx="6">
                  <c:v>45</c:v>
                </c:pt>
                <c:pt idx="7">
                  <c:v>48</c:v>
                </c:pt>
                <c:pt idx="8">
                  <c:v>48</c:v>
                </c:pt>
                <c:pt idx="9">
                  <c:v>48</c:v>
                </c:pt>
                <c:pt idx="10">
                  <c:v>43</c:v>
                </c:pt>
              </c:numCache>
            </c:numRef>
          </c:val>
          <c:extLst>
            <c:ext xmlns:c16="http://schemas.microsoft.com/office/drawing/2014/chart" uri="{C3380CC4-5D6E-409C-BE32-E72D297353CC}">
              <c16:uniqueId val="{00000014-53D7-403A-9E7B-0796806A8EDD}"/>
            </c:ext>
          </c:extLst>
        </c:ser>
        <c:ser>
          <c:idx val="6"/>
          <c:order val="6"/>
          <c:tx>
            <c:strRef>
              <c:f>Sheet1!$H$1</c:f>
              <c:strCache>
                <c:ptCount val="1"/>
                <c:pt idx="0">
                  <c:v>Renovuotinų daugiabučių namų gyventojai (2021 m.), N=XXXX</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15:layout>
                    <c:manualLayout>
                      <c:w val="7.3587614422761863E-3"/>
                      <c:h val="7.1608776681993946E-2"/>
                    </c:manualLayout>
                  </c15:layout>
                </c:ext>
                <c:ext xmlns:c16="http://schemas.microsoft.com/office/drawing/2014/chart" uri="{C3380CC4-5D6E-409C-BE32-E72D297353CC}">
                  <c16:uniqueId val="{0000003B-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15:layout>
                    <c:manualLayout>
                      <c:w val="1.4211691923855158E-2"/>
                      <c:h val="7.1608776681993946E-2"/>
                    </c:manualLayout>
                  </c15:layout>
                </c:ext>
                <c:ext xmlns:c16="http://schemas.microsoft.com/office/drawing/2014/chart" uri="{C3380CC4-5D6E-409C-BE32-E72D297353CC}">
                  <c16:uniqueId val="{0000003C-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7.2637536499704138E-3"/>
                      <c:h val="7.1608776681993946E-2"/>
                    </c:manualLayout>
                  </c15:layout>
                </c:ext>
                <c:ext xmlns:c16="http://schemas.microsoft.com/office/drawing/2014/chart" uri="{C3380CC4-5D6E-409C-BE32-E72D297353CC}">
                  <c16:uniqueId val="{0000003D-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7.2637536499704138E-3"/>
                      <c:h val="7.1608776681993946E-2"/>
                    </c:manualLayout>
                  </c15:layout>
                </c:ext>
                <c:ext xmlns:c16="http://schemas.microsoft.com/office/drawing/2014/chart" uri="{C3380CC4-5D6E-409C-BE32-E72D297353CC}">
                  <c16:uniqueId val="{0000003E-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7.2637536499704138E-3"/>
                      <c:h val="7.1608776681993946E-2"/>
                    </c:manualLayout>
                  </c15:layout>
                </c:ext>
                <c:ext xmlns:c16="http://schemas.microsoft.com/office/drawing/2014/chart" uri="{C3380CC4-5D6E-409C-BE32-E72D297353CC}">
                  <c16:uniqueId val="{0000003F-53D7-403A-9E7B-0796806A8EDD}"/>
                </c:ext>
              </c:extLst>
            </c:dLbl>
            <c:dLbl>
              <c:idx val="10"/>
              <c:layout>
                <c:manualLayout>
                  <c:x val="1.4347952325359384E-2"/>
                  <c:y val="2.4075518159320707E-7"/>
                </c:manualLayout>
              </c:layout>
              <c:showLegendKey val="0"/>
              <c:showVal val="1"/>
              <c:showCatName val="0"/>
              <c:showSerName val="0"/>
              <c:showPercent val="0"/>
              <c:showBubbleSize val="0"/>
              <c:extLst>
                <c:ext xmlns:c15="http://schemas.microsoft.com/office/drawing/2012/chart" uri="{CE6537A1-D6FC-4f65-9D91-7224C49458BB}">
                  <c15:layout>
                    <c:manualLayout>
                      <c:w val="5.1104797464325516E-2"/>
                      <c:h val="7.1608776681993946E-2"/>
                    </c:manualLayout>
                  </c15:layout>
                </c:ext>
                <c:ext xmlns:c16="http://schemas.microsoft.com/office/drawing/2014/chart" uri="{C3380CC4-5D6E-409C-BE32-E72D297353CC}">
                  <c16:uniqueId val="{00000000-5958-403F-8A2E-E7C54F2C5AA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Sheet1!$H$2:$H$12</c:f>
              <c:numCache>
                <c:formatCode>General</c:formatCode>
                <c:ptCount val="11"/>
                <c:pt idx="0">
                  <c:v>1</c:v>
                </c:pt>
                <c:pt idx="1">
                  <c:v>6</c:v>
                </c:pt>
                <c:pt idx="2">
                  <c:v>26</c:v>
                </c:pt>
                <c:pt idx="3">
                  <c:v>27</c:v>
                </c:pt>
                <c:pt idx="4">
                  <c:v>22</c:v>
                </c:pt>
                <c:pt idx="5">
                  <c:v>11</c:v>
                </c:pt>
                <c:pt idx="6">
                  <c:v>2</c:v>
                </c:pt>
                <c:pt idx="7">
                  <c:v>1</c:v>
                </c:pt>
                <c:pt idx="8">
                  <c:v>1</c:v>
                </c:pt>
                <c:pt idx="9">
                  <c:v>1</c:v>
                </c:pt>
                <c:pt idx="10">
                  <c:v>2</c:v>
                </c:pt>
              </c:numCache>
            </c:numRef>
          </c:val>
          <c:extLst>
            <c:ext xmlns:c16="http://schemas.microsoft.com/office/drawing/2014/chart" uri="{C3380CC4-5D6E-409C-BE32-E72D297353CC}">
              <c16:uniqueId val="{00000015-53D7-403A-9E7B-0796806A8EDD}"/>
            </c:ext>
          </c:extLst>
        </c:ser>
        <c:ser>
          <c:idx val="7"/>
          <c:order val="7"/>
          <c:tx>
            <c:strRef>
              <c:f>Sheet1!$I$1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Sheet1!$I$2:$I$12</c:f>
              <c:numCache>
                <c:formatCode>General</c:formatCode>
                <c:ptCount val="11"/>
                <c:pt idx="0">
                  <c:v>49</c:v>
                </c:pt>
                <c:pt idx="1">
                  <c:v>44</c:v>
                </c:pt>
                <c:pt idx="2">
                  <c:v>24</c:v>
                </c:pt>
                <c:pt idx="3">
                  <c:v>23</c:v>
                </c:pt>
                <c:pt idx="4">
                  <c:v>28</c:v>
                </c:pt>
                <c:pt idx="5">
                  <c:v>39</c:v>
                </c:pt>
                <c:pt idx="6">
                  <c:v>48</c:v>
                </c:pt>
                <c:pt idx="7">
                  <c:v>49</c:v>
                </c:pt>
                <c:pt idx="8">
                  <c:v>49</c:v>
                </c:pt>
                <c:pt idx="9">
                  <c:v>49</c:v>
                </c:pt>
                <c:pt idx="10">
                  <c:v>48</c:v>
                </c:pt>
              </c:numCache>
            </c:numRef>
          </c:val>
          <c:extLst>
            <c:ext xmlns:c16="http://schemas.microsoft.com/office/drawing/2014/chart" uri="{C3380CC4-5D6E-409C-BE32-E72D297353CC}">
              <c16:uniqueId val="{00000016-53D7-403A-9E7B-0796806A8EDD}"/>
            </c:ext>
          </c:extLst>
        </c:ser>
        <c:ser>
          <c:idx val="8"/>
          <c:order val="8"/>
          <c:tx>
            <c:strRef>
              <c:f>Sheet1!$J$1</c:f>
              <c:strCache>
                <c:ptCount val="1"/>
                <c:pt idx="0">
                  <c:v>Lietuvos gyventojai (2020 m.), N=1017</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15:layout>
                    <c:manualLayout>
                      <c:w val="2.1012425141886636E-2"/>
                      <c:h val="7.1608776681993946E-2"/>
                    </c:manualLayout>
                  </c15:layout>
                </c:ext>
                <c:ext xmlns:c16="http://schemas.microsoft.com/office/drawing/2014/chart" uri="{C3380CC4-5D6E-409C-BE32-E72D297353CC}">
                  <c16:uniqueId val="{00000046-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49-53D7-403A-9E7B-0796806A8EDD}"/>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4A-53D7-403A-9E7B-0796806A8EDD}"/>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4B-53D7-403A-9E7B-0796806A8EDD}"/>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4C-53D7-403A-9E7B-0796806A8EDD}"/>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4D-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15:layout>
                    <c:manualLayout>
                      <c:w val="2.1012425141886636E-2"/>
                      <c:h val="7.1608776681993946E-2"/>
                    </c:manualLayout>
                  </c15:layout>
                </c:ext>
                <c:ext xmlns:c16="http://schemas.microsoft.com/office/drawing/2014/chart" uri="{C3380CC4-5D6E-409C-BE32-E72D297353CC}">
                  <c16:uniqueId val="{00000047-53D7-403A-9E7B-0796806A8EDD}"/>
                </c:ext>
              </c:extLst>
            </c:dLbl>
            <c:dLbl>
              <c:idx val="7"/>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7282939434067618E-2"/>
                      <c:h val="7.1608776681993946E-2"/>
                    </c:manualLayout>
                  </c15:layout>
                </c:ext>
                <c:ext xmlns:c16="http://schemas.microsoft.com/office/drawing/2014/chart" uri="{C3380CC4-5D6E-409C-BE32-E72D297353CC}">
                  <c16:uniqueId val="{00000048-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4E-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Sheet1!$J$2:$J$12</c:f>
              <c:numCache>
                <c:formatCode>General</c:formatCode>
                <c:ptCount val="11"/>
                <c:pt idx="0">
                  <c:v>5</c:v>
                </c:pt>
                <c:pt idx="1">
                  <c:v>6</c:v>
                </c:pt>
                <c:pt idx="2">
                  <c:v>23</c:v>
                </c:pt>
                <c:pt idx="3">
                  <c:v>22</c:v>
                </c:pt>
                <c:pt idx="4">
                  <c:v>19</c:v>
                </c:pt>
                <c:pt idx="5">
                  <c:v>11</c:v>
                </c:pt>
                <c:pt idx="6">
                  <c:v>4</c:v>
                </c:pt>
                <c:pt idx="7">
                  <c:v>0.2</c:v>
                </c:pt>
                <c:pt idx="8">
                  <c:v>1</c:v>
                </c:pt>
                <c:pt idx="9">
                  <c:v>2</c:v>
                </c:pt>
                <c:pt idx="10">
                  <c:v>7</c:v>
                </c:pt>
              </c:numCache>
            </c:numRef>
          </c:val>
          <c:extLst>
            <c:ext xmlns:c16="http://schemas.microsoft.com/office/drawing/2014/chart" uri="{C3380CC4-5D6E-409C-BE32-E72D297353CC}">
              <c16:uniqueId val="{00000019-53D7-403A-9E7B-0796806A8EDD}"/>
            </c:ext>
          </c:extLst>
        </c:ser>
        <c:ser>
          <c:idx val="9"/>
          <c:order val="9"/>
          <c:tx>
            <c:strRef>
              <c:f>Sheet1!$K$1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Sheet1!$K$2:$K$12</c:f>
              <c:numCache>
                <c:formatCode>General</c:formatCode>
                <c:ptCount val="11"/>
                <c:pt idx="0">
                  <c:v>45</c:v>
                </c:pt>
                <c:pt idx="1">
                  <c:v>44</c:v>
                </c:pt>
                <c:pt idx="2">
                  <c:v>27</c:v>
                </c:pt>
                <c:pt idx="3">
                  <c:v>28</c:v>
                </c:pt>
                <c:pt idx="4">
                  <c:v>31</c:v>
                </c:pt>
                <c:pt idx="5">
                  <c:v>39</c:v>
                </c:pt>
                <c:pt idx="6">
                  <c:v>46</c:v>
                </c:pt>
                <c:pt idx="7">
                  <c:v>49.8</c:v>
                </c:pt>
                <c:pt idx="8">
                  <c:v>49</c:v>
                </c:pt>
                <c:pt idx="9">
                  <c:v>48</c:v>
                </c:pt>
                <c:pt idx="10">
                  <c:v>43</c:v>
                </c:pt>
              </c:numCache>
            </c:numRef>
          </c:val>
          <c:extLst>
            <c:ext xmlns:c16="http://schemas.microsoft.com/office/drawing/2014/chart" uri="{C3380CC4-5D6E-409C-BE32-E72D297353CC}">
              <c16:uniqueId val="{0000001A-53D7-403A-9E7B-0796806A8EDD}"/>
            </c:ext>
          </c:extLst>
        </c:ser>
        <c:ser>
          <c:idx val="10"/>
          <c:order val="10"/>
          <c:tx>
            <c:strRef>
              <c:f>Sheet1!$L$1</c:f>
              <c:strCache>
                <c:ptCount val="1"/>
                <c:pt idx="0">
                  <c:v>Renovuotinų daugiabučių namų gyventojai (2020 m.), N=437</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4F-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15:layout>
                    <c:manualLayout>
                      <c:w val="2.11596301977399E-2"/>
                      <c:h val="7.1608776681993946E-2"/>
                    </c:manualLayout>
                  </c15:layout>
                </c:ext>
                <c:ext xmlns:c16="http://schemas.microsoft.com/office/drawing/2014/chart" uri="{C3380CC4-5D6E-409C-BE32-E72D297353CC}">
                  <c16:uniqueId val="{00000054-53D7-403A-9E7B-0796806A8EDD}"/>
                </c:ext>
              </c:extLst>
            </c:dLbl>
            <c:dLbl>
              <c:idx val="6"/>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3-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2-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0-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1-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Sheet1!$L$2:$L$12</c:f>
              <c:numCache>
                <c:formatCode>General</c:formatCode>
                <c:ptCount val="11"/>
                <c:pt idx="0">
                  <c:v>2</c:v>
                </c:pt>
                <c:pt idx="1">
                  <c:v>4</c:v>
                </c:pt>
                <c:pt idx="2">
                  <c:v>22</c:v>
                </c:pt>
                <c:pt idx="3">
                  <c:v>25</c:v>
                </c:pt>
                <c:pt idx="4">
                  <c:v>19</c:v>
                </c:pt>
                <c:pt idx="5">
                  <c:v>12</c:v>
                </c:pt>
                <c:pt idx="6">
                  <c:v>5</c:v>
                </c:pt>
                <c:pt idx="8">
                  <c:v>1</c:v>
                </c:pt>
                <c:pt idx="9">
                  <c:v>1</c:v>
                </c:pt>
                <c:pt idx="10">
                  <c:v>9</c:v>
                </c:pt>
              </c:numCache>
            </c:numRef>
          </c:val>
          <c:extLst>
            <c:ext xmlns:c16="http://schemas.microsoft.com/office/drawing/2014/chart" uri="{C3380CC4-5D6E-409C-BE32-E72D297353CC}">
              <c16:uniqueId val="{0000001B-53D7-403A-9E7B-0796806A8EDD}"/>
            </c:ext>
          </c:extLst>
        </c:ser>
        <c:ser>
          <c:idx val="11"/>
          <c:order val="11"/>
          <c:tx>
            <c:strRef>
              <c:f>Sheet1!$M$1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Sheet1!$M$2:$M$12</c:f>
              <c:numCache>
                <c:formatCode>General</c:formatCode>
                <c:ptCount val="11"/>
                <c:pt idx="0">
                  <c:v>48</c:v>
                </c:pt>
                <c:pt idx="1">
                  <c:v>46</c:v>
                </c:pt>
                <c:pt idx="2">
                  <c:v>28</c:v>
                </c:pt>
                <c:pt idx="3">
                  <c:v>25</c:v>
                </c:pt>
                <c:pt idx="4">
                  <c:v>31</c:v>
                </c:pt>
                <c:pt idx="5">
                  <c:v>38</c:v>
                </c:pt>
                <c:pt idx="6">
                  <c:v>45</c:v>
                </c:pt>
                <c:pt idx="7">
                  <c:v>50</c:v>
                </c:pt>
                <c:pt idx="8">
                  <c:v>49</c:v>
                </c:pt>
                <c:pt idx="9">
                  <c:v>49</c:v>
                </c:pt>
                <c:pt idx="10">
                  <c:v>41</c:v>
                </c:pt>
              </c:numCache>
            </c:numRef>
          </c:val>
          <c:extLst>
            <c:ext xmlns:c16="http://schemas.microsoft.com/office/drawing/2014/chart" uri="{C3380CC4-5D6E-409C-BE32-E72D297353CC}">
              <c16:uniqueId val="{0000001C-53D7-403A-9E7B-0796806A8EDD}"/>
            </c:ext>
          </c:extLst>
        </c:ser>
        <c:ser>
          <c:idx val="12"/>
          <c:order val="12"/>
          <c:tx>
            <c:strRef>
              <c:f>Sheet1!$N$1</c:f>
              <c:strCache>
                <c:ptCount val="1"/>
                <c:pt idx="0">
                  <c:v>Lietuvos gyventojai (2019 m.), N=1008</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A-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1-E55E-47C9-BDE5-0019C527EFB2}"/>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2-E55E-47C9-BDE5-0019C527EFB2}"/>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3-E55E-47C9-BDE5-0019C527EFB2}"/>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4-E55E-47C9-BDE5-0019C527EFB2}"/>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5-E55E-47C9-BDE5-0019C527EFB2}"/>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B-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C-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1.1685168915169797E-2"/>
                      <c:h val="7.1608776681993946E-2"/>
                    </c:manualLayout>
                  </c15:layout>
                </c:ext>
                <c:ext xmlns:c16="http://schemas.microsoft.com/office/drawing/2014/chart" uri="{C3380CC4-5D6E-409C-BE32-E72D297353CC}">
                  <c16:uniqueId val="{0000005D-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1.1685168915169797E-2"/>
                      <c:h val="7.1608776681993946E-2"/>
                    </c:manualLayout>
                  </c15:layout>
                </c:ext>
                <c:ext xmlns:c16="http://schemas.microsoft.com/office/drawing/2014/chart" uri="{C3380CC4-5D6E-409C-BE32-E72D297353CC}">
                  <c16:uniqueId val="{0000005E-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5F-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Sheet1!$N$2:$N$12</c:f>
              <c:numCache>
                <c:formatCode>General</c:formatCode>
                <c:ptCount val="11"/>
                <c:pt idx="0">
                  <c:v>4</c:v>
                </c:pt>
                <c:pt idx="1">
                  <c:v>5</c:v>
                </c:pt>
                <c:pt idx="2">
                  <c:v>19</c:v>
                </c:pt>
                <c:pt idx="3">
                  <c:v>30</c:v>
                </c:pt>
                <c:pt idx="4">
                  <c:v>27</c:v>
                </c:pt>
                <c:pt idx="5">
                  <c:v>9</c:v>
                </c:pt>
                <c:pt idx="6">
                  <c:v>3</c:v>
                </c:pt>
                <c:pt idx="7">
                  <c:v>1</c:v>
                </c:pt>
                <c:pt idx="8">
                  <c:v>1</c:v>
                </c:pt>
                <c:pt idx="9">
                  <c:v>1</c:v>
                </c:pt>
              </c:numCache>
            </c:numRef>
          </c:val>
          <c:extLst>
            <c:ext xmlns:c16="http://schemas.microsoft.com/office/drawing/2014/chart" uri="{C3380CC4-5D6E-409C-BE32-E72D297353CC}">
              <c16:uniqueId val="{0000001D-53D7-403A-9E7B-0796806A8EDD}"/>
            </c:ext>
          </c:extLst>
        </c:ser>
        <c:ser>
          <c:idx val="13"/>
          <c:order val="13"/>
          <c:tx>
            <c:strRef>
              <c:f>Sheet1!$O$1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Sheet1!$O$2:$O$12</c:f>
              <c:numCache>
                <c:formatCode>General</c:formatCode>
                <c:ptCount val="11"/>
                <c:pt idx="0">
                  <c:v>46</c:v>
                </c:pt>
                <c:pt idx="1">
                  <c:v>45</c:v>
                </c:pt>
                <c:pt idx="2">
                  <c:v>31</c:v>
                </c:pt>
                <c:pt idx="3">
                  <c:v>20</c:v>
                </c:pt>
                <c:pt idx="4">
                  <c:v>23</c:v>
                </c:pt>
                <c:pt idx="5">
                  <c:v>41</c:v>
                </c:pt>
                <c:pt idx="6">
                  <c:v>47</c:v>
                </c:pt>
                <c:pt idx="7">
                  <c:v>49</c:v>
                </c:pt>
                <c:pt idx="8">
                  <c:v>49</c:v>
                </c:pt>
                <c:pt idx="9">
                  <c:v>49</c:v>
                </c:pt>
                <c:pt idx="10">
                  <c:v>50</c:v>
                </c:pt>
              </c:numCache>
            </c:numRef>
          </c:val>
          <c:extLst>
            <c:ext xmlns:c16="http://schemas.microsoft.com/office/drawing/2014/chart" uri="{C3380CC4-5D6E-409C-BE32-E72D297353CC}">
              <c16:uniqueId val="{0000001E-53D7-403A-9E7B-0796806A8EDD}"/>
            </c:ext>
          </c:extLst>
        </c:ser>
        <c:ser>
          <c:idx val="14"/>
          <c:order val="14"/>
          <c:tx>
            <c:strRef>
              <c:f>Sheet1!$P$1</c:f>
              <c:strCache>
                <c:ptCount val="1"/>
                <c:pt idx="0">
                  <c:v>Renovuotinų daugiabučių namų gyventojai (2019 m.), N=423</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0-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1-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55E-47C9-BDE5-0019C527EFB2}"/>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2-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3-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Sheet1!$P$2:$P$12</c:f>
              <c:numCache>
                <c:formatCode>General</c:formatCode>
                <c:ptCount val="11"/>
                <c:pt idx="0">
                  <c:v>3</c:v>
                </c:pt>
                <c:pt idx="1">
                  <c:v>3</c:v>
                </c:pt>
                <c:pt idx="2">
                  <c:v>18</c:v>
                </c:pt>
                <c:pt idx="3">
                  <c:v>36</c:v>
                </c:pt>
                <c:pt idx="4">
                  <c:v>26</c:v>
                </c:pt>
                <c:pt idx="5">
                  <c:v>11</c:v>
                </c:pt>
                <c:pt idx="6">
                  <c:v>2</c:v>
                </c:pt>
                <c:pt idx="7">
                  <c:v>1</c:v>
                </c:pt>
                <c:pt idx="9">
                  <c:v>0.2</c:v>
                </c:pt>
              </c:numCache>
            </c:numRef>
          </c:val>
          <c:extLst>
            <c:ext xmlns:c16="http://schemas.microsoft.com/office/drawing/2014/chart" uri="{C3380CC4-5D6E-409C-BE32-E72D297353CC}">
              <c16:uniqueId val="{00000021-53D7-403A-9E7B-0796806A8EDD}"/>
            </c:ext>
          </c:extLst>
        </c:ser>
        <c:ser>
          <c:idx val="15"/>
          <c:order val="15"/>
          <c:tx>
            <c:strRef>
              <c:f>Sheet1!$Q$1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Sheet1!$Q$2:$Q$12</c:f>
              <c:numCache>
                <c:formatCode>General</c:formatCode>
                <c:ptCount val="11"/>
                <c:pt idx="0">
                  <c:v>47</c:v>
                </c:pt>
                <c:pt idx="1">
                  <c:v>47</c:v>
                </c:pt>
                <c:pt idx="2">
                  <c:v>32</c:v>
                </c:pt>
                <c:pt idx="3">
                  <c:v>14</c:v>
                </c:pt>
                <c:pt idx="4">
                  <c:v>24</c:v>
                </c:pt>
                <c:pt idx="5">
                  <c:v>39</c:v>
                </c:pt>
                <c:pt idx="6">
                  <c:v>48</c:v>
                </c:pt>
                <c:pt idx="7">
                  <c:v>49</c:v>
                </c:pt>
                <c:pt idx="8">
                  <c:v>50</c:v>
                </c:pt>
                <c:pt idx="9">
                  <c:v>49.8</c:v>
                </c:pt>
                <c:pt idx="10">
                  <c:v>50</c:v>
                </c:pt>
              </c:numCache>
            </c:numRef>
          </c:val>
          <c:extLst>
            <c:ext xmlns:c16="http://schemas.microsoft.com/office/drawing/2014/chart" uri="{C3380CC4-5D6E-409C-BE32-E72D297353CC}">
              <c16:uniqueId val="{00000022-53D7-403A-9E7B-0796806A8EDD}"/>
            </c:ext>
          </c:extLst>
        </c:ser>
        <c:ser>
          <c:idx val="16"/>
          <c:order val="16"/>
          <c:tx>
            <c:strRef>
              <c:f>Sheet1!$R$1</c:f>
              <c:strCache>
                <c:ptCount val="1"/>
                <c:pt idx="0">
                  <c:v>Lietuvos gyventojai (2018 m.), N=1011</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4-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65-53D7-403A-9E7B-0796806A8EDD}"/>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7-E55E-47C9-BDE5-0019C527EFB2}"/>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8-E55E-47C9-BDE5-0019C527EFB2}"/>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E55E-47C9-BDE5-0019C527EFB2}"/>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A-E55E-47C9-BDE5-0019C527EFB2}"/>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6-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7-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958-403F-8A2E-E7C54F2C5AA5}"/>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8-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55E-47C9-BDE5-0019C527EFB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Sheet1!$R$2:$R$12</c:f>
              <c:numCache>
                <c:formatCode>General</c:formatCode>
                <c:ptCount val="11"/>
                <c:pt idx="0">
                  <c:v>1</c:v>
                </c:pt>
                <c:pt idx="1">
                  <c:v>5</c:v>
                </c:pt>
                <c:pt idx="2">
                  <c:v>18</c:v>
                </c:pt>
                <c:pt idx="3">
                  <c:v>27</c:v>
                </c:pt>
                <c:pt idx="4">
                  <c:v>25</c:v>
                </c:pt>
                <c:pt idx="5">
                  <c:v>11</c:v>
                </c:pt>
                <c:pt idx="6">
                  <c:v>3</c:v>
                </c:pt>
                <c:pt idx="7">
                  <c:v>1</c:v>
                </c:pt>
                <c:pt idx="8">
                  <c:v>0.3</c:v>
                </c:pt>
                <c:pt idx="9">
                  <c:v>0.4</c:v>
                </c:pt>
                <c:pt idx="10">
                  <c:v>8</c:v>
                </c:pt>
              </c:numCache>
            </c:numRef>
          </c:val>
          <c:extLst>
            <c:ext xmlns:c16="http://schemas.microsoft.com/office/drawing/2014/chart" uri="{C3380CC4-5D6E-409C-BE32-E72D297353CC}">
              <c16:uniqueId val="{00000023-53D7-403A-9E7B-0796806A8EDD}"/>
            </c:ext>
          </c:extLst>
        </c:ser>
        <c:ser>
          <c:idx val="17"/>
          <c:order val="17"/>
          <c:tx>
            <c:strRef>
              <c:f>Sheet1!$S$1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Sheet1!$S$2:$S$12</c:f>
              <c:numCache>
                <c:formatCode>General</c:formatCode>
                <c:ptCount val="11"/>
                <c:pt idx="0">
                  <c:v>49</c:v>
                </c:pt>
                <c:pt idx="1">
                  <c:v>45</c:v>
                </c:pt>
                <c:pt idx="2">
                  <c:v>32</c:v>
                </c:pt>
                <c:pt idx="3">
                  <c:v>23</c:v>
                </c:pt>
                <c:pt idx="4">
                  <c:v>25</c:v>
                </c:pt>
                <c:pt idx="5">
                  <c:v>39</c:v>
                </c:pt>
                <c:pt idx="6">
                  <c:v>47</c:v>
                </c:pt>
                <c:pt idx="7">
                  <c:v>49</c:v>
                </c:pt>
                <c:pt idx="8">
                  <c:v>49.7</c:v>
                </c:pt>
                <c:pt idx="9">
                  <c:v>49.6</c:v>
                </c:pt>
                <c:pt idx="10">
                  <c:v>42</c:v>
                </c:pt>
              </c:numCache>
            </c:numRef>
          </c:val>
          <c:extLst>
            <c:ext xmlns:c16="http://schemas.microsoft.com/office/drawing/2014/chart" uri="{C3380CC4-5D6E-409C-BE32-E72D297353CC}">
              <c16:uniqueId val="{00000024-53D7-403A-9E7B-0796806A8EDD}"/>
            </c:ext>
          </c:extLst>
        </c:ser>
        <c:ser>
          <c:idx val="18"/>
          <c:order val="18"/>
          <c:tx>
            <c:strRef>
              <c:f>Sheet1!$T$1</c:f>
              <c:strCache>
                <c:ptCount val="1"/>
                <c:pt idx="0">
                  <c:v>Renovuotinų daugiabučių namų gyventojai (2018 m.), N=636</c:v>
                </c:pt>
              </c:strCache>
            </c:strRef>
          </c:tx>
          <c:spPr>
            <a:solidFill>
              <a:srgbClr val="1AB1AF"/>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C-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15:layout>
                    <c:manualLayout>
                      <c:w val="2.11596301977399E-2"/>
                      <c:h val="7.1608776681993946E-2"/>
                    </c:manualLayout>
                  </c15:layout>
                </c:ext>
                <c:ext xmlns:c16="http://schemas.microsoft.com/office/drawing/2014/chart" uri="{C3380CC4-5D6E-409C-BE32-E72D297353CC}">
                  <c16:uniqueId val="{0000006B-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A-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1.1685168915169797E-2"/>
                      <c:h val="7.1608776681993946E-2"/>
                    </c:manualLayout>
                  </c15:layout>
                </c:ext>
                <c:ext xmlns:c16="http://schemas.microsoft.com/office/drawing/2014/chart" uri="{C3380CC4-5D6E-409C-BE32-E72D297353CC}">
                  <c16:uniqueId val="{00000069-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958-403F-8A2E-E7C54F2C5AA5}"/>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E55E-47C9-BDE5-0019C527EFB2}"/>
                </c:ext>
              </c:extLst>
            </c:dLbl>
            <c:dLbl>
              <c:idx val="10"/>
              <c:dLblPos val="ctr"/>
              <c:showLegendKey val="0"/>
              <c:showVal val="1"/>
              <c:showCatName val="0"/>
              <c:showSerName val="0"/>
              <c:showPercent val="0"/>
              <c:showBubbleSize val="0"/>
              <c:extLst>
                <c:ext xmlns:c15="http://schemas.microsoft.com/office/drawing/2012/chart" uri="{CE6537A1-D6FC-4f65-9D91-7224C49458BB}">
                  <c15:layout>
                    <c:manualLayout>
                      <c:w val="4.9735220196904843E-2"/>
                      <c:h val="7.1608776681993946E-2"/>
                    </c:manualLayout>
                  </c15:layout>
                </c:ext>
                <c:ext xmlns:c16="http://schemas.microsoft.com/office/drawing/2014/chart" uri="{C3380CC4-5D6E-409C-BE32-E72D297353CC}">
                  <c16:uniqueId val="{00000003-5958-403F-8A2E-E7C54F2C5AA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Sheet1!$T$2:$T$12</c:f>
              <c:numCache>
                <c:formatCode>General</c:formatCode>
                <c:ptCount val="11"/>
                <c:pt idx="0">
                  <c:v>2</c:v>
                </c:pt>
                <c:pt idx="1">
                  <c:v>4</c:v>
                </c:pt>
                <c:pt idx="2">
                  <c:v>20</c:v>
                </c:pt>
                <c:pt idx="3">
                  <c:v>29</c:v>
                </c:pt>
                <c:pt idx="4">
                  <c:v>25</c:v>
                </c:pt>
                <c:pt idx="5">
                  <c:v>12</c:v>
                </c:pt>
                <c:pt idx="6">
                  <c:v>2</c:v>
                </c:pt>
                <c:pt idx="7">
                  <c:v>1</c:v>
                </c:pt>
                <c:pt idx="10">
                  <c:v>7</c:v>
                </c:pt>
              </c:numCache>
            </c:numRef>
          </c:val>
          <c:extLst>
            <c:ext xmlns:c16="http://schemas.microsoft.com/office/drawing/2014/chart" uri="{C3380CC4-5D6E-409C-BE32-E72D297353CC}">
              <c16:uniqueId val="{00000025-53D7-403A-9E7B-0796806A8EDD}"/>
            </c:ext>
          </c:extLst>
        </c:ser>
        <c:ser>
          <c:idx val="19"/>
          <c:order val="19"/>
          <c:tx>
            <c:strRef>
              <c:f>Sheet1!$U$1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Sheet1!$U$2:$U$12</c:f>
              <c:numCache>
                <c:formatCode>General</c:formatCode>
                <c:ptCount val="11"/>
                <c:pt idx="0">
                  <c:v>48</c:v>
                </c:pt>
                <c:pt idx="1">
                  <c:v>46</c:v>
                </c:pt>
                <c:pt idx="2">
                  <c:v>30</c:v>
                </c:pt>
                <c:pt idx="3">
                  <c:v>21</c:v>
                </c:pt>
                <c:pt idx="4">
                  <c:v>25</c:v>
                </c:pt>
                <c:pt idx="5">
                  <c:v>38</c:v>
                </c:pt>
                <c:pt idx="6">
                  <c:v>48</c:v>
                </c:pt>
                <c:pt idx="7">
                  <c:v>49</c:v>
                </c:pt>
                <c:pt idx="8">
                  <c:v>50</c:v>
                </c:pt>
                <c:pt idx="9">
                  <c:v>50</c:v>
                </c:pt>
                <c:pt idx="10">
                  <c:v>43</c:v>
                </c:pt>
              </c:numCache>
            </c:numRef>
          </c:val>
          <c:extLst>
            <c:ext xmlns:c16="http://schemas.microsoft.com/office/drawing/2014/chart" uri="{C3380CC4-5D6E-409C-BE32-E72D297353CC}">
              <c16:uniqueId val="{00000026-53D7-403A-9E7B-0796806A8EDD}"/>
            </c:ext>
          </c:extLst>
        </c:ser>
        <c:ser>
          <c:idx val="20"/>
          <c:order val="20"/>
          <c:tx>
            <c:strRef>
              <c:f>Sheet1!$V$1</c:f>
              <c:strCache>
                <c:ptCount val="1"/>
                <c:pt idx="0">
                  <c:v>Lietuvos gyventojai (2017 m.), N=1009</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D-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E-53D7-403A-9E7B-0796806A8EDD}"/>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D-E55E-47C9-BDE5-0019C527EFB2}"/>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E-E55E-47C9-BDE5-0019C527EFB2}"/>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F-E55E-47C9-BDE5-0019C527EFB2}"/>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0-E55E-47C9-BDE5-0019C527EFB2}"/>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E55E-47C9-BDE5-0019C527EFB2}"/>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55E-47C9-BDE5-0019C527EFB2}"/>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F-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4-E55E-47C9-BDE5-0019C527EFB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Sheet1!$V$2:$V$12</c:f>
              <c:numCache>
                <c:formatCode>General</c:formatCode>
                <c:ptCount val="11"/>
                <c:pt idx="0">
                  <c:v>2</c:v>
                </c:pt>
                <c:pt idx="1">
                  <c:v>5</c:v>
                </c:pt>
                <c:pt idx="2">
                  <c:v>19</c:v>
                </c:pt>
                <c:pt idx="3">
                  <c:v>20</c:v>
                </c:pt>
                <c:pt idx="4">
                  <c:v>25</c:v>
                </c:pt>
                <c:pt idx="5">
                  <c:v>11</c:v>
                </c:pt>
                <c:pt idx="6">
                  <c:v>3</c:v>
                </c:pt>
                <c:pt idx="7">
                  <c:v>3</c:v>
                </c:pt>
                <c:pt idx="9">
                  <c:v>1</c:v>
                </c:pt>
                <c:pt idx="10">
                  <c:v>11</c:v>
                </c:pt>
              </c:numCache>
            </c:numRef>
          </c:val>
          <c:extLst>
            <c:ext xmlns:c16="http://schemas.microsoft.com/office/drawing/2014/chart" uri="{C3380CC4-5D6E-409C-BE32-E72D297353CC}">
              <c16:uniqueId val="{00000027-53D7-403A-9E7B-0796806A8EDD}"/>
            </c:ext>
          </c:extLst>
        </c:ser>
        <c:ser>
          <c:idx val="21"/>
          <c:order val="21"/>
          <c:tx>
            <c:strRef>
              <c:f>Sheet1!$W$1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Sheet1!$W$2:$W$12</c:f>
              <c:numCache>
                <c:formatCode>General</c:formatCode>
                <c:ptCount val="11"/>
                <c:pt idx="0">
                  <c:v>48</c:v>
                </c:pt>
                <c:pt idx="1">
                  <c:v>45</c:v>
                </c:pt>
                <c:pt idx="2">
                  <c:v>31</c:v>
                </c:pt>
                <c:pt idx="3">
                  <c:v>30</c:v>
                </c:pt>
                <c:pt idx="4">
                  <c:v>25</c:v>
                </c:pt>
                <c:pt idx="5">
                  <c:v>39</c:v>
                </c:pt>
                <c:pt idx="6">
                  <c:v>47</c:v>
                </c:pt>
                <c:pt idx="7">
                  <c:v>47</c:v>
                </c:pt>
                <c:pt idx="8">
                  <c:v>50</c:v>
                </c:pt>
                <c:pt idx="9">
                  <c:v>49</c:v>
                </c:pt>
                <c:pt idx="10">
                  <c:v>39</c:v>
                </c:pt>
              </c:numCache>
            </c:numRef>
          </c:val>
          <c:extLst>
            <c:ext xmlns:c16="http://schemas.microsoft.com/office/drawing/2014/chart" uri="{C3380CC4-5D6E-409C-BE32-E72D297353CC}">
              <c16:uniqueId val="{00000028-53D7-403A-9E7B-0796806A8EDD}"/>
            </c:ext>
          </c:extLst>
        </c:ser>
        <c:ser>
          <c:idx val="22"/>
          <c:order val="22"/>
          <c:tx>
            <c:strRef>
              <c:f>Sheet1!$X$1</c:f>
              <c:strCache>
                <c:ptCount val="1"/>
                <c:pt idx="0">
                  <c:v>Renovuotinų daugiabučių namų gyventojai (2017 m.), N=680</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0-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15:layout>
                    <c:manualLayout>
                      <c:w val="2.11596301977399E-2"/>
                      <c:h val="7.1608776681993946E-2"/>
                    </c:manualLayout>
                  </c15:layout>
                </c:ext>
                <c:ext xmlns:c16="http://schemas.microsoft.com/office/drawing/2014/chart" uri="{C3380CC4-5D6E-409C-BE32-E72D297353CC}">
                  <c16:uniqueId val="{00000071-53D7-403A-9E7B-0796806A8EDD}"/>
                </c:ext>
              </c:extLst>
            </c:dLbl>
            <c:dLbl>
              <c:idx val="6"/>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2-53D7-403A-9E7B-0796806A8EDD}"/>
                </c:ext>
              </c:extLst>
            </c:dLbl>
            <c:dLbl>
              <c:idx val="7"/>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3-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4-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Sheet1!$X$2:$X$12</c:f>
              <c:numCache>
                <c:formatCode>General</c:formatCode>
                <c:ptCount val="11"/>
                <c:pt idx="0">
                  <c:v>0.2</c:v>
                </c:pt>
                <c:pt idx="1">
                  <c:v>2</c:v>
                </c:pt>
                <c:pt idx="2">
                  <c:v>11</c:v>
                </c:pt>
                <c:pt idx="3">
                  <c:v>18</c:v>
                </c:pt>
                <c:pt idx="4">
                  <c:v>31</c:v>
                </c:pt>
                <c:pt idx="5">
                  <c:v>14</c:v>
                </c:pt>
                <c:pt idx="6">
                  <c:v>7</c:v>
                </c:pt>
                <c:pt idx="7">
                  <c:v>6</c:v>
                </c:pt>
                <c:pt idx="9">
                  <c:v>0.4</c:v>
                </c:pt>
                <c:pt idx="10">
                  <c:v>10</c:v>
                </c:pt>
              </c:numCache>
            </c:numRef>
          </c:val>
          <c:extLst>
            <c:ext xmlns:c16="http://schemas.microsoft.com/office/drawing/2014/chart" uri="{C3380CC4-5D6E-409C-BE32-E72D297353CC}">
              <c16:uniqueId val="{00000029-53D7-403A-9E7B-0796806A8EDD}"/>
            </c:ext>
          </c:extLst>
        </c:ser>
        <c:ser>
          <c:idx val="23"/>
          <c:order val="23"/>
          <c:tx>
            <c:strRef>
              <c:f>Sheet1!$Y$1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Sheet1!$Y$2:$Y$12</c:f>
              <c:numCache>
                <c:formatCode>General</c:formatCode>
                <c:ptCount val="11"/>
                <c:pt idx="0">
                  <c:v>49.8</c:v>
                </c:pt>
                <c:pt idx="1">
                  <c:v>48</c:v>
                </c:pt>
                <c:pt idx="2">
                  <c:v>39</c:v>
                </c:pt>
                <c:pt idx="3">
                  <c:v>32</c:v>
                </c:pt>
                <c:pt idx="4">
                  <c:v>19</c:v>
                </c:pt>
                <c:pt idx="5">
                  <c:v>36</c:v>
                </c:pt>
                <c:pt idx="6">
                  <c:v>43</c:v>
                </c:pt>
                <c:pt idx="7">
                  <c:v>44</c:v>
                </c:pt>
                <c:pt idx="8">
                  <c:v>50</c:v>
                </c:pt>
                <c:pt idx="9">
                  <c:v>49.6</c:v>
                </c:pt>
                <c:pt idx="10">
                  <c:v>40</c:v>
                </c:pt>
              </c:numCache>
            </c:numRef>
          </c:val>
          <c:extLst>
            <c:ext xmlns:c16="http://schemas.microsoft.com/office/drawing/2014/chart" uri="{C3380CC4-5D6E-409C-BE32-E72D297353CC}">
              <c16:uniqueId val="{00000000-B8E0-40FE-B7F9-A0DEBBA116C4}"/>
            </c:ext>
          </c:extLst>
        </c:ser>
        <c:ser>
          <c:idx val="24"/>
          <c:order val="24"/>
          <c:tx>
            <c:strRef>
              <c:f>Sheet1!$Z$1</c:f>
              <c:strCache>
                <c:ptCount val="1"/>
                <c:pt idx="0">
                  <c:v>Lietuvos gyventojai (2016 m.), N=1015</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958-403F-8A2E-E7C54F2C5AA5}"/>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958-403F-8A2E-E7C54F2C5AA5}"/>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6-5958-403F-8A2E-E7C54F2C5AA5}"/>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7-5958-403F-8A2E-E7C54F2C5AA5}"/>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8-5958-403F-8A2E-E7C54F2C5AA5}"/>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5958-403F-8A2E-E7C54F2C5AA5}"/>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5958-403F-8A2E-E7C54F2C5AA5}"/>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5958-403F-8A2E-E7C54F2C5AA5}"/>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5958-403F-8A2E-E7C54F2C5AA5}"/>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5958-403F-8A2E-E7C54F2C5AA5}"/>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E-5958-403F-8A2E-E7C54F2C5AA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Sheet1!$Z$2:$Z$12</c:f>
              <c:numCache>
                <c:formatCode>General</c:formatCode>
                <c:ptCount val="11"/>
                <c:pt idx="0">
                  <c:v>0.3</c:v>
                </c:pt>
                <c:pt idx="1">
                  <c:v>5</c:v>
                </c:pt>
                <c:pt idx="2">
                  <c:v>18</c:v>
                </c:pt>
                <c:pt idx="3">
                  <c:v>25</c:v>
                </c:pt>
                <c:pt idx="4">
                  <c:v>25</c:v>
                </c:pt>
                <c:pt idx="5">
                  <c:v>9</c:v>
                </c:pt>
                <c:pt idx="6">
                  <c:v>3</c:v>
                </c:pt>
                <c:pt idx="7">
                  <c:v>2</c:v>
                </c:pt>
                <c:pt idx="8">
                  <c:v>0.4</c:v>
                </c:pt>
                <c:pt idx="9">
                  <c:v>0.4</c:v>
                </c:pt>
                <c:pt idx="10">
                  <c:v>11</c:v>
                </c:pt>
              </c:numCache>
            </c:numRef>
          </c:val>
          <c:extLst>
            <c:ext xmlns:c16="http://schemas.microsoft.com/office/drawing/2014/chart" uri="{C3380CC4-5D6E-409C-BE32-E72D297353CC}">
              <c16:uniqueId val="{00000001-B8E0-40FE-B7F9-A0DEBBA116C4}"/>
            </c:ext>
          </c:extLst>
        </c:ser>
        <c:ser>
          <c:idx val="25"/>
          <c:order val="25"/>
          <c:tx>
            <c:strRef>
              <c:f>Sheet1!$AA$1</c:f>
              <c:strCache>
                <c:ptCount val="1"/>
              </c:strCache>
            </c:strRef>
          </c:tx>
          <c:spPr>
            <a:noFill/>
            <a:ln>
              <a:noFill/>
            </a:ln>
            <a:effectLst/>
          </c:spPr>
          <c:invertIfNegative val="0"/>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Sheet1!$AA$2:$AA$12</c:f>
              <c:numCache>
                <c:formatCode>General</c:formatCode>
                <c:ptCount val="11"/>
                <c:pt idx="0">
                  <c:v>49.7</c:v>
                </c:pt>
                <c:pt idx="1">
                  <c:v>45</c:v>
                </c:pt>
                <c:pt idx="2">
                  <c:v>32</c:v>
                </c:pt>
                <c:pt idx="3">
                  <c:v>25</c:v>
                </c:pt>
                <c:pt idx="4">
                  <c:v>25</c:v>
                </c:pt>
                <c:pt idx="5">
                  <c:v>41</c:v>
                </c:pt>
                <c:pt idx="6">
                  <c:v>47</c:v>
                </c:pt>
                <c:pt idx="7">
                  <c:v>48</c:v>
                </c:pt>
                <c:pt idx="8">
                  <c:v>49.6</c:v>
                </c:pt>
                <c:pt idx="9">
                  <c:v>49.6</c:v>
                </c:pt>
                <c:pt idx="10">
                  <c:v>39</c:v>
                </c:pt>
              </c:numCache>
            </c:numRef>
          </c:val>
          <c:extLst>
            <c:ext xmlns:c16="http://schemas.microsoft.com/office/drawing/2014/chart" uri="{C3380CC4-5D6E-409C-BE32-E72D297353CC}">
              <c16:uniqueId val="{00000002-B8E0-40FE-B7F9-A0DEBBA116C4}"/>
            </c:ext>
          </c:extLst>
        </c:ser>
        <c:ser>
          <c:idx val="26"/>
          <c:order val="26"/>
          <c:tx>
            <c:strRef>
              <c:f>Sheet1!$AB$1</c:f>
              <c:strCache>
                <c:ptCount val="1"/>
                <c:pt idx="0">
                  <c:v>Renovuotinų daugiabučių namų gyventojai (2016 m.), N=675</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5958-403F-8A2E-E7C54F2C5AA5}"/>
                </c:ext>
              </c:extLst>
            </c:dLbl>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5958-403F-8A2E-E7C54F2C5AA5}"/>
                </c:ext>
              </c:extLst>
            </c:dLbl>
            <c:dLbl>
              <c:idx val="6"/>
              <c:dLblPos val="inBase"/>
              <c:showLegendKey val="0"/>
              <c:showVal val="1"/>
              <c:showCatName val="0"/>
              <c:showSerName val="0"/>
              <c:showPercent val="0"/>
              <c:showBubbleSize val="0"/>
              <c:extLst>
                <c:ext xmlns:c15="http://schemas.microsoft.com/office/drawing/2012/chart" uri="{CE6537A1-D6FC-4f65-9D91-7224C49458BB}">
                  <c15:layout>
                    <c:manualLayout>
                      <c:w val="1.4211691923855158E-2"/>
                      <c:h val="7.1608776681993946E-2"/>
                    </c:manualLayout>
                  </c15:layout>
                </c:ext>
                <c:ext xmlns:c16="http://schemas.microsoft.com/office/drawing/2014/chart" uri="{C3380CC4-5D6E-409C-BE32-E72D297353CC}">
                  <c16:uniqueId val="{00000011-5958-403F-8A2E-E7C54F2C5AA5}"/>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5958-403F-8A2E-E7C54F2C5AA5}"/>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5958-403F-8A2E-E7C54F2C5AA5}"/>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5958-403F-8A2E-E7C54F2C5AA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Sheet1!$AB$2:$AB$12</c:f>
              <c:numCache>
                <c:formatCode>General</c:formatCode>
                <c:ptCount val="11"/>
                <c:pt idx="0">
                  <c:v>0.1</c:v>
                </c:pt>
                <c:pt idx="1">
                  <c:v>2</c:v>
                </c:pt>
                <c:pt idx="2">
                  <c:v>14</c:v>
                </c:pt>
                <c:pt idx="3">
                  <c:v>26</c:v>
                </c:pt>
                <c:pt idx="4">
                  <c:v>30</c:v>
                </c:pt>
                <c:pt idx="5">
                  <c:v>14</c:v>
                </c:pt>
                <c:pt idx="6">
                  <c:v>4</c:v>
                </c:pt>
                <c:pt idx="7">
                  <c:v>2</c:v>
                </c:pt>
                <c:pt idx="8">
                  <c:v>0.3</c:v>
                </c:pt>
                <c:pt idx="9">
                  <c:v>0.1</c:v>
                </c:pt>
                <c:pt idx="10">
                  <c:v>7</c:v>
                </c:pt>
              </c:numCache>
            </c:numRef>
          </c:val>
          <c:extLst>
            <c:ext xmlns:c16="http://schemas.microsoft.com/office/drawing/2014/chart" uri="{C3380CC4-5D6E-409C-BE32-E72D297353CC}">
              <c16:uniqueId val="{00000003-B8E0-40FE-B7F9-A0DEBBA116C4}"/>
            </c:ext>
          </c:extLst>
        </c:ser>
        <c:dLbls>
          <c:showLegendKey val="0"/>
          <c:showVal val="0"/>
          <c:showCatName val="0"/>
          <c:showSerName val="0"/>
          <c:showPercent val="0"/>
          <c:showBubbleSize val="0"/>
        </c:dLbls>
        <c:gapWidth val="35"/>
        <c:overlap val="100"/>
        <c:axId val="440831471"/>
        <c:axId val="440833551"/>
      </c:barChart>
      <c:catAx>
        <c:axId val="440831471"/>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40833551"/>
        <c:crosses val="autoZero"/>
        <c:auto val="1"/>
        <c:lblAlgn val="ctr"/>
        <c:lblOffset val="100"/>
        <c:noMultiLvlLbl val="0"/>
      </c:catAx>
      <c:valAx>
        <c:axId val="440833551"/>
        <c:scaling>
          <c:orientation val="minMax"/>
          <c:max val="685"/>
          <c:min val="0"/>
        </c:scaling>
        <c:delete val="1"/>
        <c:axPos val="t"/>
        <c:numFmt formatCode="General" sourceLinked="1"/>
        <c:majorTickMark val="out"/>
        <c:minorTickMark val="none"/>
        <c:tickLblPos val="nextTo"/>
        <c:crossAx val="44083147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170179899387576"/>
          <c:y val="5.2207664913255132E-2"/>
          <c:w val="0.78357597878390206"/>
          <c:h val="0.90825453872207895"/>
        </c:manualLayout>
      </c:layout>
      <c:barChart>
        <c:barDir val="bar"/>
        <c:grouping val="stacked"/>
        <c:varyColors val="0"/>
        <c:ser>
          <c:idx val="0"/>
          <c:order val="0"/>
          <c:tx>
            <c:strRef>
              <c:f>Sheet1!$B$1</c:f>
              <c:strCache>
                <c:ptCount val="1"/>
                <c:pt idx="0">
                  <c:v>Taip</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Sheet1!$B$2:$B$15</c:f>
              <c:numCache>
                <c:formatCode>General</c:formatCode>
                <c:ptCount val="14"/>
                <c:pt idx="0">
                  <c:v>92</c:v>
                </c:pt>
                <c:pt idx="1">
                  <c:v>91</c:v>
                </c:pt>
                <c:pt idx="2">
                  <c:v>94</c:v>
                </c:pt>
                <c:pt idx="3">
                  <c:v>92</c:v>
                </c:pt>
                <c:pt idx="4">
                  <c:v>93</c:v>
                </c:pt>
                <c:pt idx="5">
                  <c:v>90</c:v>
                </c:pt>
                <c:pt idx="6">
                  <c:v>90</c:v>
                </c:pt>
                <c:pt idx="7">
                  <c:v>93</c:v>
                </c:pt>
                <c:pt idx="8">
                  <c:v>95</c:v>
                </c:pt>
                <c:pt idx="9">
                  <c:v>95</c:v>
                </c:pt>
                <c:pt idx="10">
                  <c:v>93</c:v>
                </c:pt>
                <c:pt idx="11">
                  <c:v>93</c:v>
                </c:pt>
                <c:pt idx="12">
                  <c:v>95</c:v>
                </c:pt>
                <c:pt idx="13">
                  <c:v>91</c:v>
                </c:pt>
              </c:numCache>
            </c:numRef>
          </c:val>
          <c:extLst>
            <c:ext xmlns:c16="http://schemas.microsoft.com/office/drawing/2014/chart" uri="{C3380CC4-5D6E-409C-BE32-E72D297353CC}">
              <c16:uniqueId val="{00000000-1326-4485-8BA8-20CAA204074F}"/>
            </c:ext>
          </c:extLst>
        </c:ser>
        <c:ser>
          <c:idx val="1"/>
          <c:order val="1"/>
          <c:tx>
            <c:strRef>
              <c:f>Sheet1!$C$1</c:f>
              <c:strCache>
                <c:ptCount val="1"/>
                <c:pt idx="0">
                  <c:v>Ne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Sheet1!$C$2:$C$15</c:f>
              <c:numCache>
                <c:formatCode>General</c:formatCode>
                <c:ptCount val="14"/>
                <c:pt idx="0">
                  <c:v>8</c:v>
                </c:pt>
                <c:pt idx="1">
                  <c:v>9</c:v>
                </c:pt>
                <c:pt idx="2">
                  <c:v>6</c:v>
                </c:pt>
                <c:pt idx="3">
                  <c:v>8</c:v>
                </c:pt>
                <c:pt idx="4">
                  <c:v>7</c:v>
                </c:pt>
                <c:pt idx="5">
                  <c:v>10</c:v>
                </c:pt>
                <c:pt idx="6">
                  <c:v>10</c:v>
                </c:pt>
                <c:pt idx="7">
                  <c:v>7</c:v>
                </c:pt>
                <c:pt idx="8">
                  <c:v>5</c:v>
                </c:pt>
                <c:pt idx="9">
                  <c:v>5</c:v>
                </c:pt>
                <c:pt idx="10">
                  <c:v>7</c:v>
                </c:pt>
                <c:pt idx="11">
                  <c:v>7</c:v>
                </c:pt>
                <c:pt idx="12">
                  <c:v>5</c:v>
                </c:pt>
                <c:pt idx="13">
                  <c:v>9</c:v>
                </c:pt>
              </c:numCache>
            </c:numRef>
          </c:val>
          <c:extLst>
            <c:ext xmlns:c16="http://schemas.microsoft.com/office/drawing/2014/chart" uri="{C3380CC4-5D6E-409C-BE32-E72D297353CC}">
              <c16:uniqueId val="{00000005-1326-4485-8BA8-20CAA204074F}"/>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in val="0"/>
        </c:scaling>
        <c:delete val="1"/>
        <c:axPos val="t"/>
        <c:numFmt formatCode="General" sourceLinked="1"/>
        <c:majorTickMark val="out"/>
        <c:minorTickMark val="none"/>
        <c:tickLblPos val="nextTo"/>
        <c:crossAx val="198374784"/>
        <c:crosses val="autoZero"/>
        <c:crossBetween val="between"/>
        <c:majorUnit val="1"/>
      </c:valAx>
      <c:spPr>
        <a:noFill/>
        <a:ln>
          <a:noFill/>
        </a:ln>
        <a:effectLst/>
      </c:spPr>
    </c:plotArea>
    <c:legend>
      <c:legendPos val="b"/>
      <c:layout>
        <c:manualLayout>
          <c:xMode val="edge"/>
          <c:yMode val="edge"/>
          <c:x val="0.1891993383639545"/>
          <c:y val="6.476731902288143E-3"/>
          <c:w val="0.66326785323709536"/>
          <c:h val="6.460978209461089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42712434383202"/>
          <c:y val="0.12516139891331218"/>
          <c:w val="0.79225653433945753"/>
          <c:h val="0.87483860108668776"/>
        </c:manualLayout>
      </c:layout>
      <c:barChart>
        <c:barDir val="bar"/>
        <c:grouping val="stacked"/>
        <c:varyColors val="0"/>
        <c:ser>
          <c:idx val="0"/>
          <c:order val="0"/>
          <c:tx>
            <c:strRef>
              <c:f>Sheet1!$B$1</c:f>
              <c:strCache>
                <c:ptCount val="1"/>
                <c:pt idx="0">
                  <c:v>Labai palankiai</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Sheet1!$B$2:$B$15</c:f>
              <c:numCache>
                <c:formatCode>General</c:formatCode>
                <c:ptCount val="14"/>
                <c:pt idx="0">
                  <c:v>30</c:v>
                </c:pt>
                <c:pt idx="1">
                  <c:v>30</c:v>
                </c:pt>
                <c:pt idx="2">
                  <c:v>27</c:v>
                </c:pt>
                <c:pt idx="3">
                  <c:v>22</c:v>
                </c:pt>
                <c:pt idx="4">
                  <c:v>15</c:v>
                </c:pt>
                <c:pt idx="5">
                  <c:v>9</c:v>
                </c:pt>
                <c:pt idx="6">
                  <c:v>9</c:v>
                </c:pt>
                <c:pt idx="7">
                  <c:v>25</c:v>
                </c:pt>
                <c:pt idx="8">
                  <c:v>28</c:v>
                </c:pt>
                <c:pt idx="9">
                  <c:v>26</c:v>
                </c:pt>
                <c:pt idx="10">
                  <c:v>19</c:v>
                </c:pt>
                <c:pt idx="11">
                  <c:v>12</c:v>
                </c:pt>
                <c:pt idx="12">
                  <c:v>7</c:v>
                </c:pt>
                <c:pt idx="13">
                  <c:v>8</c:v>
                </c:pt>
              </c:numCache>
            </c:numRef>
          </c:val>
          <c:extLst>
            <c:ext xmlns:c16="http://schemas.microsoft.com/office/drawing/2014/chart" uri="{C3380CC4-5D6E-409C-BE32-E72D297353CC}">
              <c16:uniqueId val="{00000000-1326-4485-8BA8-20CAA204074F}"/>
            </c:ext>
          </c:extLst>
        </c:ser>
        <c:ser>
          <c:idx val="1"/>
          <c:order val="1"/>
          <c:tx>
            <c:strRef>
              <c:f>Sheet1!$C$1</c:f>
              <c:strCache>
                <c:ptCount val="1"/>
                <c:pt idx="0">
                  <c:v>Greičiau palankiai</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Sheet1!$C$2:$C$15</c:f>
              <c:numCache>
                <c:formatCode>General</c:formatCode>
                <c:ptCount val="14"/>
                <c:pt idx="0">
                  <c:v>42</c:v>
                </c:pt>
                <c:pt idx="1">
                  <c:v>44</c:v>
                </c:pt>
                <c:pt idx="2">
                  <c:v>42</c:v>
                </c:pt>
                <c:pt idx="3">
                  <c:v>46</c:v>
                </c:pt>
                <c:pt idx="4">
                  <c:v>44</c:v>
                </c:pt>
                <c:pt idx="5">
                  <c:v>46</c:v>
                </c:pt>
                <c:pt idx="6">
                  <c:v>45</c:v>
                </c:pt>
                <c:pt idx="7">
                  <c:v>40</c:v>
                </c:pt>
                <c:pt idx="8">
                  <c:v>42</c:v>
                </c:pt>
                <c:pt idx="9">
                  <c:v>43</c:v>
                </c:pt>
                <c:pt idx="10">
                  <c:v>47</c:v>
                </c:pt>
                <c:pt idx="11">
                  <c:v>44</c:v>
                </c:pt>
                <c:pt idx="12">
                  <c:v>57</c:v>
                </c:pt>
                <c:pt idx="13">
                  <c:v>46</c:v>
                </c:pt>
              </c:numCache>
            </c:numRef>
          </c:val>
          <c:extLst>
            <c:ext xmlns:c16="http://schemas.microsoft.com/office/drawing/2014/chart" uri="{C3380CC4-5D6E-409C-BE32-E72D297353CC}">
              <c16:uniqueId val="{00000005-1326-4485-8BA8-20CAA204074F}"/>
            </c:ext>
          </c:extLst>
        </c:ser>
        <c:ser>
          <c:idx val="2"/>
          <c:order val="2"/>
          <c:tx>
            <c:strRef>
              <c:f>Sheet1!$D$1</c:f>
              <c:strCache>
                <c:ptCount val="1"/>
                <c:pt idx="0">
                  <c:v>Nei palankiai, nei nepalankiai</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Sheet1!$D$2:$D$15</c:f>
              <c:numCache>
                <c:formatCode>General</c:formatCode>
                <c:ptCount val="14"/>
                <c:pt idx="0">
                  <c:v>19</c:v>
                </c:pt>
                <c:pt idx="1">
                  <c:v>17</c:v>
                </c:pt>
                <c:pt idx="2">
                  <c:v>21</c:v>
                </c:pt>
                <c:pt idx="3">
                  <c:v>24</c:v>
                </c:pt>
                <c:pt idx="4">
                  <c:v>33</c:v>
                </c:pt>
                <c:pt idx="5">
                  <c:v>33</c:v>
                </c:pt>
                <c:pt idx="6">
                  <c:v>31</c:v>
                </c:pt>
                <c:pt idx="7">
                  <c:v>23</c:v>
                </c:pt>
                <c:pt idx="8">
                  <c:v>18</c:v>
                </c:pt>
                <c:pt idx="9">
                  <c:v>18</c:v>
                </c:pt>
                <c:pt idx="10">
                  <c:v>23</c:v>
                </c:pt>
                <c:pt idx="11">
                  <c:v>34</c:v>
                </c:pt>
                <c:pt idx="12">
                  <c:v>21</c:v>
                </c:pt>
                <c:pt idx="13">
                  <c:v>31</c:v>
                </c:pt>
              </c:numCache>
            </c:numRef>
          </c:val>
          <c:extLst>
            <c:ext xmlns:c16="http://schemas.microsoft.com/office/drawing/2014/chart" uri="{C3380CC4-5D6E-409C-BE32-E72D297353CC}">
              <c16:uniqueId val="{00000001-8DA7-406C-97EC-D0E22EF9D10B}"/>
            </c:ext>
          </c:extLst>
        </c:ser>
        <c:ser>
          <c:idx val="3"/>
          <c:order val="3"/>
          <c:tx>
            <c:strRef>
              <c:f>Sheet1!$E$1</c:f>
              <c:strCache>
                <c:ptCount val="1"/>
                <c:pt idx="0">
                  <c:v>Greičiau nepalankiai</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Sheet1!$E$2:$E$15</c:f>
              <c:numCache>
                <c:formatCode>General</c:formatCode>
                <c:ptCount val="14"/>
                <c:pt idx="0">
                  <c:v>5</c:v>
                </c:pt>
                <c:pt idx="1">
                  <c:v>4</c:v>
                </c:pt>
                <c:pt idx="2">
                  <c:v>6</c:v>
                </c:pt>
                <c:pt idx="3">
                  <c:v>6</c:v>
                </c:pt>
                <c:pt idx="4">
                  <c:v>6</c:v>
                </c:pt>
                <c:pt idx="5">
                  <c:v>7</c:v>
                </c:pt>
                <c:pt idx="6">
                  <c:v>8</c:v>
                </c:pt>
                <c:pt idx="7">
                  <c:v>6</c:v>
                </c:pt>
                <c:pt idx="8">
                  <c:v>5</c:v>
                </c:pt>
                <c:pt idx="9">
                  <c:v>8</c:v>
                </c:pt>
                <c:pt idx="10">
                  <c:v>9</c:v>
                </c:pt>
                <c:pt idx="11">
                  <c:v>7</c:v>
                </c:pt>
                <c:pt idx="12">
                  <c:v>10</c:v>
                </c:pt>
                <c:pt idx="13">
                  <c:v>9</c:v>
                </c:pt>
              </c:numCache>
            </c:numRef>
          </c:val>
          <c:extLst>
            <c:ext xmlns:c16="http://schemas.microsoft.com/office/drawing/2014/chart" uri="{C3380CC4-5D6E-409C-BE32-E72D297353CC}">
              <c16:uniqueId val="{00000002-8DA7-406C-97EC-D0E22EF9D10B}"/>
            </c:ext>
          </c:extLst>
        </c:ser>
        <c:ser>
          <c:idx val="4"/>
          <c:order val="4"/>
          <c:tx>
            <c:strRef>
              <c:f>Sheet1!$F$1</c:f>
              <c:strCache>
                <c:ptCount val="1"/>
                <c:pt idx="0">
                  <c:v>Visiškai nepalankiai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2022 m.</c:v>
                </c:pt>
                <c:pt idx="1">
                  <c:v>2021 m.</c:v>
                </c:pt>
                <c:pt idx="2">
                  <c:v>2020 m.</c:v>
                </c:pt>
                <c:pt idx="3">
                  <c:v>2019 m.</c:v>
                </c:pt>
                <c:pt idx="4">
                  <c:v>2018 m.</c:v>
                </c:pt>
                <c:pt idx="5">
                  <c:v>2017 m.</c:v>
                </c:pt>
                <c:pt idx="6">
                  <c:v>2016 m.</c:v>
                </c:pt>
                <c:pt idx="7">
                  <c:v>2022 m.</c:v>
                </c:pt>
                <c:pt idx="8">
                  <c:v>2021 m.</c:v>
                </c:pt>
                <c:pt idx="9">
                  <c:v>2020 m.</c:v>
                </c:pt>
                <c:pt idx="10">
                  <c:v>2019 m.</c:v>
                </c:pt>
                <c:pt idx="11">
                  <c:v>2018 m.</c:v>
                </c:pt>
                <c:pt idx="12">
                  <c:v>2017 m.</c:v>
                </c:pt>
                <c:pt idx="13">
                  <c:v>2016 m.</c:v>
                </c:pt>
              </c:strCache>
            </c:strRef>
          </c:cat>
          <c:val>
            <c:numRef>
              <c:f>Sheet1!$F$2:$F$15</c:f>
              <c:numCache>
                <c:formatCode>General</c:formatCode>
                <c:ptCount val="14"/>
                <c:pt idx="0">
                  <c:v>4</c:v>
                </c:pt>
                <c:pt idx="1">
                  <c:v>5</c:v>
                </c:pt>
                <c:pt idx="2">
                  <c:v>4</c:v>
                </c:pt>
                <c:pt idx="3">
                  <c:v>2</c:v>
                </c:pt>
                <c:pt idx="4">
                  <c:v>2</c:v>
                </c:pt>
                <c:pt idx="5">
                  <c:v>5</c:v>
                </c:pt>
                <c:pt idx="6">
                  <c:v>7</c:v>
                </c:pt>
                <c:pt idx="7">
                  <c:v>6</c:v>
                </c:pt>
                <c:pt idx="8">
                  <c:v>7</c:v>
                </c:pt>
                <c:pt idx="9">
                  <c:v>5</c:v>
                </c:pt>
                <c:pt idx="10">
                  <c:v>2</c:v>
                </c:pt>
                <c:pt idx="11">
                  <c:v>3</c:v>
                </c:pt>
                <c:pt idx="12">
                  <c:v>5</c:v>
                </c:pt>
                <c:pt idx="13">
                  <c:v>6</c:v>
                </c:pt>
              </c:numCache>
            </c:numRef>
          </c:val>
          <c:extLst>
            <c:ext xmlns:c16="http://schemas.microsoft.com/office/drawing/2014/chart" uri="{C3380CC4-5D6E-409C-BE32-E72D297353CC}">
              <c16:uniqueId val="{00000003-8DA7-406C-97EC-D0E22EF9D10B}"/>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none"/>
        <c:minorTickMark val="none"/>
        <c:tickLblPos val="nextTo"/>
        <c:crossAx val="198374784"/>
        <c:crosses val="autoZero"/>
        <c:crossBetween val="between"/>
      </c:valAx>
      <c:spPr>
        <a:noFill/>
        <a:ln>
          <a:noFill/>
        </a:ln>
        <a:effectLst/>
      </c:spPr>
    </c:plotArea>
    <c:legend>
      <c:legendPos val="b"/>
      <c:layout>
        <c:manualLayout>
          <c:xMode val="edge"/>
          <c:yMode val="edge"/>
          <c:x val="9.7185449475065619E-2"/>
          <c:y val="1.6017831756576947E-2"/>
          <c:w val="0.89934232830271221"/>
          <c:h val="8.349018164068157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542910462554389"/>
          <c:y val="6.705693056130343E-3"/>
          <c:w val="0.64457089537445611"/>
          <c:h val="1"/>
        </c:manualLayout>
      </c:layout>
      <c:barChart>
        <c:barDir val="bar"/>
        <c:grouping val="stacked"/>
        <c:varyColors val="0"/>
        <c:ser>
          <c:idx val="0"/>
          <c:order val="0"/>
          <c:tx>
            <c:strRef>
              <c:f>Sheet1!$B$1</c:f>
              <c:strCache>
                <c:ptCount val="1"/>
                <c:pt idx="0">
                  <c:v>visi 2022</c:v>
                </c:pt>
              </c:strCache>
            </c:strRef>
          </c:tx>
          <c:spPr>
            <a:solidFill>
              <a:schemeClr val="accent1"/>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04-CACA-41A3-B945-E4324F32926A}"/>
              </c:ext>
            </c:extLst>
          </c:dPt>
          <c:dPt>
            <c:idx val="11"/>
            <c:invertIfNegative val="0"/>
            <c:bubble3D val="0"/>
            <c:spPr>
              <a:solidFill>
                <a:srgbClr val="CCCCCC"/>
              </a:solidFill>
              <a:ln>
                <a:noFill/>
              </a:ln>
              <a:effectLst/>
            </c:spPr>
            <c:extLst>
              <c:ext xmlns:c16="http://schemas.microsoft.com/office/drawing/2014/chart" uri="{C3380CC4-5D6E-409C-BE32-E72D297353CC}">
                <c16:uniqueId val="{00000005-F17E-4394-87AB-2F1179CE0DAD}"/>
              </c:ext>
            </c:extLst>
          </c:dPt>
          <c:dLbls>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CACA-41A3-B945-E4324F32926A}"/>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ln>
                        <a:noFill/>
                      </a:ln>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17E-4394-87AB-2F1179CE0DAD}"/>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Sheet1!$B$2:$B$13</c:f>
              <c:numCache>
                <c:formatCode>General</c:formatCode>
                <c:ptCount val="12"/>
                <c:pt idx="0">
                  <c:v>50</c:v>
                </c:pt>
                <c:pt idx="1">
                  <c:v>37</c:v>
                </c:pt>
                <c:pt idx="2">
                  <c:v>27</c:v>
                </c:pt>
                <c:pt idx="3">
                  <c:v>18</c:v>
                </c:pt>
                <c:pt idx="4">
                  <c:v>16</c:v>
                </c:pt>
                <c:pt idx="5">
                  <c:v>14</c:v>
                </c:pt>
                <c:pt idx="6">
                  <c:v>9</c:v>
                </c:pt>
                <c:pt idx="7">
                  <c:v>8</c:v>
                </c:pt>
                <c:pt idx="8">
                  <c:v>8</c:v>
                </c:pt>
                <c:pt idx="9">
                  <c:v>9</c:v>
                </c:pt>
                <c:pt idx="10">
                  <c:v>2</c:v>
                </c:pt>
                <c:pt idx="11">
                  <c:v>2</c:v>
                </c:pt>
              </c:numCache>
            </c:numRef>
          </c:val>
          <c:extLst>
            <c:ext xmlns:c16="http://schemas.microsoft.com/office/drawing/2014/chart" uri="{C3380CC4-5D6E-409C-BE32-E72D297353CC}">
              <c16:uniqueId val="{00000002-CACA-41A3-B945-E4324F32926A}"/>
            </c:ext>
          </c:extLst>
        </c:ser>
        <c:ser>
          <c:idx val="1"/>
          <c:order val="1"/>
          <c:tx>
            <c:strRef>
              <c:f>Sheet1!$C$1</c:f>
              <c:strCache>
                <c:ptCount val="1"/>
                <c:pt idx="0">
                  <c:v>tarpas</c:v>
                </c:pt>
              </c:strCache>
            </c:strRef>
          </c:tx>
          <c:spPr>
            <a:noFill/>
            <a:ln>
              <a:noFill/>
            </a:ln>
            <a:effectLst/>
          </c:spPr>
          <c:invertIfNegative val="0"/>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Sheet1!$C$2:$C$13</c:f>
              <c:numCache>
                <c:formatCode>General</c:formatCode>
                <c:ptCount val="12"/>
                <c:pt idx="0">
                  <c:v>20</c:v>
                </c:pt>
                <c:pt idx="1">
                  <c:v>33</c:v>
                </c:pt>
                <c:pt idx="2">
                  <c:v>43</c:v>
                </c:pt>
                <c:pt idx="3">
                  <c:v>52</c:v>
                </c:pt>
                <c:pt idx="4">
                  <c:v>54</c:v>
                </c:pt>
                <c:pt idx="5">
                  <c:v>56</c:v>
                </c:pt>
                <c:pt idx="6">
                  <c:v>61</c:v>
                </c:pt>
                <c:pt idx="7">
                  <c:v>62</c:v>
                </c:pt>
                <c:pt idx="8">
                  <c:v>62</c:v>
                </c:pt>
                <c:pt idx="9">
                  <c:v>61</c:v>
                </c:pt>
                <c:pt idx="10">
                  <c:v>68</c:v>
                </c:pt>
                <c:pt idx="11">
                  <c:v>68</c:v>
                </c:pt>
              </c:numCache>
            </c:numRef>
          </c:val>
          <c:extLst>
            <c:ext xmlns:c16="http://schemas.microsoft.com/office/drawing/2014/chart" uri="{C3380CC4-5D6E-409C-BE32-E72D297353CC}">
              <c16:uniqueId val="{00000006-FDB8-4EFC-B0DE-D94C0DFCF688}"/>
            </c:ext>
          </c:extLst>
        </c:ser>
        <c:ser>
          <c:idx val="2"/>
          <c:order val="2"/>
          <c:tx>
            <c:strRef>
              <c:f>Sheet1!$D$1</c:f>
              <c:strCache>
                <c:ptCount val="1"/>
                <c:pt idx="0">
                  <c:v>renov 2022</c:v>
                </c:pt>
              </c:strCache>
            </c:strRef>
          </c:tx>
          <c:spPr>
            <a:solidFill>
              <a:srgbClr val="1AB1AF"/>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0C-FDB8-4EFC-B0DE-D94C0DFCF688}"/>
              </c:ext>
            </c:extLst>
          </c:dPt>
          <c:dPt>
            <c:idx val="11"/>
            <c:invertIfNegative val="0"/>
            <c:bubble3D val="0"/>
            <c:spPr>
              <a:solidFill>
                <a:srgbClr val="CCCCCC"/>
              </a:solidFill>
              <a:ln>
                <a:noFill/>
              </a:ln>
              <a:effectLst/>
            </c:spPr>
            <c:extLst>
              <c:ext xmlns:c16="http://schemas.microsoft.com/office/drawing/2014/chart" uri="{C3380CC4-5D6E-409C-BE32-E72D297353CC}">
                <c16:uniqueId val="{0000000D-FDB8-4EFC-B0DE-D94C0DFCF688}"/>
              </c:ext>
            </c:extLst>
          </c:dPt>
          <c:dLbls>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FDB8-4EFC-B0DE-D94C0DFCF688}"/>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FDB8-4EFC-B0DE-D94C0DFCF688}"/>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Sheet1!$D$2:$D$13</c:f>
              <c:numCache>
                <c:formatCode>General</c:formatCode>
                <c:ptCount val="12"/>
                <c:pt idx="0">
                  <c:v>50</c:v>
                </c:pt>
                <c:pt idx="1">
                  <c:v>36</c:v>
                </c:pt>
                <c:pt idx="2">
                  <c:v>25</c:v>
                </c:pt>
                <c:pt idx="3">
                  <c:v>21</c:v>
                </c:pt>
                <c:pt idx="4">
                  <c:v>17</c:v>
                </c:pt>
                <c:pt idx="5">
                  <c:v>12</c:v>
                </c:pt>
                <c:pt idx="6">
                  <c:v>8</c:v>
                </c:pt>
                <c:pt idx="7">
                  <c:v>8</c:v>
                </c:pt>
                <c:pt idx="8">
                  <c:v>10</c:v>
                </c:pt>
                <c:pt idx="9">
                  <c:v>10</c:v>
                </c:pt>
                <c:pt idx="10">
                  <c:v>2</c:v>
                </c:pt>
                <c:pt idx="11">
                  <c:v>2</c:v>
                </c:pt>
              </c:numCache>
            </c:numRef>
          </c:val>
          <c:extLst>
            <c:ext xmlns:c16="http://schemas.microsoft.com/office/drawing/2014/chart" uri="{C3380CC4-5D6E-409C-BE32-E72D297353CC}">
              <c16:uniqueId val="{00000007-FDB8-4EFC-B0DE-D94C0DFCF688}"/>
            </c:ext>
          </c:extLst>
        </c:ser>
        <c:ser>
          <c:idx val="3"/>
          <c:order val="3"/>
          <c:tx>
            <c:strRef>
              <c:f>Sheet1!$E$1</c:f>
              <c:strCache>
                <c:ptCount val="1"/>
                <c:pt idx="0">
                  <c:v>tarpas3</c:v>
                </c:pt>
              </c:strCache>
            </c:strRef>
          </c:tx>
          <c:spPr>
            <a:noFill/>
            <a:ln>
              <a:noFill/>
            </a:ln>
            <a:effectLst/>
          </c:spPr>
          <c:invertIfNegative val="0"/>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Sheet1!$E$2:$E$13</c:f>
              <c:numCache>
                <c:formatCode>General</c:formatCode>
                <c:ptCount val="12"/>
                <c:pt idx="0">
                  <c:v>20</c:v>
                </c:pt>
                <c:pt idx="1">
                  <c:v>34</c:v>
                </c:pt>
                <c:pt idx="2">
                  <c:v>45</c:v>
                </c:pt>
                <c:pt idx="3">
                  <c:v>49</c:v>
                </c:pt>
                <c:pt idx="4">
                  <c:v>53</c:v>
                </c:pt>
                <c:pt idx="5">
                  <c:v>58</c:v>
                </c:pt>
                <c:pt idx="6">
                  <c:v>62</c:v>
                </c:pt>
                <c:pt idx="8">
                  <c:v>60</c:v>
                </c:pt>
                <c:pt idx="9">
                  <c:v>60</c:v>
                </c:pt>
                <c:pt idx="10">
                  <c:v>68</c:v>
                </c:pt>
                <c:pt idx="11">
                  <c:v>68</c:v>
                </c:pt>
              </c:numCache>
            </c:numRef>
          </c:val>
          <c:extLst>
            <c:ext xmlns:c16="http://schemas.microsoft.com/office/drawing/2014/chart" uri="{C3380CC4-5D6E-409C-BE32-E72D297353CC}">
              <c16:uniqueId val="{00000008-FDB8-4EFC-B0DE-D94C0DFCF688}"/>
            </c:ext>
          </c:extLst>
        </c:ser>
        <c:ser>
          <c:idx val="4"/>
          <c:order val="4"/>
          <c:tx>
            <c:strRef>
              <c:f>Sheet1!$F$1</c:f>
              <c:strCache>
                <c:ptCount val="1"/>
                <c:pt idx="0">
                  <c:v>visi 2021</c:v>
                </c:pt>
              </c:strCache>
            </c:strRef>
          </c:tx>
          <c:spPr>
            <a:solidFill>
              <a:srgbClr val="00565B"/>
            </a:solidFill>
            <a:ln>
              <a:noFill/>
            </a:ln>
            <a:effectLst/>
          </c:spPr>
          <c:invertIfNegative val="0"/>
          <c:dPt>
            <c:idx val="5"/>
            <c:invertIfNegative val="0"/>
            <c:bubble3D val="0"/>
            <c:spPr>
              <a:solidFill>
                <a:srgbClr val="00565B"/>
              </a:solidFill>
              <a:ln>
                <a:noFill/>
              </a:ln>
              <a:effectLst/>
            </c:spPr>
            <c:extLst>
              <c:ext xmlns:c16="http://schemas.microsoft.com/office/drawing/2014/chart" uri="{C3380CC4-5D6E-409C-BE32-E72D297353CC}">
                <c16:uniqueId val="{00000009-D2D7-490B-9E9D-5FB42C43A1B2}"/>
              </c:ext>
            </c:extLst>
          </c:dPt>
          <c:dPt>
            <c:idx val="10"/>
            <c:invertIfNegative val="0"/>
            <c:bubble3D val="0"/>
            <c:spPr>
              <a:solidFill>
                <a:srgbClr val="00D0D3"/>
              </a:solidFill>
              <a:ln>
                <a:noFill/>
              </a:ln>
              <a:effectLst/>
            </c:spPr>
            <c:extLst>
              <c:ext xmlns:c16="http://schemas.microsoft.com/office/drawing/2014/chart" uri="{C3380CC4-5D6E-409C-BE32-E72D297353CC}">
                <c16:uniqueId val="{0000000E-FDB8-4EFC-B0DE-D94C0DFCF688}"/>
              </c:ext>
            </c:extLst>
          </c:dPt>
          <c:dPt>
            <c:idx val="11"/>
            <c:invertIfNegative val="0"/>
            <c:bubble3D val="0"/>
            <c:spPr>
              <a:solidFill>
                <a:srgbClr val="CCCCCC"/>
              </a:solidFill>
              <a:ln>
                <a:noFill/>
              </a:ln>
              <a:effectLst/>
            </c:spPr>
            <c:extLst>
              <c:ext xmlns:c16="http://schemas.microsoft.com/office/drawing/2014/chart" uri="{C3380CC4-5D6E-409C-BE32-E72D297353CC}">
                <c16:uniqueId val="{0000000F-FDB8-4EFC-B0DE-D94C0DFCF688}"/>
              </c:ext>
            </c:extLst>
          </c:dPt>
          <c:dLbls>
            <c:dLbl>
              <c:idx val="10"/>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FDB8-4EFC-B0DE-D94C0DFCF688}"/>
                </c:ext>
              </c:extLst>
            </c:dLbl>
            <c:dLbl>
              <c:idx val="11"/>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FDB8-4EFC-B0DE-D94C0DFCF688}"/>
                </c:ext>
              </c:extLst>
            </c:dLbl>
            <c:spPr>
              <a:noFill/>
              <a:ln>
                <a:noFill/>
              </a:ln>
              <a:effectLst/>
            </c:spPr>
            <c:txPr>
              <a:bodyPr rot="0" spcFirstLastPara="1" vertOverflow="ellipsis" vert="horz" wrap="square" anchor="ctr" anchorCtr="0"/>
              <a:lstStyle/>
              <a:p>
                <a:pPr algn="ctr">
                  <a:defRPr lang="en-US"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Sheet1!$F$2:$F$13</c:f>
              <c:numCache>
                <c:formatCode>General</c:formatCode>
                <c:ptCount val="12"/>
                <c:pt idx="0">
                  <c:v>58</c:v>
                </c:pt>
                <c:pt idx="1">
                  <c:v>44</c:v>
                </c:pt>
                <c:pt idx="2">
                  <c:v>27</c:v>
                </c:pt>
                <c:pt idx="3">
                  <c:v>16</c:v>
                </c:pt>
                <c:pt idx="4">
                  <c:v>20</c:v>
                </c:pt>
                <c:pt idx="5">
                  <c:v>20</c:v>
                </c:pt>
                <c:pt idx="6">
                  <c:v>13</c:v>
                </c:pt>
                <c:pt idx="8">
                  <c:v>10</c:v>
                </c:pt>
                <c:pt idx="9">
                  <c:v>10</c:v>
                </c:pt>
                <c:pt idx="10">
                  <c:v>0.3</c:v>
                </c:pt>
                <c:pt idx="11">
                  <c:v>1</c:v>
                </c:pt>
              </c:numCache>
            </c:numRef>
          </c:val>
          <c:extLst>
            <c:ext xmlns:c16="http://schemas.microsoft.com/office/drawing/2014/chart" uri="{C3380CC4-5D6E-409C-BE32-E72D297353CC}">
              <c16:uniqueId val="{00000009-FDB8-4EFC-B0DE-D94C0DFCF688}"/>
            </c:ext>
          </c:extLst>
        </c:ser>
        <c:ser>
          <c:idx val="5"/>
          <c:order val="5"/>
          <c:tx>
            <c:strRef>
              <c:f>Sheet1!$G$1</c:f>
              <c:strCache>
                <c:ptCount val="1"/>
                <c:pt idx="0">
                  <c:v>tarpas2</c:v>
                </c:pt>
              </c:strCache>
            </c:strRef>
          </c:tx>
          <c:spPr>
            <a:noFill/>
            <a:ln>
              <a:noFill/>
            </a:ln>
            <a:effectLst/>
          </c:spPr>
          <c:invertIfNegative val="0"/>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Sheet1!$G$2:$G$13</c:f>
              <c:numCache>
                <c:formatCode>General</c:formatCode>
                <c:ptCount val="12"/>
                <c:pt idx="0">
                  <c:v>12</c:v>
                </c:pt>
                <c:pt idx="1">
                  <c:v>26</c:v>
                </c:pt>
                <c:pt idx="2">
                  <c:v>43</c:v>
                </c:pt>
                <c:pt idx="3">
                  <c:v>54</c:v>
                </c:pt>
                <c:pt idx="4">
                  <c:v>50</c:v>
                </c:pt>
                <c:pt idx="5">
                  <c:v>50</c:v>
                </c:pt>
                <c:pt idx="6">
                  <c:v>57</c:v>
                </c:pt>
                <c:pt idx="8">
                  <c:v>60</c:v>
                </c:pt>
                <c:pt idx="9">
                  <c:v>60</c:v>
                </c:pt>
                <c:pt idx="10">
                  <c:v>69.7</c:v>
                </c:pt>
                <c:pt idx="11">
                  <c:v>69</c:v>
                </c:pt>
              </c:numCache>
            </c:numRef>
          </c:val>
          <c:extLst>
            <c:ext xmlns:c16="http://schemas.microsoft.com/office/drawing/2014/chart" uri="{C3380CC4-5D6E-409C-BE32-E72D297353CC}">
              <c16:uniqueId val="{0000000A-FDB8-4EFC-B0DE-D94C0DFCF688}"/>
            </c:ext>
          </c:extLst>
        </c:ser>
        <c:ser>
          <c:idx val="6"/>
          <c:order val="6"/>
          <c:tx>
            <c:strRef>
              <c:f>Sheet1!$H$1</c:f>
              <c:strCache>
                <c:ptCount val="1"/>
                <c:pt idx="0">
                  <c:v>renov 2021</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Televizijos</c:v>
                </c:pt>
                <c:pt idx="1">
                  <c:v>Interneto naujienų portalų</c:v>
                </c:pt>
                <c:pt idx="2">
                  <c:v>Iš draugų, pažįstamų, artimųjų</c:v>
                </c:pt>
                <c:pt idx="3">
                  <c:v>Administratoriaus, namo bendrijos pirmininko</c:v>
                </c:pt>
                <c:pt idx="4">
                  <c:v>Socialinių tinklų</c:v>
                </c:pt>
                <c:pt idx="5">
                  <c:v>Radijo</c:v>
                </c:pt>
                <c:pt idx="6">
                  <c:v>Laikraščių, žurnalų</c:v>
                </c:pt>
                <c:pt idx="7">
                  <c:v>Aplinkos projektų valdymo agentūros</c:v>
                </c:pt>
                <c:pt idx="8">
                  <c:v>Specializuotų interneto puslapių</c:v>
                </c:pt>
                <c:pt idx="9">
                  <c:v>Tokia informacija manęs visai nedomina</c:v>
                </c:pt>
                <c:pt idx="10">
                  <c:v>Kita</c:v>
                </c:pt>
                <c:pt idx="11">
                  <c:v>Nežino / neatsakė</c:v>
                </c:pt>
              </c:strCache>
            </c:strRef>
          </c:cat>
          <c:val>
            <c:numRef>
              <c:f>Sheet1!$H$2:$H$13</c:f>
              <c:numCache>
                <c:formatCode>General</c:formatCode>
                <c:ptCount val="12"/>
                <c:pt idx="0">
                  <c:v>57</c:v>
                </c:pt>
                <c:pt idx="1">
                  <c:v>47</c:v>
                </c:pt>
                <c:pt idx="2">
                  <c:v>30</c:v>
                </c:pt>
                <c:pt idx="3">
                  <c:v>18</c:v>
                </c:pt>
                <c:pt idx="4">
                  <c:v>23</c:v>
                </c:pt>
                <c:pt idx="5">
                  <c:v>17</c:v>
                </c:pt>
                <c:pt idx="6">
                  <c:v>13</c:v>
                </c:pt>
                <c:pt idx="8">
                  <c:v>11</c:v>
                </c:pt>
                <c:pt idx="9">
                  <c:v>7</c:v>
                </c:pt>
              </c:numCache>
            </c:numRef>
          </c:val>
          <c:extLst>
            <c:ext xmlns:c16="http://schemas.microsoft.com/office/drawing/2014/chart" uri="{C3380CC4-5D6E-409C-BE32-E72D297353CC}">
              <c16:uniqueId val="{0000000B-FDB8-4EFC-B0DE-D94C0DFCF688}"/>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270"/>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8071147890707269"/>
          <c:y val="6.705693056130343E-3"/>
          <c:w val="0.61928852109292742"/>
          <c:h val="1"/>
        </c:manualLayout>
      </c:layout>
      <c:barChart>
        <c:barDir val="bar"/>
        <c:grouping val="stacked"/>
        <c:varyColors val="0"/>
        <c:ser>
          <c:idx val="0"/>
          <c:order val="0"/>
          <c:tx>
            <c:strRef>
              <c:f>Sheet1!$B$1</c:f>
              <c:strCache>
                <c:ptCount val="1"/>
                <c:pt idx="0">
                  <c:v>visi 2022</c:v>
                </c:pt>
              </c:strCache>
            </c:strRef>
          </c:tx>
          <c:spPr>
            <a:solidFill>
              <a:srgbClr val="00565B"/>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18-8AAA-4E8A-8821-933E83FDB454}"/>
              </c:ext>
            </c:extLst>
          </c:dPt>
          <c:dLbls>
            <c:dLbl>
              <c:idx val="7"/>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8AAA-4E8A-8821-933E83FDB454}"/>
                </c:ext>
              </c:extLst>
            </c:dLbl>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8AAA-4E8A-8821-933E83FDB454}"/>
                </c:ext>
              </c:extLst>
            </c:dLbl>
            <c:dLbl>
              <c:idx val="9"/>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3687145245488508E-2"/>
                      <c:h val="6.7194896946766225E-2"/>
                    </c:manualLayout>
                  </c15:layout>
                </c:ext>
                <c:ext xmlns:c16="http://schemas.microsoft.com/office/drawing/2014/chart" uri="{C3380CC4-5D6E-409C-BE32-E72D297353CC}">
                  <c16:uniqueId val="{00000018-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Sheet1!$B$2:$B$11</c:f>
              <c:numCache>
                <c:formatCode>General</c:formatCode>
                <c:ptCount val="10"/>
                <c:pt idx="0">
                  <c:v>21</c:v>
                </c:pt>
                <c:pt idx="1">
                  <c:v>19</c:v>
                </c:pt>
                <c:pt idx="2">
                  <c:v>16</c:v>
                </c:pt>
                <c:pt idx="3">
                  <c:v>13</c:v>
                </c:pt>
                <c:pt idx="4">
                  <c:v>11</c:v>
                </c:pt>
                <c:pt idx="5">
                  <c:v>10</c:v>
                </c:pt>
                <c:pt idx="6">
                  <c:v>4</c:v>
                </c:pt>
                <c:pt idx="7">
                  <c:v>2</c:v>
                </c:pt>
                <c:pt idx="8">
                  <c:v>2</c:v>
                </c:pt>
                <c:pt idx="9">
                  <c:v>3</c:v>
                </c:pt>
              </c:numCache>
            </c:numRef>
          </c:val>
          <c:extLst>
            <c:ext xmlns:c16="http://schemas.microsoft.com/office/drawing/2014/chart" uri="{C3380CC4-5D6E-409C-BE32-E72D297353CC}">
              <c16:uniqueId val="{00000004-8AAA-4E8A-8821-933E83FDB454}"/>
            </c:ext>
          </c:extLst>
        </c:ser>
        <c:ser>
          <c:idx val="1"/>
          <c:order val="1"/>
          <c:tx>
            <c:strRef>
              <c:f>Sheet1!$C$1</c:f>
              <c:strCache>
                <c:ptCount val="1"/>
                <c:pt idx="0">
                  <c:v>tarpas</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Sheet1!$C$2:$C$11</c:f>
              <c:numCache>
                <c:formatCode>General</c:formatCode>
                <c:ptCount val="10"/>
                <c:pt idx="0">
                  <c:v>49</c:v>
                </c:pt>
                <c:pt idx="1">
                  <c:v>51</c:v>
                </c:pt>
                <c:pt idx="2">
                  <c:v>54</c:v>
                </c:pt>
                <c:pt idx="3">
                  <c:v>57</c:v>
                </c:pt>
                <c:pt idx="4">
                  <c:v>59</c:v>
                </c:pt>
                <c:pt idx="5">
                  <c:v>60</c:v>
                </c:pt>
                <c:pt idx="6">
                  <c:v>66</c:v>
                </c:pt>
                <c:pt idx="7">
                  <c:v>68</c:v>
                </c:pt>
                <c:pt idx="8">
                  <c:v>68</c:v>
                </c:pt>
                <c:pt idx="9">
                  <c:v>67</c:v>
                </c:pt>
              </c:numCache>
            </c:numRef>
          </c:val>
          <c:extLst>
            <c:ext xmlns:c16="http://schemas.microsoft.com/office/drawing/2014/chart" uri="{C3380CC4-5D6E-409C-BE32-E72D297353CC}">
              <c16:uniqueId val="{00000005-8AAA-4E8A-8821-933E83FDB454}"/>
            </c:ext>
          </c:extLst>
        </c:ser>
        <c:ser>
          <c:idx val="2"/>
          <c:order val="2"/>
          <c:tx>
            <c:strRef>
              <c:f>Sheet1!$D$1</c:f>
              <c:strCache>
                <c:ptCount val="1"/>
                <c:pt idx="0">
                  <c:v>renov 2022</c:v>
                </c:pt>
              </c:strCache>
            </c:strRef>
          </c:tx>
          <c:spPr>
            <a:solidFill>
              <a:srgbClr val="1AB1AF"/>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23-8AAA-4E8A-8821-933E83FDB454}"/>
              </c:ext>
            </c:extLst>
          </c:dPt>
          <c:dLbls>
            <c:dLbl>
              <c:idx val="6"/>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0075375083753254E-2"/>
                      <c:h val="8.7253075139830771E-2"/>
                    </c:manualLayout>
                  </c15:layout>
                </c:ext>
                <c:ext xmlns:c16="http://schemas.microsoft.com/office/drawing/2014/chart" uri="{C3380CC4-5D6E-409C-BE32-E72D297353CC}">
                  <c16:uniqueId val="{00000019-8AAA-4E8A-8821-933E83FDB454}"/>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8AAA-4E8A-8821-933E83FDB454}"/>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8AAA-4E8A-8821-933E83FDB454}"/>
                </c:ext>
              </c:extLst>
            </c:dLbl>
            <c:dLbl>
              <c:idx val="9"/>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Sheet1!$D$2:$D$11</c:f>
              <c:numCache>
                <c:formatCode>General</c:formatCode>
                <c:ptCount val="10"/>
                <c:pt idx="0">
                  <c:v>22</c:v>
                </c:pt>
                <c:pt idx="1">
                  <c:v>18</c:v>
                </c:pt>
                <c:pt idx="2">
                  <c:v>16</c:v>
                </c:pt>
                <c:pt idx="3">
                  <c:v>13</c:v>
                </c:pt>
                <c:pt idx="4">
                  <c:v>10</c:v>
                </c:pt>
                <c:pt idx="5">
                  <c:v>11</c:v>
                </c:pt>
                <c:pt idx="6">
                  <c:v>3</c:v>
                </c:pt>
                <c:pt idx="7">
                  <c:v>2</c:v>
                </c:pt>
                <c:pt idx="8">
                  <c:v>1</c:v>
                </c:pt>
                <c:pt idx="9">
                  <c:v>4</c:v>
                </c:pt>
              </c:numCache>
            </c:numRef>
          </c:val>
          <c:extLst>
            <c:ext xmlns:c16="http://schemas.microsoft.com/office/drawing/2014/chart" uri="{C3380CC4-5D6E-409C-BE32-E72D297353CC}">
              <c16:uniqueId val="{0000000A-8AAA-4E8A-8821-933E83FDB454}"/>
            </c:ext>
          </c:extLst>
        </c:ser>
        <c:ser>
          <c:idx val="3"/>
          <c:order val="3"/>
          <c:tx>
            <c:strRef>
              <c:f>Sheet1!$E$1</c:f>
              <c:strCache>
                <c:ptCount val="1"/>
                <c:pt idx="0">
                  <c:v>tarpas3</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Sheet1!$E$2:$E$11</c:f>
              <c:numCache>
                <c:formatCode>General</c:formatCode>
                <c:ptCount val="10"/>
                <c:pt idx="0">
                  <c:v>48</c:v>
                </c:pt>
                <c:pt idx="1">
                  <c:v>52</c:v>
                </c:pt>
                <c:pt idx="2">
                  <c:v>54</c:v>
                </c:pt>
                <c:pt idx="3">
                  <c:v>57</c:v>
                </c:pt>
                <c:pt idx="4">
                  <c:v>60</c:v>
                </c:pt>
                <c:pt idx="5">
                  <c:v>59</c:v>
                </c:pt>
                <c:pt idx="6">
                  <c:v>67</c:v>
                </c:pt>
                <c:pt idx="7">
                  <c:v>68</c:v>
                </c:pt>
                <c:pt idx="8">
                  <c:v>69</c:v>
                </c:pt>
                <c:pt idx="9">
                  <c:v>66</c:v>
                </c:pt>
              </c:numCache>
            </c:numRef>
          </c:val>
          <c:extLst>
            <c:ext xmlns:c16="http://schemas.microsoft.com/office/drawing/2014/chart" uri="{C3380CC4-5D6E-409C-BE32-E72D297353CC}">
              <c16:uniqueId val="{0000000B-8AAA-4E8A-8821-933E83FDB454}"/>
            </c:ext>
          </c:extLst>
        </c:ser>
        <c:ser>
          <c:idx val="4"/>
          <c:order val="4"/>
          <c:tx>
            <c:strRef>
              <c:f>Sheet1!$F$1</c:f>
              <c:strCache>
                <c:ptCount val="1"/>
                <c:pt idx="0">
                  <c:v>visi 2021</c:v>
                </c:pt>
              </c:strCache>
            </c:strRef>
          </c:tx>
          <c:spPr>
            <a:solidFill>
              <a:srgbClr val="00565B"/>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15-8AAA-4E8A-8821-933E83FDB454}"/>
              </c:ext>
            </c:extLst>
          </c:dPt>
          <c:dLbls>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8AAA-4E8A-8821-933E83FDB454}"/>
                </c:ext>
              </c:extLst>
            </c:dLbl>
            <c:dLbl>
              <c:idx val="7"/>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1279298470998336E-2"/>
                      <c:h val="8.3241439501217859E-2"/>
                    </c:manualLayout>
                  </c15:layout>
                </c:ext>
                <c:ext xmlns:c16="http://schemas.microsoft.com/office/drawing/2014/chart" uri="{C3380CC4-5D6E-409C-BE32-E72D297353CC}">
                  <c16:uniqueId val="{0000001D-8AAA-4E8A-8821-933E83FDB454}"/>
                </c:ext>
              </c:extLst>
            </c:dLbl>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1.8871451696508168E-2"/>
                      <c:h val="8.3241439501217859E-2"/>
                    </c:manualLayout>
                  </c15:layout>
                </c:ext>
                <c:ext xmlns:c16="http://schemas.microsoft.com/office/drawing/2014/chart" uri="{C3380CC4-5D6E-409C-BE32-E72D297353CC}">
                  <c16:uniqueId val="{0000001E-8AAA-4E8A-8821-933E83FDB454}"/>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Sheet1!$F$2:$F$11</c:f>
              <c:numCache>
                <c:formatCode>General</c:formatCode>
                <c:ptCount val="10"/>
                <c:pt idx="0">
                  <c:v>25</c:v>
                </c:pt>
                <c:pt idx="2">
                  <c:v>16</c:v>
                </c:pt>
                <c:pt idx="3">
                  <c:v>10</c:v>
                </c:pt>
                <c:pt idx="4">
                  <c:v>10</c:v>
                </c:pt>
                <c:pt idx="5">
                  <c:v>15</c:v>
                </c:pt>
                <c:pt idx="6">
                  <c:v>2</c:v>
                </c:pt>
                <c:pt idx="7">
                  <c:v>3</c:v>
                </c:pt>
                <c:pt idx="8">
                  <c:v>3</c:v>
                </c:pt>
                <c:pt idx="9">
                  <c:v>0.1</c:v>
                </c:pt>
              </c:numCache>
            </c:numRef>
          </c:val>
          <c:extLst>
            <c:ext xmlns:c16="http://schemas.microsoft.com/office/drawing/2014/chart" uri="{C3380CC4-5D6E-409C-BE32-E72D297353CC}">
              <c16:uniqueId val="{00000012-8AAA-4E8A-8821-933E83FDB454}"/>
            </c:ext>
          </c:extLst>
        </c:ser>
        <c:ser>
          <c:idx val="5"/>
          <c:order val="5"/>
          <c:tx>
            <c:strRef>
              <c:f>Sheet1!$G$1</c:f>
              <c:strCache>
                <c:ptCount val="1"/>
                <c:pt idx="0">
                  <c:v>tarpas2</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Sheet1!$G$2:$G$11</c:f>
              <c:numCache>
                <c:formatCode>General</c:formatCode>
                <c:ptCount val="10"/>
                <c:pt idx="0">
                  <c:v>45</c:v>
                </c:pt>
                <c:pt idx="1">
                  <c:v>70</c:v>
                </c:pt>
                <c:pt idx="2">
                  <c:v>54</c:v>
                </c:pt>
                <c:pt idx="3">
                  <c:v>60</c:v>
                </c:pt>
                <c:pt idx="4">
                  <c:v>60</c:v>
                </c:pt>
                <c:pt idx="5">
                  <c:v>55</c:v>
                </c:pt>
                <c:pt idx="6">
                  <c:v>68</c:v>
                </c:pt>
                <c:pt idx="7">
                  <c:v>67</c:v>
                </c:pt>
                <c:pt idx="8">
                  <c:v>67</c:v>
                </c:pt>
                <c:pt idx="9">
                  <c:v>69.900000000000006</c:v>
                </c:pt>
              </c:numCache>
            </c:numRef>
          </c:val>
          <c:extLst>
            <c:ext xmlns:c16="http://schemas.microsoft.com/office/drawing/2014/chart" uri="{C3380CC4-5D6E-409C-BE32-E72D297353CC}">
              <c16:uniqueId val="{00000013-8AAA-4E8A-8821-933E83FDB454}"/>
            </c:ext>
          </c:extLst>
        </c:ser>
        <c:ser>
          <c:idx val="6"/>
          <c:order val="6"/>
          <c:tx>
            <c:strRef>
              <c:f>Sheet1!$H$1</c:f>
              <c:strCache>
                <c:ptCount val="1"/>
                <c:pt idx="0">
                  <c:v>renov 2021</c:v>
                </c:pt>
              </c:strCache>
            </c:strRef>
          </c:tx>
          <c:spPr>
            <a:solidFill>
              <a:srgbClr val="1AB1AF"/>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22-8AAA-4E8A-8821-933E83FDB454}"/>
              </c:ext>
            </c:extLst>
          </c:dPt>
          <c:dLbls>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8AAA-4E8A-8821-933E83FDB454}"/>
                </c:ext>
              </c:extLst>
            </c:dLbl>
            <c:dLbl>
              <c:idx val="7"/>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1279298470998336E-2"/>
                      <c:h val="8.7253075139830771E-2"/>
                    </c:manualLayout>
                  </c15:layout>
                </c:ext>
                <c:ext xmlns:c16="http://schemas.microsoft.com/office/drawing/2014/chart" uri="{C3380CC4-5D6E-409C-BE32-E72D297353CC}">
                  <c16:uniqueId val="{00000020-8AAA-4E8A-8821-933E83FDB454}"/>
                </c:ext>
              </c:extLst>
            </c:dLbl>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3687145245488508E-2"/>
                      <c:h val="7.9229803862604961E-2"/>
                    </c:manualLayout>
                  </c15:layout>
                </c:ext>
                <c:ext xmlns:c16="http://schemas.microsoft.com/office/drawing/2014/chart" uri="{C3380CC4-5D6E-409C-BE32-E72D297353CC}">
                  <c16:uniqueId val="{00000021-8AAA-4E8A-8821-933E83FDB454}"/>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Draugai, pažįstami, artimieji</c:v>
                </c:pt>
                <c:pt idx="4">
                  <c:v>Interneto naujienų portalai</c:v>
                </c:pt>
                <c:pt idx="5">
                  <c:v>Administratorius, namo bendrijos pirmininkas</c:v>
                </c:pt>
                <c:pt idx="6">
                  <c:v>Socialiniai tinklai</c:v>
                </c:pt>
                <c:pt idx="7">
                  <c:v>Radijas</c:v>
                </c:pt>
                <c:pt idx="8">
                  <c:v>Laikraščiai, žurnalai</c:v>
                </c:pt>
                <c:pt idx="9">
                  <c:v>Kita</c:v>
                </c:pt>
              </c:strCache>
            </c:strRef>
          </c:cat>
          <c:val>
            <c:numRef>
              <c:f>Sheet1!$H$2:$H$11</c:f>
              <c:numCache>
                <c:formatCode>General</c:formatCode>
                <c:ptCount val="10"/>
                <c:pt idx="0">
                  <c:v>25</c:v>
                </c:pt>
                <c:pt idx="2">
                  <c:v>16</c:v>
                </c:pt>
                <c:pt idx="3">
                  <c:v>10</c:v>
                </c:pt>
                <c:pt idx="4">
                  <c:v>10</c:v>
                </c:pt>
                <c:pt idx="5">
                  <c:v>15</c:v>
                </c:pt>
                <c:pt idx="6">
                  <c:v>2</c:v>
                </c:pt>
                <c:pt idx="7">
                  <c:v>3</c:v>
                </c:pt>
                <c:pt idx="8">
                  <c:v>3</c:v>
                </c:pt>
                <c:pt idx="9">
                  <c:v>0.2</c:v>
                </c:pt>
              </c:numCache>
            </c:numRef>
          </c:val>
          <c:extLst>
            <c:ext xmlns:c16="http://schemas.microsoft.com/office/drawing/2014/chart" uri="{C3380CC4-5D6E-409C-BE32-E72D297353CC}">
              <c16:uniqueId val="{00000014-8AAA-4E8A-8821-933E83FDB454}"/>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240"/>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7602732345854024"/>
          <c:y val="6.705693056130343E-3"/>
          <c:w val="0.42397267654145976"/>
          <c:h val="0.99765266570136335"/>
        </c:manualLayout>
      </c:layout>
      <c:barChart>
        <c:barDir val="bar"/>
        <c:grouping val="stacked"/>
        <c:varyColors val="0"/>
        <c:ser>
          <c:idx val="0"/>
          <c:order val="0"/>
          <c:tx>
            <c:strRef>
              <c:f>Sheet1!$B$1</c:f>
              <c:strCache>
                <c:ptCount val="1"/>
                <c:pt idx="0">
                  <c:v>visi 2022</c:v>
                </c:pt>
              </c:strCache>
            </c:strRef>
          </c:tx>
          <c:spPr>
            <a:solidFill>
              <a:srgbClr val="00565B"/>
            </a:solidFill>
            <a:ln>
              <a:noFill/>
            </a:ln>
            <a:effectLst/>
          </c:spPr>
          <c:invertIfNegative val="0"/>
          <c:dPt>
            <c:idx val="17"/>
            <c:invertIfNegative val="0"/>
            <c:bubble3D val="0"/>
            <c:spPr>
              <a:solidFill>
                <a:srgbClr val="00D0D3"/>
              </a:solidFill>
              <a:ln>
                <a:noFill/>
              </a:ln>
              <a:effectLst/>
            </c:spPr>
            <c:extLst>
              <c:ext xmlns:c16="http://schemas.microsoft.com/office/drawing/2014/chart" uri="{C3380CC4-5D6E-409C-BE32-E72D297353CC}">
                <c16:uniqueId val="{00000001-6C9E-4EB8-A404-D8918528569B}"/>
              </c:ext>
            </c:extLst>
          </c:dPt>
          <c:dPt>
            <c:idx val="19"/>
            <c:invertIfNegative val="0"/>
            <c:bubble3D val="0"/>
            <c:spPr>
              <a:solidFill>
                <a:srgbClr val="CCCCCC"/>
              </a:solidFill>
              <a:ln>
                <a:noFill/>
              </a:ln>
              <a:effectLst/>
            </c:spPr>
            <c:extLst>
              <c:ext xmlns:c16="http://schemas.microsoft.com/office/drawing/2014/chart" uri="{C3380CC4-5D6E-409C-BE32-E72D297353CC}">
                <c16:uniqueId val="{00000008-33D3-4CC8-BAB7-E4F4D8384A1E}"/>
              </c:ext>
            </c:extLst>
          </c:dPt>
          <c:dLbls>
            <c:dLbl>
              <c:idx val="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33D3-4CC8-BAB7-E4F4D8384A1E}"/>
                </c:ext>
              </c:extLst>
            </c:dLbl>
            <c:dLbl>
              <c:idx val="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3D3-4CC8-BAB7-E4F4D8384A1E}"/>
                </c:ext>
              </c:extLst>
            </c:dLbl>
            <c:dLbl>
              <c:idx val="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33D3-4CC8-BAB7-E4F4D8384A1E}"/>
                </c:ext>
              </c:extLst>
            </c:dLbl>
            <c:dLbl>
              <c:idx val="3"/>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33D3-4CC8-BAB7-E4F4D8384A1E}"/>
                </c:ext>
              </c:extLst>
            </c:dLbl>
            <c:dLbl>
              <c:idx val="17"/>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4.4520549988069674E-2"/>
                      <c:h val="6.7194994878142886E-2"/>
                    </c:manualLayout>
                  </c15:layout>
                </c:ext>
                <c:ext xmlns:c16="http://schemas.microsoft.com/office/drawing/2014/chart" uri="{C3380CC4-5D6E-409C-BE32-E72D297353CC}">
                  <c16:uniqueId val="{00000001-6C9E-4EB8-A404-D8918528569B}"/>
                </c:ext>
              </c:extLst>
            </c:dLbl>
            <c:dLbl>
              <c:idx val="19"/>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33D3-4CC8-BAB7-E4F4D8384A1E}"/>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Apie išlaidas, kainų suvaldymą / atsiperkamumą</c:v>
                </c:pt>
                <c:pt idx="1">
                  <c:v>Bendrai apie renovaciją</c:v>
                </c:pt>
                <c:pt idx="2">
                  <c:v>Informacijos apie būsimus darbus / darbų eigą / eiliškumas</c:v>
                </c:pt>
                <c:pt idx="3">
                  <c:v>Apie suteikiamą paramą / finansavimą</c:v>
                </c:pt>
                <c:pt idx="4">
                  <c:v>Apie teigiamą renovacijos įtaką žmonėms</c:v>
                </c:pt>
                <c:pt idx="5">
                  <c:v>Apie garantijas / įstatyminę tvarką / dokumentaciją</c:v>
                </c:pt>
                <c:pt idx="6">
                  <c:v>Su skaidrumu susijusi informacija</c:v>
                </c:pt>
                <c:pt idx="7">
                  <c:v>Sąmatos / ataskaitos</c:v>
                </c:pt>
                <c:pt idx="8">
                  <c:v>Apie kokybę</c:v>
                </c:pt>
                <c:pt idx="9">
                  <c:v>Apie paraiškas</c:v>
                </c:pt>
                <c:pt idx="10">
                  <c:v>Valstybės vaidmuo</c:v>
                </c:pt>
                <c:pt idx="11">
                  <c:v>Laiko trukmė</c:v>
                </c:pt>
                <c:pt idx="12">
                  <c:v>Apie efektyvumą / taupumą</c:v>
                </c:pt>
                <c:pt idx="13">
                  <c:v>Ekologinio / inovacinio požiūrio</c:v>
                </c:pt>
                <c:pt idx="14">
                  <c:v>Apie naudojamas medžiagas</c:v>
                </c:pt>
                <c:pt idx="15">
                  <c:v>Apie renovaciją vykdančias įmones</c:v>
                </c:pt>
                <c:pt idx="16">
                  <c:v>Renovuotų daugiabučių pavyzdžių pateikimo</c:v>
                </c:pt>
                <c:pt idx="17">
                  <c:v>Įvykdytus projektus</c:v>
                </c:pt>
                <c:pt idx="18">
                  <c:v>Kita</c:v>
                </c:pt>
                <c:pt idx="19">
                  <c:v>N/N</c:v>
                </c:pt>
              </c:strCache>
            </c:strRef>
          </c:cat>
          <c:val>
            <c:numRef>
              <c:f>Sheet1!$B$2:$B$21</c:f>
              <c:numCache>
                <c:formatCode>General</c:formatCode>
                <c:ptCount val="20"/>
                <c:pt idx="0">
                  <c:v>11</c:v>
                </c:pt>
                <c:pt idx="1">
                  <c:v>9</c:v>
                </c:pt>
                <c:pt idx="2">
                  <c:v>6</c:v>
                </c:pt>
                <c:pt idx="3">
                  <c:v>5</c:v>
                </c:pt>
                <c:pt idx="4">
                  <c:v>2</c:v>
                </c:pt>
                <c:pt idx="5">
                  <c:v>2</c:v>
                </c:pt>
                <c:pt idx="6">
                  <c:v>2</c:v>
                </c:pt>
                <c:pt idx="7">
                  <c:v>1</c:v>
                </c:pt>
                <c:pt idx="8">
                  <c:v>1</c:v>
                </c:pt>
                <c:pt idx="9">
                  <c:v>1</c:v>
                </c:pt>
                <c:pt idx="10">
                  <c:v>1</c:v>
                </c:pt>
                <c:pt idx="11">
                  <c:v>1</c:v>
                </c:pt>
                <c:pt idx="12">
                  <c:v>1</c:v>
                </c:pt>
                <c:pt idx="13">
                  <c:v>1</c:v>
                </c:pt>
                <c:pt idx="14">
                  <c:v>1</c:v>
                </c:pt>
                <c:pt idx="15">
                  <c:v>1</c:v>
                </c:pt>
                <c:pt idx="16">
                  <c:v>0.4</c:v>
                </c:pt>
                <c:pt idx="17">
                  <c:v>0.3</c:v>
                </c:pt>
                <c:pt idx="18">
                  <c:v>2</c:v>
                </c:pt>
                <c:pt idx="19">
                  <c:v>62</c:v>
                </c:pt>
              </c:numCache>
            </c:numRef>
          </c:val>
          <c:extLst>
            <c:ext xmlns:c16="http://schemas.microsoft.com/office/drawing/2014/chart" uri="{C3380CC4-5D6E-409C-BE32-E72D297353CC}">
              <c16:uniqueId val="{00000004-8AAA-4E8A-8821-933E83FDB454}"/>
            </c:ext>
          </c:extLst>
        </c:ser>
        <c:ser>
          <c:idx val="1"/>
          <c:order val="1"/>
          <c:tx>
            <c:strRef>
              <c:f>Sheet1!$C$1</c:f>
              <c:strCache>
                <c:ptCount val="1"/>
                <c:pt idx="0">
                  <c:v>tarpas</c:v>
                </c:pt>
              </c:strCache>
            </c:strRef>
          </c:tx>
          <c:spPr>
            <a:noFill/>
            <a:ln>
              <a:noFill/>
            </a:ln>
            <a:effectLst/>
          </c:spPr>
          <c:invertIfNegative val="0"/>
          <c:cat>
            <c:strRef>
              <c:f>Sheet1!$A$2:$A$21</c:f>
              <c:strCache>
                <c:ptCount val="20"/>
                <c:pt idx="0">
                  <c:v>Apie išlaidas, kainų suvaldymą / atsiperkamumą</c:v>
                </c:pt>
                <c:pt idx="1">
                  <c:v>Bendrai apie renovaciją</c:v>
                </c:pt>
                <c:pt idx="2">
                  <c:v>Informacijos apie būsimus darbus / darbų eigą / eiliškumas</c:v>
                </c:pt>
                <c:pt idx="3">
                  <c:v>Apie suteikiamą paramą / finansavimą</c:v>
                </c:pt>
                <c:pt idx="4">
                  <c:v>Apie teigiamą renovacijos įtaką žmonėms</c:v>
                </c:pt>
                <c:pt idx="5">
                  <c:v>Apie garantijas / įstatyminę tvarką / dokumentaciją</c:v>
                </c:pt>
                <c:pt idx="6">
                  <c:v>Su skaidrumu susijusi informacija</c:v>
                </c:pt>
                <c:pt idx="7">
                  <c:v>Sąmatos / ataskaitos</c:v>
                </c:pt>
                <c:pt idx="8">
                  <c:v>Apie kokybę</c:v>
                </c:pt>
                <c:pt idx="9">
                  <c:v>Apie paraiškas</c:v>
                </c:pt>
                <c:pt idx="10">
                  <c:v>Valstybės vaidmuo</c:v>
                </c:pt>
                <c:pt idx="11">
                  <c:v>Laiko trukmė</c:v>
                </c:pt>
                <c:pt idx="12">
                  <c:v>Apie efektyvumą / taupumą</c:v>
                </c:pt>
                <c:pt idx="13">
                  <c:v>Ekologinio / inovacinio požiūrio</c:v>
                </c:pt>
                <c:pt idx="14">
                  <c:v>Apie naudojamas medžiagas</c:v>
                </c:pt>
                <c:pt idx="15">
                  <c:v>Apie renovaciją vykdančias įmones</c:v>
                </c:pt>
                <c:pt idx="16">
                  <c:v>Renovuotų daugiabučių pavyzdžių pateikimo</c:v>
                </c:pt>
                <c:pt idx="17">
                  <c:v>Įvykdytus projektus</c:v>
                </c:pt>
                <c:pt idx="18">
                  <c:v>Kita</c:v>
                </c:pt>
                <c:pt idx="19">
                  <c:v>N/N</c:v>
                </c:pt>
              </c:strCache>
            </c:strRef>
          </c:cat>
          <c:val>
            <c:numRef>
              <c:f>Sheet1!$C$2:$C$21</c:f>
              <c:numCache>
                <c:formatCode>General</c:formatCode>
                <c:ptCount val="20"/>
                <c:pt idx="0">
                  <c:v>59</c:v>
                </c:pt>
                <c:pt idx="1">
                  <c:v>61</c:v>
                </c:pt>
                <c:pt idx="2">
                  <c:v>64</c:v>
                </c:pt>
                <c:pt idx="3">
                  <c:v>65</c:v>
                </c:pt>
                <c:pt idx="4">
                  <c:v>68</c:v>
                </c:pt>
                <c:pt idx="5">
                  <c:v>68</c:v>
                </c:pt>
                <c:pt idx="6">
                  <c:v>68</c:v>
                </c:pt>
                <c:pt idx="7">
                  <c:v>69</c:v>
                </c:pt>
                <c:pt idx="8">
                  <c:v>69</c:v>
                </c:pt>
                <c:pt idx="9">
                  <c:v>69</c:v>
                </c:pt>
                <c:pt idx="10">
                  <c:v>69</c:v>
                </c:pt>
                <c:pt idx="11">
                  <c:v>69</c:v>
                </c:pt>
                <c:pt idx="12">
                  <c:v>69</c:v>
                </c:pt>
                <c:pt idx="13">
                  <c:v>69</c:v>
                </c:pt>
                <c:pt idx="14">
                  <c:v>69</c:v>
                </c:pt>
                <c:pt idx="15">
                  <c:v>69</c:v>
                </c:pt>
                <c:pt idx="16">
                  <c:v>69.599999999999994</c:v>
                </c:pt>
                <c:pt idx="17">
                  <c:v>69.7</c:v>
                </c:pt>
                <c:pt idx="18">
                  <c:v>68</c:v>
                </c:pt>
                <c:pt idx="19">
                  <c:v>8</c:v>
                </c:pt>
              </c:numCache>
            </c:numRef>
          </c:val>
          <c:extLst>
            <c:ext xmlns:c16="http://schemas.microsoft.com/office/drawing/2014/chart" uri="{C3380CC4-5D6E-409C-BE32-E72D297353CC}">
              <c16:uniqueId val="{00000005-8AAA-4E8A-8821-933E83FDB454}"/>
            </c:ext>
          </c:extLst>
        </c:ser>
        <c:ser>
          <c:idx val="2"/>
          <c:order val="2"/>
          <c:tx>
            <c:strRef>
              <c:f>Sheet1!$D$1</c:f>
              <c:strCache>
                <c:ptCount val="1"/>
                <c:pt idx="0">
                  <c:v>renov 2022</c:v>
                </c:pt>
              </c:strCache>
            </c:strRef>
          </c:tx>
          <c:spPr>
            <a:solidFill>
              <a:srgbClr val="1AB1AF"/>
            </a:solidFill>
            <a:ln>
              <a:noFill/>
            </a:ln>
            <a:effectLst/>
          </c:spPr>
          <c:invertIfNegative val="0"/>
          <c:dPt>
            <c:idx val="17"/>
            <c:invertIfNegative val="0"/>
            <c:bubble3D val="0"/>
            <c:spPr>
              <a:solidFill>
                <a:srgbClr val="00D0D3"/>
              </a:solidFill>
              <a:ln>
                <a:noFill/>
              </a:ln>
              <a:effectLst/>
            </c:spPr>
            <c:extLst>
              <c:ext xmlns:c16="http://schemas.microsoft.com/office/drawing/2014/chart" uri="{C3380CC4-5D6E-409C-BE32-E72D297353CC}">
                <c16:uniqueId val="{00000005-6C9E-4EB8-A404-D8918528569B}"/>
              </c:ext>
            </c:extLst>
          </c:dPt>
          <c:dPt>
            <c:idx val="19"/>
            <c:invertIfNegative val="0"/>
            <c:bubble3D val="0"/>
            <c:spPr>
              <a:solidFill>
                <a:srgbClr val="CCCCCC"/>
              </a:solidFill>
              <a:ln>
                <a:noFill/>
              </a:ln>
              <a:effectLst/>
            </c:spPr>
            <c:extLst>
              <c:ext xmlns:c16="http://schemas.microsoft.com/office/drawing/2014/chart" uri="{C3380CC4-5D6E-409C-BE32-E72D297353CC}">
                <c16:uniqueId val="{0000000D-33D3-4CC8-BAB7-E4F4D8384A1E}"/>
              </c:ext>
            </c:extLst>
          </c:dPt>
          <c:dLbls>
            <c:dLbl>
              <c:idx val="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4.6590461703650679E-2"/>
                      <c:h val="5.4247531384114145E-2"/>
                    </c:manualLayout>
                  </c15:layout>
                </c:ext>
                <c:ext xmlns:c16="http://schemas.microsoft.com/office/drawing/2014/chart" uri="{C3380CC4-5D6E-409C-BE32-E72D297353CC}">
                  <c16:uniqueId val="{00000008-6C9E-4EB8-A404-D8918528569B}"/>
                </c:ext>
              </c:extLst>
            </c:dLbl>
            <c:dLbl>
              <c:idx val="1"/>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33D3-4CC8-BAB7-E4F4D8384A1E}"/>
                </c:ext>
              </c:extLst>
            </c:dLbl>
            <c:dLbl>
              <c:idx val="2"/>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33D3-4CC8-BAB7-E4F4D8384A1E}"/>
                </c:ext>
              </c:extLst>
            </c:dLbl>
            <c:dLbl>
              <c:idx val="3"/>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33D3-4CC8-BAB7-E4F4D8384A1E}"/>
                </c:ext>
              </c:extLst>
            </c:dLbl>
            <c:dLbl>
              <c:idx val="4"/>
              <c:dLblPos val="inBase"/>
              <c:showLegendKey val="0"/>
              <c:showVal val="1"/>
              <c:showCatName val="0"/>
              <c:showSerName val="0"/>
              <c:showPercent val="0"/>
              <c:showBubbleSize val="0"/>
              <c:extLst>
                <c:ext xmlns:c15="http://schemas.microsoft.com/office/drawing/2012/chart" uri="{CE6537A1-D6FC-4f65-9D91-7224C49458BB}">
                  <c15:layout>
                    <c:manualLayout>
                      <c:w val="2.968757456454307E-2"/>
                      <c:h val="5.6259280566361147E-2"/>
                    </c:manualLayout>
                  </c15:layout>
                </c:ext>
                <c:ext xmlns:c16="http://schemas.microsoft.com/office/drawing/2014/chart" uri="{C3380CC4-5D6E-409C-BE32-E72D297353CC}">
                  <c16:uniqueId val="{00000009-6C9E-4EB8-A404-D8918528569B}"/>
                </c:ext>
              </c:extLst>
            </c:dLbl>
            <c:dLbl>
              <c:idx val="19"/>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33D3-4CC8-BAB7-E4F4D8384A1E}"/>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Apie išlaidas, kainų suvaldymą / atsiperkamumą</c:v>
                </c:pt>
                <c:pt idx="1">
                  <c:v>Bendrai apie renovaciją</c:v>
                </c:pt>
                <c:pt idx="2">
                  <c:v>Informacijos apie būsimus darbus / darbų eigą / eiliškumas</c:v>
                </c:pt>
                <c:pt idx="3">
                  <c:v>Apie suteikiamą paramą / finansavimą</c:v>
                </c:pt>
                <c:pt idx="4">
                  <c:v>Apie teigiamą renovacijos įtaką žmonėms</c:v>
                </c:pt>
                <c:pt idx="5">
                  <c:v>Apie garantijas / įstatyminę tvarką / dokumentaciją</c:v>
                </c:pt>
                <c:pt idx="6">
                  <c:v>Su skaidrumu susijusi informacija</c:v>
                </c:pt>
                <c:pt idx="7">
                  <c:v>Sąmatos / ataskaitos</c:v>
                </c:pt>
                <c:pt idx="8">
                  <c:v>Apie kokybę</c:v>
                </c:pt>
                <c:pt idx="9">
                  <c:v>Apie paraiškas</c:v>
                </c:pt>
                <c:pt idx="10">
                  <c:v>Valstybės vaidmuo</c:v>
                </c:pt>
                <c:pt idx="11">
                  <c:v>Laiko trukmė</c:v>
                </c:pt>
                <c:pt idx="12">
                  <c:v>Apie efektyvumą / taupumą</c:v>
                </c:pt>
                <c:pt idx="13">
                  <c:v>Ekologinio / inovacinio požiūrio</c:v>
                </c:pt>
                <c:pt idx="14">
                  <c:v>Apie naudojamas medžiagas</c:v>
                </c:pt>
                <c:pt idx="15">
                  <c:v>Apie renovaciją vykdančias įmones</c:v>
                </c:pt>
                <c:pt idx="16">
                  <c:v>Renovuotų daugiabučių pavyzdžių pateikimo</c:v>
                </c:pt>
                <c:pt idx="17">
                  <c:v>Įvykdytus projektus</c:v>
                </c:pt>
                <c:pt idx="18">
                  <c:v>Kita</c:v>
                </c:pt>
                <c:pt idx="19">
                  <c:v>N/N</c:v>
                </c:pt>
              </c:strCache>
            </c:strRef>
          </c:cat>
          <c:val>
            <c:numRef>
              <c:f>Sheet1!$D$2:$D$21</c:f>
              <c:numCache>
                <c:formatCode>General</c:formatCode>
                <c:ptCount val="20"/>
                <c:pt idx="0">
                  <c:v>15</c:v>
                </c:pt>
                <c:pt idx="1">
                  <c:v>13</c:v>
                </c:pt>
                <c:pt idx="2">
                  <c:v>8</c:v>
                </c:pt>
                <c:pt idx="3">
                  <c:v>8</c:v>
                </c:pt>
                <c:pt idx="4">
                  <c:v>3</c:v>
                </c:pt>
                <c:pt idx="5">
                  <c:v>2</c:v>
                </c:pt>
                <c:pt idx="6">
                  <c:v>2</c:v>
                </c:pt>
                <c:pt idx="7">
                  <c:v>2</c:v>
                </c:pt>
                <c:pt idx="8">
                  <c:v>2</c:v>
                </c:pt>
                <c:pt idx="9">
                  <c:v>1</c:v>
                </c:pt>
                <c:pt idx="10">
                  <c:v>1</c:v>
                </c:pt>
                <c:pt idx="11">
                  <c:v>1</c:v>
                </c:pt>
                <c:pt idx="12">
                  <c:v>1</c:v>
                </c:pt>
                <c:pt idx="13">
                  <c:v>1</c:v>
                </c:pt>
                <c:pt idx="14">
                  <c:v>1</c:v>
                </c:pt>
                <c:pt idx="15">
                  <c:v>1</c:v>
                </c:pt>
                <c:pt idx="16">
                  <c:v>1</c:v>
                </c:pt>
                <c:pt idx="17">
                  <c:v>0.2</c:v>
                </c:pt>
                <c:pt idx="18">
                  <c:v>2</c:v>
                </c:pt>
                <c:pt idx="19">
                  <c:v>50</c:v>
                </c:pt>
              </c:numCache>
            </c:numRef>
          </c:val>
          <c:extLst>
            <c:ext xmlns:c16="http://schemas.microsoft.com/office/drawing/2014/chart" uri="{C3380CC4-5D6E-409C-BE32-E72D297353CC}">
              <c16:uniqueId val="{0000000A-8AAA-4E8A-8821-933E83FDB454}"/>
            </c:ext>
          </c:extLst>
        </c:ser>
        <c:dLbls>
          <c:showLegendKey val="0"/>
          <c:showVal val="0"/>
          <c:showCatName val="0"/>
          <c:showSerName val="0"/>
          <c:showPercent val="0"/>
          <c:showBubbleSize val="0"/>
        </c:dLbls>
        <c:gapWidth val="31"/>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130"/>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636213252238803"/>
          <c:y val="6.705693056130343E-3"/>
          <c:w val="0.63637867477611965"/>
          <c:h val="1"/>
        </c:manualLayout>
      </c:layout>
      <c:barChart>
        <c:barDir val="bar"/>
        <c:grouping val="stacked"/>
        <c:varyColors val="0"/>
        <c:ser>
          <c:idx val="0"/>
          <c:order val="0"/>
          <c:tx>
            <c:strRef>
              <c:f>Sheet1!$B$1</c:f>
              <c:strCache>
                <c:ptCount val="1"/>
                <c:pt idx="0">
                  <c:v>visi 2022</c:v>
                </c:pt>
              </c:strCache>
            </c:strRef>
          </c:tx>
          <c:spPr>
            <a:solidFill>
              <a:schemeClr val="accent1"/>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4-6E47-43C1-87EE-76386D7A1627}"/>
              </c:ext>
            </c:extLst>
          </c:dPt>
          <c:dLbls>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228E-4BE8-BA80-DD7BEA68B897}"/>
                </c:ext>
              </c:extLst>
            </c:dLbl>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4-6E47-43C1-87EE-76386D7A162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Sheet1!$B$2:$B$8</c:f>
              <c:numCache>
                <c:formatCode>General</c:formatCode>
                <c:ptCount val="7"/>
                <c:pt idx="0">
                  <c:v>31</c:v>
                </c:pt>
                <c:pt idx="1">
                  <c:v>17</c:v>
                </c:pt>
                <c:pt idx="2">
                  <c:v>15</c:v>
                </c:pt>
                <c:pt idx="3">
                  <c:v>11</c:v>
                </c:pt>
                <c:pt idx="4">
                  <c:v>6</c:v>
                </c:pt>
                <c:pt idx="5">
                  <c:v>1</c:v>
                </c:pt>
                <c:pt idx="6">
                  <c:v>19</c:v>
                </c:pt>
              </c:numCache>
            </c:numRef>
          </c:val>
          <c:extLst>
            <c:ext xmlns:c16="http://schemas.microsoft.com/office/drawing/2014/chart" uri="{C3380CC4-5D6E-409C-BE32-E72D297353CC}">
              <c16:uniqueId val="{00000004-228E-4BE8-BA80-DD7BEA68B897}"/>
            </c:ext>
          </c:extLst>
        </c:ser>
        <c:ser>
          <c:idx val="1"/>
          <c:order val="1"/>
          <c:tx>
            <c:strRef>
              <c:f>Sheet1!$C$1</c:f>
              <c:strCache>
                <c:ptCount val="1"/>
                <c:pt idx="0">
                  <c:v>tarpas</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Sheet1!$C$2:$C$8</c:f>
              <c:numCache>
                <c:formatCode>General</c:formatCode>
                <c:ptCount val="7"/>
                <c:pt idx="0">
                  <c:v>39</c:v>
                </c:pt>
                <c:pt idx="1">
                  <c:v>53</c:v>
                </c:pt>
                <c:pt idx="2">
                  <c:v>55</c:v>
                </c:pt>
                <c:pt idx="3">
                  <c:v>59</c:v>
                </c:pt>
                <c:pt idx="4">
                  <c:v>64</c:v>
                </c:pt>
                <c:pt idx="5">
                  <c:v>69</c:v>
                </c:pt>
                <c:pt idx="6">
                  <c:v>51</c:v>
                </c:pt>
              </c:numCache>
            </c:numRef>
          </c:val>
          <c:extLst>
            <c:ext xmlns:c16="http://schemas.microsoft.com/office/drawing/2014/chart" uri="{C3380CC4-5D6E-409C-BE32-E72D297353CC}">
              <c16:uniqueId val="{00000005-228E-4BE8-BA80-DD7BEA68B897}"/>
            </c:ext>
          </c:extLst>
        </c:ser>
        <c:ser>
          <c:idx val="2"/>
          <c:order val="2"/>
          <c:tx>
            <c:strRef>
              <c:f>Sheet1!$D$1</c:f>
              <c:strCache>
                <c:ptCount val="1"/>
                <c:pt idx="0">
                  <c:v>renov 2022</c:v>
                </c:pt>
              </c:strCache>
            </c:strRef>
          </c:tx>
          <c:spPr>
            <a:solidFill>
              <a:srgbClr val="1AB1AF"/>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8-228E-4BE8-BA80-DD7BEA68B897}"/>
              </c:ext>
            </c:extLst>
          </c:dPt>
          <c:dLbls>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228E-4BE8-BA80-DD7BEA68B897}"/>
                </c:ext>
              </c:extLst>
            </c:dLbl>
            <c:dLbl>
              <c:idx val="6"/>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2.9442227238943807E-2"/>
                      <c:h val="8.7253075139830771E-2"/>
                    </c:manualLayout>
                  </c15:layout>
                </c:ext>
                <c:ext xmlns:c16="http://schemas.microsoft.com/office/drawing/2014/chart" uri="{C3380CC4-5D6E-409C-BE32-E72D297353CC}">
                  <c16:uniqueId val="{00000008-228E-4BE8-BA80-DD7BEA68B89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Sheet1!$D$2:$D$8</c:f>
              <c:numCache>
                <c:formatCode>General</c:formatCode>
                <c:ptCount val="7"/>
                <c:pt idx="0">
                  <c:v>35</c:v>
                </c:pt>
                <c:pt idx="1">
                  <c:v>21</c:v>
                </c:pt>
                <c:pt idx="2">
                  <c:v>13</c:v>
                </c:pt>
                <c:pt idx="3">
                  <c:v>13</c:v>
                </c:pt>
                <c:pt idx="4">
                  <c:v>5</c:v>
                </c:pt>
                <c:pt idx="5">
                  <c:v>1</c:v>
                </c:pt>
                <c:pt idx="6">
                  <c:v>12</c:v>
                </c:pt>
              </c:numCache>
            </c:numRef>
          </c:val>
          <c:extLst>
            <c:ext xmlns:c16="http://schemas.microsoft.com/office/drawing/2014/chart" uri="{C3380CC4-5D6E-409C-BE32-E72D297353CC}">
              <c16:uniqueId val="{0000000B-228E-4BE8-BA80-DD7BEA68B897}"/>
            </c:ext>
          </c:extLst>
        </c:ser>
        <c:ser>
          <c:idx val="3"/>
          <c:order val="3"/>
          <c:tx>
            <c:strRef>
              <c:f>Sheet1!$E$1</c:f>
              <c:strCache>
                <c:ptCount val="1"/>
                <c:pt idx="0">
                  <c:v>tarpas3</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Sheet1!$E$2:$E$8</c:f>
              <c:numCache>
                <c:formatCode>General</c:formatCode>
                <c:ptCount val="7"/>
                <c:pt idx="0">
                  <c:v>35</c:v>
                </c:pt>
                <c:pt idx="1">
                  <c:v>49</c:v>
                </c:pt>
                <c:pt idx="2">
                  <c:v>57</c:v>
                </c:pt>
                <c:pt idx="3">
                  <c:v>57</c:v>
                </c:pt>
                <c:pt idx="4">
                  <c:v>65</c:v>
                </c:pt>
                <c:pt idx="5">
                  <c:v>69</c:v>
                </c:pt>
                <c:pt idx="6">
                  <c:v>58</c:v>
                </c:pt>
              </c:numCache>
            </c:numRef>
          </c:val>
          <c:extLst>
            <c:ext xmlns:c16="http://schemas.microsoft.com/office/drawing/2014/chart" uri="{C3380CC4-5D6E-409C-BE32-E72D297353CC}">
              <c16:uniqueId val="{0000000C-228E-4BE8-BA80-DD7BEA68B897}"/>
            </c:ext>
          </c:extLst>
        </c:ser>
        <c:ser>
          <c:idx val="4"/>
          <c:order val="4"/>
          <c:tx>
            <c:strRef>
              <c:f>Sheet1!$F$1</c:f>
              <c:strCache>
                <c:ptCount val="1"/>
                <c:pt idx="0">
                  <c:v>visi 2021</c:v>
                </c:pt>
              </c:strCache>
            </c:strRef>
          </c:tx>
          <c:spPr>
            <a:solidFill>
              <a:srgbClr val="00565B"/>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F-228E-4BE8-BA80-DD7BEA68B897}"/>
              </c:ext>
            </c:extLst>
          </c:dPt>
          <c:dLbls>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228E-4BE8-BA80-DD7BEA68B897}"/>
                </c:ext>
              </c:extLst>
            </c:dLbl>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F-228E-4BE8-BA80-DD7BEA68B89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Sheet1!$F$2:$F$8</c:f>
              <c:numCache>
                <c:formatCode>General</c:formatCode>
                <c:ptCount val="7"/>
                <c:pt idx="0">
                  <c:v>33</c:v>
                </c:pt>
                <c:pt idx="1">
                  <c:v>20</c:v>
                </c:pt>
                <c:pt idx="2">
                  <c:v>11</c:v>
                </c:pt>
                <c:pt idx="3">
                  <c:v>14</c:v>
                </c:pt>
                <c:pt idx="4">
                  <c:v>10</c:v>
                </c:pt>
                <c:pt idx="5">
                  <c:v>1</c:v>
                </c:pt>
                <c:pt idx="6">
                  <c:v>11</c:v>
                </c:pt>
              </c:numCache>
            </c:numRef>
          </c:val>
          <c:extLst>
            <c:ext xmlns:c16="http://schemas.microsoft.com/office/drawing/2014/chart" uri="{C3380CC4-5D6E-409C-BE32-E72D297353CC}">
              <c16:uniqueId val="{00000012-228E-4BE8-BA80-DD7BEA68B897}"/>
            </c:ext>
          </c:extLst>
        </c:ser>
        <c:ser>
          <c:idx val="5"/>
          <c:order val="5"/>
          <c:tx>
            <c:strRef>
              <c:f>Sheet1!$G$1</c:f>
              <c:strCache>
                <c:ptCount val="1"/>
                <c:pt idx="0">
                  <c:v>tarpas2</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Sheet1!$G$2:$G$8</c:f>
              <c:numCache>
                <c:formatCode>General</c:formatCode>
                <c:ptCount val="7"/>
                <c:pt idx="0">
                  <c:v>37</c:v>
                </c:pt>
                <c:pt idx="1">
                  <c:v>50</c:v>
                </c:pt>
                <c:pt idx="2">
                  <c:v>59</c:v>
                </c:pt>
                <c:pt idx="3">
                  <c:v>56</c:v>
                </c:pt>
                <c:pt idx="4">
                  <c:v>60</c:v>
                </c:pt>
                <c:pt idx="5">
                  <c:v>69</c:v>
                </c:pt>
                <c:pt idx="6">
                  <c:v>59</c:v>
                </c:pt>
              </c:numCache>
            </c:numRef>
          </c:val>
          <c:extLst>
            <c:ext xmlns:c16="http://schemas.microsoft.com/office/drawing/2014/chart" uri="{C3380CC4-5D6E-409C-BE32-E72D297353CC}">
              <c16:uniqueId val="{00000013-228E-4BE8-BA80-DD7BEA68B897}"/>
            </c:ext>
          </c:extLst>
        </c:ser>
        <c:ser>
          <c:idx val="6"/>
          <c:order val="6"/>
          <c:tx>
            <c:strRef>
              <c:f>Sheet1!$H$1</c:f>
              <c:strCache>
                <c:ptCount val="1"/>
                <c:pt idx="0">
                  <c:v>renov 2021</c:v>
                </c:pt>
              </c:strCache>
            </c:strRef>
          </c:tx>
          <c:spPr>
            <a:solidFill>
              <a:srgbClr val="1AB1AF"/>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16-228E-4BE8-BA80-DD7BEA68B897}"/>
              </c:ext>
            </c:extLst>
          </c:dPt>
          <c:dLbls>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228E-4BE8-BA80-DD7BEA68B897}"/>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228E-4BE8-BA80-DD7BEA68B89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Sheet1!$H$2:$H$8</c:f>
              <c:numCache>
                <c:formatCode>General</c:formatCode>
                <c:ptCount val="7"/>
                <c:pt idx="0">
                  <c:v>32</c:v>
                </c:pt>
                <c:pt idx="1">
                  <c:v>22</c:v>
                </c:pt>
                <c:pt idx="2">
                  <c:v>11</c:v>
                </c:pt>
                <c:pt idx="3">
                  <c:v>14</c:v>
                </c:pt>
                <c:pt idx="4">
                  <c:v>11</c:v>
                </c:pt>
                <c:pt idx="5">
                  <c:v>1</c:v>
                </c:pt>
                <c:pt idx="6">
                  <c:v>9</c:v>
                </c:pt>
              </c:numCache>
            </c:numRef>
          </c:val>
          <c:extLst>
            <c:ext xmlns:c16="http://schemas.microsoft.com/office/drawing/2014/chart" uri="{C3380CC4-5D6E-409C-BE32-E72D297353CC}">
              <c16:uniqueId val="{00000019-228E-4BE8-BA80-DD7BEA68B897}"/>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240"/>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7602732345854024"/>
          <c:y val="6.705693056130343E-3"/>
          <c:w val="0.42397267654145976"/>
          <c:h val="0.99765266570136335"/>
        </c:manualLayout>
      </c:layout>
      <c:barChart>
        <c:barDir val="bar"/>
        <c:grouping val="stacked"/>
        <c:varyColors val="0"/>
        <c:ser>
          <c:idx val="0"/>
          <c:order val="0"/>
          <c:tx>
            <c:strRef>
              <c:f>Sheet1!$B$1</c:f>
              <c:strCache>
                <c:ptCount val="1"/>
                <c:pt idx="0">
                  <c:v>visi 2022</c:v>
                </c:pt>
              </c:strCache>
            </c:strRef>
          </c:tx>
          <c:spPr>
            <a:solidFill>
              <a:srgbClr val="00565B"/>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0C-16EE-4861-84B8-69CDC1CECE0F}"/>
              </c:ext>
            </c:extLst>
          </c:dPt>
          <c:dPt>
            <c:idx val="11"/>
            <c:invertIfNegative val="0"/>
            <c:bubble3D val="0"/>
            <c:spPr>
              <a:solidFill>
                <a:srgbClr val="CCCCCC"/>
              </a:solidFill>
              <a:ln>
                <a:noFill/>
              </a:ln>
              <a:effectLst/>
            </c:spPr>
            <c:extLst>
              <c:ext xmlns:c16="http://schemas.microsoft.com/office/drawing/2014/chart" uri="{C3380CC4-5D6E-409C-BE32-E72D297353CC}">
                <c16:uniqueId val="{00000013-16EE-4861-84B8-69CDC1CECE0F}"/>
              </c:ext>
            </c:extLst>
          </c:dPt>
          <c:dPt>
            <c:idx val="12"/>
            <c:invertIfNegative val="0"/>
            <c:bubble3D val="0"/>
            <c:spPr>
              <a:solidFill>
                <a:srgbClr val="CCCCCC"/>
              </a:solidFill>
              <a:ln>
                <a:noFill/>
              </a:ln>
              <a:effectLst/>
            </c:spPr>
            <c:extLst>
              <c:ext xmlns:c16="http://schemas.microsoft.com/office/drawing/2014/chart" uri="{C3380CC4-5D6E-409C-BE32-E72D297353CC}">
                <c16:uniqueId val="{0000000D-16EE-4861-84B8-69CDC1CECE0F}"/>
              </c:ext>
            </c:extLst>
          </c:dPt>
          <c:dLbls>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6EE-4861-84B8-69CDC1CECE0F}"/>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16EE-4861-84B8-69CDC1CECE0F}"/>
                </c:ext>
              </c:extLst>
            </c:dLbl>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16EE-4861-84B8-69CDC1CECE0F}"/>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13-16EE-4861-84B8-69CDC1CECE0F}"/>
                </c:ext>
              </c:extLst>
            </c:dLbl>
            <c:dLbl>
              <c:idx val="1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16EE-4861-84B8-69CDC1CECE0F}"/>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Savivaldybės ekspertų dirbančių su renovacijos projektais</c:v>
                </c:pt>
                <c:pt idx="5">
                  <c:v>Nepriklausomų ekonomistų</c:v>
                </c:pt>
                <c:pt idx="6">
                  <c:v>Namų ūkio finansų ekspertų</c:v>
                </c:pt>
                <c:pt idx="7">
                  <c:v>Savo banko atstovų</c:v>
                </c:pt>
                <c:pt idx="8">
                  <c:v>Politikų, partijos, kurios politinę liniją dažniausiai palaikau, atstovų</c:v>
                </c:pt>
                <c:pt idx="9">
                  <c:v>Opozicijoje esančių politikų</c:v>
                </c:pt>
                <c:pt idx="10">
                  <c:v>Kita</c:v>
                </c:pt>
                <c:pt idx="11">
                  <c:v>Nedomina jokia informacija</c:v>
                </c:pt>
                <c:pt idx="12">
                  <c:v>N/N</c:v>
                </c:pt>
              </c:strCache>
            </c:strRef>
          </c:cat>
          <c:val>
            <c:numRef>
              <c:f>Sheet1!$B$2:$B$14</c:f>
              <c:numCache>
                <c:formatCode>General</c:formatCode>
                <c:ptCount val="13"/>
                <c:pt idx="0">
                  <c:v>51</c:v>
                </c:pt>
                <c:pt idx="1">
                  <c:v>38</c:v>
                </c:pt>
                <c:pt idx="2">
                  <c:v>37</c:v>
                </c:pt>
                <c:pt idx="3">
                  <c:v>35</c:v>
                </c:pt>
                <c:pt idx="4">
                  <c:v>27</c:v>
                </c:pt>
                <c:pt idx="5">
                  <c:v>25</c:v>
                </c:pt>
                <c:pt idx="6">
                  <c:v>16</c:v>
                </c:pt>
                <c:pt idx="7">
                  <c:v>7</c:v>
                </c:pt>
                <c:pt idx="8">
                  <c:v>2</c:v>
                </c:pt>
                <c:pt idx="9">
                  <c:v>2</c:v>
                </c:pt>
                <c:pt idx="10">
                  <c:v>1</c:v>
                </c:pt>
                <c:pt idx="11">
                  <c:v>5</c:v>
                </c:pt>
                <c:pt idx="12">
                  <c:v>2</c:v>
                </c:pt>
              </c:numCache>
            </c:numRef>
          </c:val>
          <c:extLst>
            <c:ext xmlns:c16="http://schemas.microsoft.com/office/drawing/2014/chart" uri="{C3380CC4-5D6E-409C-BE32-E72D297353CC}">
              <c16:uniqueId val="{00000004-8AAA-4E8A-8821-933E83FDB454}"/>
            </c:ext>
          </c:extLst>
        </c:ser>
        <c:ser>
          <c:idx val="1"/>
          <c:order val="1"/>
          <c:tx>
            <c:strRef>
              <c:f>Sheet1!$C$1</c:f>
              <c:strCache>
                <c:ptCount val="1"/>
                <c:pt idx="0">
                  <c:v>tarpas</c:v>
                </c:pt>
              </c:strCache>
            </c:strRef>
          </c:tx>
          <c:spPr>
            <a:noFill/>
            <a:ln>
              <a:noFill/>
            </a:ln>
            <a:effectLst/>
          </c:spPr>
          <c:invertIfNegative val="0"/>
          <c:cat>
            <c:strRef>
              <c:f>Sheet1!$A$2:$A$14</c:f>
              <c:strCache>
                <c:ptCount val="13"/>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Savivaldybės ekspertų dirbančių su renovacijos projektais</c:v>
                </c:pt>
                <c:pt idx="5">
                  <c:v>Nepriklausomų ekonomistų</c:v>
                </c:pt>
                <c:pt idx="6">
                  <c:v>Namų ūkio finansų ekspertų</c:v>
                </c:pt>
                <c:pt idx="7">
                  <c:v>Savo banko atstovų</c:v>
                </c:pt>
                <c:pt idx="8">
                  <c:v>Politikų, partijos, kurios politinę liniją dažniausiai palaikau, atstovų</c:v>
                </c:pt>
                <c:pt idx="9">
                  <c:v>Opozicijoje esančių politikų</c:v>
                </c:pt>
                <c:pt idx="10">
                  <c:v>Kita</c:v>
                </c:pt>
                <c:pt idx="11">
                  <c:v>Nedomina jokia informacija</c:v>
                </c:pt>
                <c:pt idx="12">
                  <c:v>N/N</c:v>
                </c:pt>
              </c:strCache>
            </c:strRef>
          </c:cat>
          <c:val>
            <c:numRef>
              <c:f>Sheet1!$C$2:$C$14</c:f>
              <c:numCache>
                <c:formatCode>General</c:formatCode>
                <c:ptCount val="13"/>
                <c:pt idx="0">
                  <c:v>19</c:v>
                </c:pt>
                <c:pt idx="1">
                  <c:v>32</c:v>
                </c:pt>
                <c:pt idx="2">
                  <c:v>33</c:v>
                </c:pt>
                <c:pt idx="3">
                  <c:v>35</c:v>
                </c:pt>
                <c:pt idx="4">
                  <c:v>43</c:v>
                </c:pt>
                <c:pt idx="5">
                  <c:v>45</c:v>
                </c:pt>
                <c:pt idx="6">
                  <c:v>54</c:v>
                </c:pt>
                <c:pt idx="7">
                  <c:v>63</c:v>
                </c:pt>
                <c:pt idx="8">
                  <c:v>68</c:v>
                </c:pt>
                <c:pt idx="9">
                  <c:v>68</c:v>
                </c:pt>
                <c:pt idx="10">
                  <c:v>69</c:v>
                </c:pt>
                <c:pt idx="11">
                  <c:v>65</c:v>
                </c:pt>
                <c:pt idx="12">
                  <c:v>68</c:v>
                </c:pt>
              </c:numCache>
            </c:numRef>
          </c:val>
          <c:extLst>
            <c:ext xmlns:c16="http://schemas.microsoft.com/office/drawing/2014/chart" uri="{C3380CC4-5D6E-409C-BE32-E72D297353CC}">
              <c16:uniqueId val="{00000005-8AAA-4E8A-8821-933E83FDB454}"/>
            </c:ext>
          </c:extLst>
        </c:ser>
        <c:ser>
          <c:idx val="2"/>
          <c:order val="2"/>
          <c:tx>
            <c:strRef>
              <c:f>Sheet1!$D$1</c:f>
              <c:strCache>
                <c:ptCount val="1"/>
                <c:pt idx="0">
                  <c:v>renov 2022</c:v>
                </c:pt>
              </c:strCache>
            </c:strRef>
          </c:tx>
          <c:spPr>
            <a:solidFill>
              <a:srgbClr val="1AB1AF"/>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10-16EE-4861-84B8-69CDC1CECE0F}"/>
              </c:ext>
            </c:extLst>
          </c:dPt>
          <c:dPt>
            <c:idx val="11"/>
            <c:invertIfNegative val="0"/>
            <c:bubble3D val="0"/>
            <c:spPr>
              <a:solidFill>
                <a:srgbClr val="CCCCCC"/>
              </a:solidFill>
              <a:ln>
                <a:noFill/>
              </a:ln>
              <a:effectLst/>
            </c:spPr>
            <c:extLst>
              <c:ext xmlns:c16="http://schemas.microsoft.com/office/drawing/2014/chart" uri="{C3380CC4-5D6E-409C-BE32-E72D297353CC}">
                <c16:uniqueId val="{00000011-16EE-4861-84B8-69CDC1CECE0F}"/>
              </c:ext>
            </c:extLst>
          </c:dPt>
          <c:dPt>
            <c:idx val="12"/>
            <c:invertIfNegative val="0"/>
            <c:bubble3D val="0"/>
            <c:spPr>
              <a:solidFill>
                <a:srgbClr val="CCCCCC"/>
              </a:solidFill>
              <a:ln>
                <a:noFill/>
              </a:ln>
              <a:effectLst/>
            </c:spPr>
            <c:extLst>
              <c:ext xmlns:c16="http://schemas.microsoft.com/office/drawing/2014/chart" uri="{C3380CC4-5D6E-409C-BE32-E72D297353CC}">
                <c16:uniqueId val="{00000012-16EE-4861-84B8-69CDC1CECE0F}"/>
              </c:ext>
            </c:extLst>
          </c:dPt>
          <c:dLbls>
            <c:dLbl>
              <c:idx val="1"/>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4.6590461703650679E-2"/>
                      <c:h val="5.4247531384114145E-2"/>
                    </c:manualLayout>
                  </c15:layout>
                </c:ext>
                <c:ext xmlns:c16="http://schemas.microsoft.com/office/drawing/2014/chart" uri="{C3380CC4-5D6E-409C-BE32-E72D297353CC}">
                  <c16:uniqueId val="{0000000E-33D3-4CC8-BAB7-E4F4D8384A1E}"/>
                </c:ext>
              </c:extLst>
            </c:dLbl>
            <c:dLbl>
              <c:idx val="6"/>
              <c:dLblPos val="ctr"/>
              <c:showLegendKey val="0"/>
              <c:showVal val="1"/>
              <c:showCatName val="0"/>
              <c:showSerName val="0"/>
              <c:showPercent val="0"/>
              <c:showBubbleSize val="0"/>
              <c:extLst>
                <c:ext xmlns:c15="http://schemas.microsoft.com/office/drawing/2012/chart" uri="{CE6537A1-D6FC-4f65-9D91-7224C49458BB}">
                  <c15:layout>
                    <c:manualLayout>
                      <c:w val="3.9157271534240042E-2"/>
                      <c:h val="5.6259280566361147E-2"/>
                    </c:manualLayout>
                  </c15:layout>
                </c:ext>
                <c:ext xmlns:c16="http://schemas.microsoft.com/office/drawing/2014/chart" uri="{C3380CC4-5D6E-409C-BE32-E72D297353CC}">
                  <c16:uniqueId val="{0000000C-D9D3-4421-8AF1-6AC85466527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16EE-4861-84B8-69CDC1CECE0F}"/>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6EE-4861-84B8-69CDC1CECE0F}"/>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6EE-4861-84B8-69CDC1CECE0F}"/>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6EE-4861-84B8-69CDC1CECE0F}"/>
                </c:ext>
              </c:extLst>
            </c:dLbl>
            <c:dLbl>
              <c:idx val="1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16EE-4861-84B8-69CDC1CECE0F}"/>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Savivaldybės ekspertų dirbančių su renovacijos projektais</c:v>
                </c:pt>
                <c:pt idx="5">
                  <c:v>Nepriklausomų ekonomistų</c:v>
                </c:pt>
                <c:pt idx="6">
                  <c:v>Namų ūkio finansų ekspertų</c:v>
                </c:pt>
                <c:pt idx="7">
                  <c:v>Savo banko atstovų</c:v>
                </c:pt>
                <c:pt idx="8">
                  <c:v>Politikų, partijos, kurios politinę liniją dažniausiai palaikau, atstovų</c:v>
                </c:pt>
                <c:pt idx="9">
                  <c:v>Opozicijoje esančių politikų</c:v>
                </c:pt>
                <c:pt idx="10">
                  <c:v>Kita</c:v>
                </c:pt>
                <c:pt idx="11">
                  <c:v>Nedomina jokia informacija</c:v>
                </c:pt>
                <c:pt idx="12">
                  <c:v>N/N</c:v>
                </c:pt>
              </c:strCache>
            </c:strRef>
          </c:cat>
          <c:val>
            <c:numRef>
              <c:f>Sheet1!$D$2:$D$14</c:f>
              <c:numCache>
                <c:formatCode>General</c:formatCode>
                <c:ptCount val="13"/>
                <c:pt idx="0">
                  <c:v>53</c:v>
                </c:pt>
                <c:pt idx="1">
                  <c:v>42</c:v>
                </c:pt>
                <c:pt idx="2">
                  <c:v>40</c:v>
                </c:pt>
                <c:pt idx="3">
                  <c:v>39</c:v>
                </c:pt>
                <c:pt idx="4">
                  <c:v>29</c:v>
                </c:pt>
                <c:pt idx="5">
                  <c:v>27</c:v>
                </c:pt>
                <c:pt idx="6">
                  <c:v>15</c:v>
                </c:pt>
                <c:pt idx="7">
                  <c:v>7</c:v>
                </c:pt>
                <c:pt idx="8">
                  <c:v>3</c:v>
                </c:pt>
                <c:pt idx="9">
                  <c:v>2</c:v>
                </c:pt>
                <c:pt idx="10">
                  <c:v>2</c:v>
                </c:pt>
                <c:pt idx="11">
                  <c:v>3</c:v>
                </c:pt>
                <c:pt idx="12">
                  <c:v>2</c:v>
                </c:pt>
              </c:numCache>
            </c:numRef>
          </c:val>
          <c:extLst>
            <c:ext xmlns:c16="http://schemas.microsoft.com/office/drawing/2014/chart" uri="{C3380CC4-5D6E-409C-BE32-E72D297353CC}">
              <c16:uniqueId val="{0000000A-8AAA-4E8A-8821-933E83FDB454}"/>
            </c:ext>
          </c:extLst>
        </c:ser>
        <c:dLbls>
          <c:showLegendKey val="0"/>
          <c:showVal val="0"/>
          <c:showCatName val="0"/>
          <c:showSerName val="0"/>
          <c:showPercent val="0"/>
          <c:showBubbleSize val="0"/>
        </c:dLbls>
        <c:gapWidth val="31"/>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130"/>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639278604623356"/>
          <c:y val="1.5049845728063711E-3"/>
          <c:w val="0.61360721395376638"/>
          <c:h val="0.98392993778993121"/>
        </c:manualLayout>
      </c:layout>
      <c:barChart>
        <c:barDir val="bar"/>
        <c:grouping val="stacked"/>
        <c:varyColors val="0"/>
        <c:ser>
          <c:idx val="0"/>
          <c:order val="0"/>
          <c:tx>
            <c:strRef>
              <c:f>Sheet1!$B$1</c:f>
              <c:strCache>
                <c:ptCount val="1"/>
                <c:pt idx="0">
                  <c:v>visi 2022</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Sheet1!$B$2:$B$3</c:f>
              <c:numCache>
                <c:formatCode>General</c:formatCode>
                <c:ptCount val="2"/>
                <c:pt idx="0">
                  <c:v>72</c:v>
                </c:pt>
                <c:pt idx="1">
                  <c:v>28</c:v>
                </c:pt>
              </c:numCache>
            </c:numRef>
          </c:val>
          <c:extLst>
            <c:ext xmlns:c16="http://schemas.microsoft.com/office/drawing/2014/chart" uri="{C3380CC4-5D6E-409C-BE32-E72D297353CC}">
              <c16:uniqueId val="{00000000-3ADF-4BC7-991F-2FE3D6ED4ADE}"/>
            </c:ext>
          </c:extLst>
        </c:ser>
        <c:ser>
          <c:idx val="1"/>
          <c:order val="1"/>
          <c:tx>
            <c:strRef>
              <c:f>Sheet1!$C$1</c:f>
              <c:strCache>
                <c:ptCount val="1"/>
                <c:pt idx="0">
                  <c:v>tarpas</c:v>
                </c:pt>
              </c:strCache>
            </c:strRef>
          </c:tx>
          <c:spPr>
            <a:noFill/>
            <a:ln>
              <a:noFill/>
            </a:ln>
            <a:effectLst/>
          </c:spPr>
          <c:invertIfNegative val="0"/>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Sheet1!$C$2:$C$3</c:f>
              <c:numCache>
                <c:formatCode>General</c:formatCode>
                <c:ptCount val="2"/>
                <c:pt idx="0">
                  <c:v>28</c:v>
                </c:pt>
                <c:pt idx="1">
                  <c:v>72</c:v>
                </c:pt>
              </c:numCache>
            </c:numRef>
          </c:val>
          <c:extLst>
            <c:ext xmlns:c16="http://schemas.microsoft.com/office/drawing/2014/chart" uri="{C3380CC4-5D6E-409C-BE32-E72D297353CC}">
              <c16:uniqueId val="{00000000-10C9-454B-907F-3809064339DE}"/>
            </c:ext>
          </c:extLst>
        </c:ser>
        <c:ser>
          <c:idx val="2"/>
          <c:order val="2"/>
          <c:tx>
            <c:strRef>
              <c:f>Sheet1!$D$1</c:f>
              <c:strCache>
                <c:ptCount val="1"/>
                <c:pt idx="0">
                  <c:v>renov 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Sheet1!$D$2:$D$3</c:f>
              <c:numCache>
                <c:formatCode>General</c:formatCode>
                <c:ptCount val="2"/>
                <c:pt idx="0">
                  <c:v>71</c:v>
                </c:pt>
                <c:pt idx="1">
                  <c:v>29</c:v>
                </c:pt>
              </c:numCache>
            </c:numRef>
          </c:val>
          <c:extLst>
            <c:ext xmlns:c16="http://schemas.microsoft.com/office/drawing/2014/chart" uri="{C3380CC4-5D6E-409C-BE32-E72D297353CC}">
              <c16:uniqueId val="{00000001-10C9-454B-907F-3809064339DE}"/>
            </c:ext>
          </c:extLst>
        </c:ser>
        <c:ser>
          <c:idx val="3"/>
          <c:order val="3"/>
          <c:tx>
            <c:strRef>
              <c:f>Sheet1!$E$1</c:f>
              <c:strCache>
                <c:ptCount val="1"/>
                <c:pt idx="0">
                  <c:v>tarpas2</c:v>
                </c:pt>
              </c:strCache>
            </c:strRef>
          </c:tx>
          <c:spPr>
            <a:noFill/>
            <a:ln>
              <a:noFill/>
            </a:ln>
            <a:effectLst/>
          </c:spPr>
          <c:invertIfNegative val="0"/>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Sheet1!$E$2:$E$3</c:f>
              <c:numCache>
                <c:formatCode>General</c:formatCode>
                <c:ptCount val="2"/>
                <c:pt idx="0">
                  <c:v>29</c:v>
                </c:pt>
                <c:pt idx="1">
                  <c:v>71</c:v>
                </c:pt>
              </c:numCache>
            </c:numRef>
          </c:val>
          <c:extLst>
            <c:ext xmlns:c16="http://schemas.microsoft.com/office/drawing/2014/chart" uri="{C3380CC4-5D6E-409C-BE32-E72D297353CC}">
              <c16:uniqueId val="{00000002-10C9-454B-907F-3809064339DE}"/>
            </c:ext>
          </c:extLst>
        </c:ser>
        <c:ser>
          <c:idx val="4"/>
          <c:order val="4"/>
          <c:tx>
            <c:strRef>
              <c:f>Sheet1!$F$1</c:f>
              <c:strCache>
                <c:ptCount val="1"/>
                <c:pt idx="0">
                  <c:v>visi 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Sheet1!$F$2:$F$3</c:f>
              <c:numCache>
                <c:formatCode>General</c:formatCode>
                <c:ptCount val="2"/>
                <c:pt idx="0">
                  <c:v>67</c:v>
                </c:pt>
                <c:pt idx="1">
                  <c:v>33</c:v>
                </c:pt>
              </c:numCache>
            </c:numRef>
          </c:val>
          <c:extLst>
            <c:ext xmlns:c16="http://schemas.microsoft.com/office/drawing/2014/chart" uri="{C3380CC4-5D6E-409C-BE32-E72D297353CC}">
              <c16:uniqueId val="{00000003-10C9-454B-907F-3809064339DE}"/>
            </c:ext>
          </c:extLst>
        </c:ser>
        <c:ser>
          <c:idx val="5"/>
          <c:order val="5"/>
          <c:tx>
            <c:strRef>
              <c:f>Sheet1!$G$1</c:f>
              <c:strCache>
                <c:ptCount val="1"/>
                <c:pt idx="0">
                  <c:v>visi 20212</c:v>
                </c:pt>
              </c:strCache>
            </c:strRef>
          </c:tx>
          <c:spPr>
            <a:noFill/>
            <a:ln>
              <a:noFill/>
            </a:ln>
            <a:effectLst/>
          </c:spPr>
          <c:invertIfNegative val="0"/>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Sheet1!$G$2:$G$3</c:f>
              <c:numCache>
                <c:formatCode>General</c:formatCode>
                <c:ptCount val="2"/>
                <c:pt idx="0">
                  <c:v>33</c:v>
                </c:pt>
                <c:pt idx="1">
                  <c:v>67</c:v>
                </c:pt>
              </c:numCache>
            </c:numRef>
          </c:val>
          <c:extLst>
            <c:ext xmlns:c16="http://schemas.microsoft.com/office/drawing/2014/chart" uri="{C3380CC4-5D6E-409C-BE32-E72D297353CC}">
              <c16:uniqueId val="{00000004-10C9-454B-907F-3809064339DE}"/>
            </c:ext>
          </c:extLst>
        </c:ser>
        <c:ser>
          <c:idx val="6"/>
          <c:order val="6"/>
          <c:tx>
            <c:strRef>
              <c:f>Sheet1!$H$1</c:f>
              <c:strCache>
                <c:ptCount val="1"/>
                <c:pt idx="0">
                  <c:v>renov 2021</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Renovacijos metu labai svarbu ne tik apšiltinti būstą, 
bet ir diegti alternatyvius aplinkai draugiškus sprendimus 
(saulės baterijas, šilumos siurblius ir pan.)</c:v>
                </c:pt>
                <c:pt idx="1">
                  <c:v>Svarbu nustoti „šildyti orą“ ir svarbu kuo greičiau apšildyti 
ir renovuoti kuo daugiau namų, net jei juose ir nebūtų diegiami 
alternatyvūs aplinkai draugiški sprendimai</c:v>
                </c:pt>
              </c:strCache>
            </c:strRef>
          </c:cat>
          <c:val>
            <c:numRef>
              <c:f>Sheet1!$H$2:$H$3</c:f>
              <c:numCache>
                <c:formatCode>General</c:formatCode>
                <c:ptCount val="2"/>
                <c:pt idx="0">
                  <c:v>69</c:v>
                </c:pt>
                <c:pt idx="1">
                  <c:v>31</c:v>
                </c:pt>
              </c:numCache>
            </c:numRef>
          </c:val>
          <c:extLst>
            <c:ext xmlns:c16="http://schemas.microsoft.com/office/drawing/2014/chart" uri="{C3380CC4-5D6E-409C-BE32-E72D297353CC}">
              <c16:uniqueId val="{00000005-10C9-454B-907F-3809064339DE}"/>
            </c:ext>
          </c:extLst>
        </c:ser>
        <c:dLbls>
          <c:showLegendKey val="0"/>
          <c:showVal val="0"/>
          <c:showCatName val="0"/>
          <c:showSerName val="0"/>
          <c:showPercent val="0"/>
          <c:showBubbleSize val="0"/>
        </c:dLbls>
        <c:gapWidth val="202"/>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lnSpc>
                <a:spcPct val="100000"/>
              </a:lnSpc>
              <a:defRPr sz="1100"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out"/>
        <c:minorTickMark val="none"/>
        <c:tickLblPos val="nextTo"/>
        <c:crossAx val="1983747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1782291550186499"/>
          <c:y val="9.0385299825626823E-3"/>
          <c:w val="0.48217708449813501"/>
          <c:h val="0.98192294003487468"/>
        </c:manualLayout>
      </c:layout>
      <c:barChart>
        <c:barDir val="bar"/>
        <c:grouping val="stacked"/>
        <c:varyColors val="0"/>
        <c:ser>
          <c:idx val="0"/>
          <c:order val="0"/>
          <c:tx>
            <c:strRef>
              <c:f>Sheet1!$B$1</c:f>
              <c:strCache>
                <c:ptCount val="1"/>
                <c:pt idx="0">
                  <c:v>2022</c:v>
                </c:pt>
              </c:strCache>
            </c:strRef>
          </c:tx>
          <c:spPr>
            <a:solidFill>
              <a:schemeClr val="accent1"/>
            </a:solidFill>
            <a:ln>
              <a:noFill/>
            </a:ln>
            <a:effectLst/>
          </c:spPr>
          <c:invertIfNegative val="0"/>
          <c:dPt>
            <c:idx val="15"/>
            <c:invertIfNegative val="0"/>
            <c:bubble3D val="0"/>
            <c:spPr>
              <a:solidFill>
                <a:srgbClr val="00D0D3"/>
              </a:solidFill>
              <a:ln>
                <a:noFill/>
              </a:ln>
              <a:effectLst/>
            </c:spPr>
            <c:extLst>
              <c:ext xmlns:c16="http://schemas.microsoft.com/office/drawing/2014/chart" uri="{C3380CC4-5D6E-409C-BE32-E72D297353CC}">
                <c16:uniqueId val="{00000003-EF0D-40AE-94C8-E2EFE7C09A35}"/>
              </c:ext>
            </c:extLst>
          </c:dPt>
          <c:dPt>
            <c:idx val="16"/>
            <c:invertIfNegative val="0"/>
            <c:bubble3D val="0"/>
            <c:spPr>
              <a:solidFill>
                <a:srgbClr val="CCCCCC"/>
              </a:solidFill>
              <a:ln>
                <a:noFill/>
              </a:ln>
              <a:effectLst/>
            </c:spPr>
            <c:extLst>
              <c:ext xmlns:c16="http://schemas.microsoft.com/office/drawing/2014/chart" uri="{C3380CC4-5D6E-409C-BE32-E72D297353CC}">
                <c16:uniqueId val="{00000009-EF0D-40AE-94C8-E2EFE7C09A35}"/>
              </c:ext>
            </c:extLst>
          </c:dPt>
          <c:dLbls>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6723075159924854E-2"/>
                      <c:h val="5.245967296887713E-2"/>
                    </c:manualLayout>
                  </c15:layout>
                </c:ext>
                <c:ext xmlns:c16="http://schemas.microsoft.com/office/drawing/2014/chart" uri="{C3380CC4-5D6E-409C-BE32-E72D297353CC}">
                  <c16:uniqueId val="{0000000C-2CB1-4B5F-A7A1-AA843E6DC79C}"/>
                </c:ext>
              </c:extLst>
            </c:dLbl>
            <c:dLbl>
              <c:idx val="7"/>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9080131085716564E-2"/>
                      <c:h val="5.245967296887713E-2"/>
                    </c:manualLayout>
                  </c15:layout>
                </c:ext>
                <c:ext xmlns:c16="http://schemas.microsoft.com/office/drawing/2014/chart" uri="{C3380CC4-5D6E-409C-BE32-E72D297353CC}">
                  <c16:uniqueId val="{0000000D-2CB1-4B5F-A7A1-AA843E6DC79C}"/>
                </c:ext>
              </c:extLst>
            </c:dLbl>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9080131085716564E-2"/>
                      <c:h val="5.245967296887713E-2"/>
                    </c:manualLayout>
                  </c15:layout>
                </c:ext>
                <c:ext xmlns:c16="http://schemas.microsoft.com/office/drawing/2014/chart" uri="{C3380CC4-5D6E-409C-BE32-E72D297353CC}">
                  <c16:uniqueId val="{0000000E-2CB1-4B5F-A7A1-AA843E6DC79C}"/>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2CB1-4B5F-A7A1-AA843E6DC79C}"/>
                </c:ext>
              </c:extLst>
            </c:dLbl>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F0D-40AE-94C8-E2EFE7C09A35}"/>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F0D-40AE-94C8-E2EFE7C09A35}"/>
                </c:ext>
              </c:extLst>
            </c:dLbl>
            <c:dLbl>
              <c:idx val="1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F0D-40AE-94C8-E2EFE7C09A35}"/>
                </c:ext>
              </c:extLst>
            </c:dLbl>
            <c:dLbl>
              <c:idx val="13"/>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EF0D-40AE-94C8-E2EFE7C09A35}"/>
                </c:ext>
              </c:extLst>
            </c:dLbl>
            <c:dLbl>
              <c:idx val="14"/>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EF0D-40AE-94C8-E2EFE7C09A35}"/>
                </c:ext>
              </c:extLst>
            </c:dLbl>
            <c:dLbl>
              <c:idx val="1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3-EF0D-40AE-94C8-E2EFE7C09A35}"/>
                </c:ext>
              </c:extLst>
            </c:dLbl>
            <c:dLbl>
              <c:idx val="1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EF0D-40AE-94C8-E2EFE7C09A35}"/>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Ieškotų patrauklių apmokėjimo sąlygų, finansavimo, skirtų lengvatas</c:v>
                </c:pt>
                <c:pt idx="1">
                  <c:v>Pasirūpintų informacijos apie renovaciją išsamumu, aiškumu ir prieinamumu gyventojams</c:v>
                </c:pt>
                <c:pt idx="2">
                  <c:v>Supaprastintų renovacijos biurokratinę tvarką</c:v>
                </c:pt>
                <c:pt idx="3">
                  <c:v>Ieškotų patikimų statybos įmonių, rangovų</c:v>
                </c:pt>
                <c:pt idx="4">
                  <c:v>Siektų užtikrinti renovacijos darbų kokybę, optimalią trukmę, skaidrumą</c:v>
                </c:pt>
                <c:pt idx="5">
                  <c:v>Bendradarbiautų su gyventojais</c:v>
                </c:pt>
                <c:pt idx="6">
                  <c:v>Ieškotų reikiamos informacijos apie renovaciją, ją analizuotų, ieškotų geriausių sprendimų</c:v>
                </c:pt>
                <c:pt idx="7">
                  <c:v>Senus, neefektyvius namus renovuotų priverstinai</c:v>
                </c:pt>
                <c:pt idx="8">
                  <c:v>Pasirūpintų rangovų atsakomybe už darbą ir galimą broką</c:v>
                </c:pt>
                <c:pt idx="9">
                  <c:v>Vystytų aktyvią komunikaciją renovacijos klausimais</c:v>
                </c:pt>
                <c:pt idx="10">
                  <c:v>Vykdytų viso kvartalo, ne tik namo, renovaciją</c:v>
                </c:pt>
                <c:pt idx="11">
                  <c:v>Neefektyvius namus griautų ir statytų naujus</c:v>
                </c:pt>
                <c:pt idx="12">
                  <c:v>Paskirtų administratorių / nepriklausomus ekspertus renovacijos priežiūrai</c:v>
                </c:pt>
                <c:pt idx="13">
                  <c:v>Perkeltų naštą valstybei ar savivaldybėms</c:v>
                </c:pt>
                <c:pt idx="14">
                  <c:v>Vykdytų renovaciją etapais</c:v>
                </c:pt>
                <c:pt idx="15">
                  <c:v>Kita</c:v>
                </c:pt>
                <c:pt idx="16">
                  <c:v>Nežino / neatsakė</c:v>
                </c:pt>
              </c:strCache>
            </c:strRef>
          </c:cat>
          <c:val>
            <c:numRef>
              <c:f>Sheet1!$B$2:$B$18</c:f>
              <c:numCache>
                <c:formatCode>General</c:formatCode>
                <c:ptCount val="17"/>
                <c:pt idx="0">
                  <c:v>17</c:v>
                </c:pt>
                <c:pt idx="1">
                  <c:v>9</c:v>
                </c:pt>
                <c:pt idx="2">
                  <c:v>9</c:v>
                </c:pt>
                <c:pt idx="3">
                  <c:v>8</c:v>
                </c:pt>
                <c:pt idx="4">
                  <c:v>7</c:v>
                </c:pt>
                <c:pt idx="5">
                  <c:v>4</c:v>
                </c:pt>
                <c:pt idx="6">
                  <c:v>2</c:v>
                </c:pt>
                <c:pt idx="7">
                  <c:v>2</c:v>
                </c:pt>
                <c:pt idx="8">
                  <c:v>2</c:v>
                </c:pt>
                <c:pt idx="9">
                  <c:v>1</c:v>
                </c:pt>
                <c:pt idx="10">
                  <c:v>1</c:v>
                </c:pt>
                <c:pt idx="11">
                  <c:v>1</c:v>
                </c:pt>
                <c:pt idx="12">
                  <c:v>1</c:v>
                </c:pt>
                <c:pt idx="13">
                  <c:v>0.2</c:v>
                </c:pt>
                <c:pt idx="14">
                  <c:v>0.2</c:v>
                </c:pt>
                <c:pt idx="15">
                  <c:v>5</c:v>
                </c:pt>
                <c:pt idx="16">
                  <c:v>39</c:v>
                </c:pt>
              </c:numCache>
            </c:numRef>
          </c:val>
          <c:extLst>
            <c:ext xmlns:c16="http://schemas.microsoft.com/office/drawing/2014/chart" uri="{C3380CC4-5D6E-409C-BE32-E72D297353CC}">
              <c16:uniqueId val="{00000002-7E24-4105-A281-06D798DF8FF5}"/>
            </c:ext>
          </c:extLst>
        </c:ser>
        <c:ser>
          <c:idx val="1"/>
          <c:order val="1"/>
          <c:tx>
            <c:strRef>
              <c:f>Sheet1!$C$1</c:f>
              <c:strCache>
                <c:ptCount val="1"/>
                <c:pt idx="0">
                  <c:v>tarpas</c:v>
                </c:pt>
              </c:strCache>
            </c:strRef>
          </c:tx>
          <c:spPr>
            <a:noFill/>
            <a:ln>
              <a:noFill/>
            </a:ln>
            <a:effectLst/>
          </c:spPr>
          <c:invertIfNegative val="0"/>
          <c:cat>
            <c:strRef>
              <c:f>Sheet1!$A$2:$A$18</c:f>
              <c:strCache>
                <c:ptCount val="17"/>
                <c:pt idx="0">
                  <c:v>Ieškotų patrauklių apmokėjimo sąlygų, finansavimo, skirtų lengvatas</c:v>
                </c:pt>
                <c:pt idx="1">
                  <c:v>Pasirūpintų informacijos apie renovaciją išsamumu, aiškumu ir prieinamumu gyventojams</c:v>
                </c:pt>
                <c:pt idx="2">
                  <c:v>Supaprastintų renovacijos biurokratinę tvarką</c:v>
                </c:pt>
                <c:pt idx="3">
                  <c:v>Ieškotų patikimų statybos įmonių, rangovų</c:v>
                </c:pt>
                <c:pt idx="4">
                  <c:v>Siektų užtikrinti renovacijos darbų kokybę, optimalią trukmę, skaidrumą</c:v>
                </c:pt>
                <c:pt idx="5">
                  <c:v>Bendradarbiautų su gyventojais</c:v>
                </c:pt>
                <c:pt idx="6">
                  <c:v>Ieškotų reikiamos informacijos apie renovaciją, ją analizuotų, ieškotų geriausių sprendimų</c:v>
                </c:pt>
                <c:pt idx="7">
                  <c:v>Senus, neefektyvius namus renovuotų priverstinai</c:v>
                </c:pt>
                <c:pt idx="8">
                  <c:v>Pasirūpintų rangovų atsakomybe už darbą ir galimą broką</c:v>
                </c:pt>
                <c:pt idx="9">
                  <c:v>Vystytų aktyvią komunikaciją renovacijos klausimais</c:v>
                </c:pt>
                <c:pt idx="10">
                  <c:v>Vykdytų viso kvartalo, ne tik namo, renovaciją</c:v>
                </c:pt>
                <c:pt idx="11">
                  <c:v>Neefektyvius namus griautų ir statytų naujus</c:v>
                </c:pt>
                <c:pt idx="12">
                  <c:v>Paskirtų administratorių / nepriklausomus ekspertus renovacijos priežiūrai</c:v>
                </c:pt>
                <c:pt idx="13">
                  <c:v>Perkeltų naštą valstybei ar savivaldybėms</c:v>
                </c:pt>
                <c:pt idx="14">
                  <c:v>Vykdytų renovaciją etapais</c:v>
                </c:pt>
                <c:pt idx="15">
                  <c:v>Kita</c:v>
                </c:pt>
                <c:pt idx="16">
                  <c:v>Nežino / neatsakė</c:v>
                </c:pt>
              </c:strCache>
            </c:strRef>
          </c:cat>
          <c:val>
            <c:numRef>
              <c:f>Sheet1!$C$2:$C$18</c:f>
              <c:numCache>
                <c:formatCode>General</c:formatCode>
                <c:ptCount val="17"/>
                <c:pt idx="0">
                  <c:v>33</c:v>
                </c:pt>
                <c:pt idx="1">
                  <c:v>41</c:v>
                </c:pt>
                <c:pt idx="2">
                  <c:v>41</c:v>
                </c:pt>
                <c:pt idx="3">
                  <c:v>42</c:v>
                </c:pt>
                <c:pt idx="4">
                  <c:v>43</c:v>
                </c:pt>
                <c:pt idx="5">
                  <c:v>46</c:v>
                </c:pt>
                <c:pt idx="6">
                  <c:v>48</c:v>
                </c:pt>
                <c:pt idx="7">
                  <c:v>48</c:v>
                </c:pt>
                <c:pt idx="8">
                  <c:v>48</c:v>
                </c:pt>
                <c:pt idx="9">
                  <c:v>49</c:v>
                </c:pt>
                <c:pt idx="10">
                  <c:v>49</c:v>
                </c:pt>
                <c:pt idx="11">
                  <c:v>49</c:v>
                </c:pt>
                <c:pt idx="12">
                  <c:v>49</c:v>
                </c:pt>
                <c:pt idx="13">
                  <c:v>49.8</c:v>
                </c:pt>
                <c:pt idx="14">
                  <c:v>49.8</c:v>
                </c:pt>
                <c:pt idx="15">
                  <c:v>45</c:v>
                </c:pt>
                <c:pt idx="16">
                  <c:v>11</c:v>
                </c:pt>
              </c:numCache>
            </c:numRef>
          </c:val>
          <c:extLst>
            <c:ext xmlns:c16="http://schemas.microsoft.com/office/drawing/2014/chart" uri="{C3380CC4-5D6E-409C-BE32-E72D297353CC}">
              <c16:uniqueId val="{00000006-2CB1-4B5F-A7A1-AA843E6DC79C}"/>
            </c:ext>
          </c:extLst>
        </c:ser>
        <c:ser>
          <c:idx val="2"/>
          <c:order val="2"/>
          <c:tx>
            <c:strRef>
              <c:f>Sheet1!$D$1</c:f>
              <c:strCache>
                <c:ptCount val="1"/>
                <c:pt idx="0">
                  <c:v>2021</c:v>
                </c:pt>
              </c:strCache>
            </c:strRef>
          </c:tx>
          <c:spPr>
            <a:solidFill>
              <a:srgbClr val="1AB1AF"/>
            </a:solidFill>
            <a:ln>
              <a:noFill/>
            </a:ln>
            <a:effectLst/>
          </c:spPr>
          <c:invertIfNegative val="0"/>
          <c:dPt>
            <c:idx val="4"/>
            <c:invertIfNegative val="0"/>
            <c:bubble3D val="0"/>
            <c:spPr>
              <a:solidFill>
                <a:srgbClr val="1AB1AF"/>
              </a:solidFill>
              <a:ln>
                <a:noFill/>
              </a:ln>
              <a:effectLst/>
            </c:spPr>
            <c:extLst>
              <c:ext xmlns:c16="http://schemas.microsoft.com/office/drawing/2014/chart" uri="{C3380CC4-5D6E-409C-BE32-E72D297353CC}">
                <c16:uniqueId val="{00000005-DD10-41A6-BD67-AFCB20BD3161}"/>
              </c:ext>
            </c:extLst>
          </c:dPt>
          <c:dPt>
            <c:idx val="15"/>
            <c:invertIfNegative val="0"/>
            <c:bubble3D val="0"/>
            <c:spPr>
              <a:solidFill>
                <a:srgbClr val="00D0D3"/>
              </a:solidFill>
              <a:ln>
                <a:noFill/>
              </a:ln>
              <a:effectLst/>
            </c:spPr>
            <c:extLst>
              <c:ext xmlns:c16="http://schemas.microsoft.com/office/drawing/2014/chart" uri="{C3380CC4-5D6E-409C-BE32-E72D297353CC}">
                <c16:uniqueId val="{00000010-2CB1-4B5F-A7A1-AA843E6DC79C}"/>
              </c:ext>
            </c:extLst>
          </c:dPt>
          <c:dPt>
            <c:idx val="16"/>
            <c:invertIfNegative val="0"/>
            <c:bubble3D val="0"/>
            <c:spPr>
              <a:solidFill>
                <a:srgbClr val="CCCCCC"/>
              </a:solidFill>
              <a:ln>
                <a:noFill/>
              </a:ln>
              <a:effectLst/>
            </c:spPr>
            <c:extLst>
              <c:ext xmlns:c16="http://schemas.microsoft.com/office/drawing/2014/chart" uri="{C3380CC4-5D6E-409C-BE32-E72D297353CC}">
                <c16:uniqueId val="{00000009-DD10-41A6-BD67-AFCB20BD3161}"/>
              </c:ext>
            </c:extLst>
          </c:dPt>
          <c:dLbls>
            <c:dLbl>
              <c:idx val="5"/>
              <c:dLblPos val="inBase"/>
              <c:showLegendKey val="0"/>
              <c:showVal val="1"/>
              <c:showCatName val="0"/>
              <c:showSerName val="0"/>
              <c:showPercent val="0"/>
              <c:showBubbleSize val="0"/>
              <c:extLst>
                <c:ext xmlns:c15="http://schemas.microsoft.com/office/drawing/2012/chart" uri="{CE6537A1-D6FC-4f65-9D91-7224C49458BB}">
                  <c15:layout>
                    <c:manualLayout>
                      <c:w val="2.2008963308341425E-2"/>
                      <c:h val="5.245967296887713E-2"/>
                    </c:manualLayout>
                  </c15:layout>
                </c:ext>
                <c:ext xmlns:c16="http://schemas.microsoft.com/office/drawing/2014/chart" uri="{C3380CC4-5D6E-409C-BE32-E72D297353CC}">
                  <c16:uniqueId val="{00000009-2CB1-4B5F-A7A1-AA843E6DC79C}"/>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2.0830435345445566E-2"/>
                      <c:h val="5.245967296887713E-2"/>
                    </c:manualLayout>
                  </c15:layout>
                </c:ext>
                <c:ext xmlns:c16="http://schemas.microsoft.com/office/drawing/2014/chart" uri="{C3380CC4-5D6E-409C-BE32-E72D297353CC}">
                  <c16:uniqueId val="{0000000A-2CB1-4B5F-A7A1-AA843E6DC79C}"/>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2.2008963308341425E-2"/>
                      <c:h val="5.245967296887713E-2"/>
                    </c:manualLayout>
                  </c15:layout>
                </c:ext>
                <c:ext xmlns:c16="http://schemas.microsoft.com/office/drawing/2014/chart" uri="{C3380CC4-5D6E-409C-BE32-E72D297353CC}">
                  <c16:uniqueId val="{0000000B-2CB1-4B5F-A7A1-AA843E6DC79C}"/>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DD10-41A6-BD67-AFCB20BD3161}"/>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DD10-41A6-BD67-AFCB20BD3161}"/>
                </c:ext>
              </c:extLst>
            </c:dLbl>
            <c:dLbl>
              <c:idx val="1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DD10-41A6-BD67-AFCB20BD3161}"/>
                </c:ext>
              </c:extLst>
            </c:dLbl>
            <c:dLbl>
              <c:idx val="13"/>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DD10-41A6-BD67-AFCB20BD3161}"/>
                </c:ext>
              </c:extLst>
            </c:dLbl>
            <c:dLbl>
              <c:idx val="1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DD10-41A6-BD67-AFCB20BD3161}"/>
                </c:ext>
              </c:extLst>
            </c:dLbl>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Sheet1!$A$2:$A$18</c:f>
              <c:strCache>
                <c:ptCount val="17"/>
                <c:pt idx="0">
                  <c:v>Ieškotų patrauklių apmokėjimo sąlygų, finansavimo, skirtų lengvatas</c:v>
                </c:pt>
                <c:pt idx="1">
                  <c:v>Pasirūpintų informacijos apie renovaciją išsamumu, aiškumu ir prieinamumu gyventojams</c:v>
                </c:pt>
                <c:pt idx="2">
                  <c:v>Supaprastintų renovacijos biurokratinę tvarką</c:v>
                </c:pt>
                <c:pt idx="3">
                  <c:v>Ieškotų patikimų statybos įmonių, rangovų</c:v>
                </c:pt>
                <c:pt idx="4">
                  <c:v>Siektų užtikrinti renovacijos darbų kokybę, optimalią trukmę, skaidrumą</c:v>
                </c:pt>
                <c:pt idx="5">
                  <c:v>Bendradarbiautų su gyventojais</c:v>
                </c:pt>
                <c:pt idx="6">
                  <c:v>Ieškotų reikiamos informacijos apie renovaciją, ją analizuotų, ieškotų geriausių sprendimų</c:v>
                </c:pt>
                <c:pt idx="7">
                  <c:v>Senus, neefektyvius namus renovuotų priverstinai</c:v>
                </c:pt>
                <c:pt idx="8">
                  <c:v>Pasirūpintų rangovų atsakomybe už darbą ir galimą broką</c:v>
                </c:pt>
                <c:pt idx="9">
                  <c:v>Vystytų aktyvią komunikaciją renovacijos klausimais</c:v>
                </c:pt>
                <c:pt idx="10">
                  <c:v>Vykdytų viso kvartalo, ne tik namo, renovaciją</c:v>
                </c:pt>
                <c:pt idx="11">
                  <c:v>Neefektyvius namus griautų ir statytų naujus</c:v>
                </c:pt>
                <c:pt idx="12">
                  <c:v>Paskirtų administratorių / nepriklausomus ekspertus renovacijos priežiūrai</c:v>
                </c:pt>
                <c:pt idx="13">
                  <c:v>Perkeltų naštą valstybei ar savivaldybėms</c:v>
                </c:pt>
                <c:pt idx="14">
                  <c:v>Vykdytų renovaciją etapais</c:v>
                </c:pt>
                <c:pt idx="15">
                  <c:v>Kita</c:v>
                </c:pt>
                <c:pt idx="16">
                  <c:v>Nežino / neatsakė</c:v>
                </c:pt>
              </c:strCache>
            </c:strRef>
          </c:cat>
          <c:val>
            <c:numRef>
              <c:f>Sheet1!$D$2:$D$18</c:f>
              <c:numCache>
                <c:formatCode>General</c:formatCode>
                <c:ptCount val="17"/>
                <c:pt idx="0">
                  <c:v>18</c:v>
                </c:pt>
                <c:pt idx="1">
                  <c:v>14</c:v>
                </c:pt>
                <c:pt idx="2">
                  <c:v>3</c:v>
                </c:pt>
                <c:pt idx="3">
                  <c:v>3</c:v>
                </c:pt>
                <c:pt idx="4">
                  <c:v>5</c:v>
                </c:pt>
                <c:pt idx="5">
                  <c:v>2</c:v>
                </c:pt>
                <c:pt idx="6">
                  <c:v>3</c:v>
                </c:pt>
                <c:pt idx="7">
                  <c:v>2</c:v>
                </c:pt>
                <c:pt idx="8">
                  <c:v>2</c:v>
                </c:pt>
                <c:pt idx="9">
                  <c:v>16</c:v>
                </c:pt>
                <c:pt idx="10">
                  <c:v>1</c:v>
                </c:pt>
                <c:pt idx="11">
                  <c:v>1</c:v>
                </c:pt>
                <c:pt idx="12">
                  <c:v>1</c:v>
                </c:pt>
                <c:pt idx="13">
                  <c:v>1</c:v>
                </c:pt>
                <c:pt idx="14">
                  <c:v>1</c:v>
                </c:pt>
                <c:pt idx="15">
                  <c:v>3</c:v>
                </c:pt>
                <c:pt idx="16">
                  <c:v>38</c:v>
                </c:pt>
              </c:numCache>
            </c:numRef>
          </c:val>
          <c:extLst>
            <c:ext xmlns:c16="http://schemas.microsoft.com/office/drawing/2014/chart" uri="{C3380CC4-5D6E-409C-BE32-E72D297353CC}">
              <c16:uniqueId val="{00000008-2CB1-4B5F-A7A1-AA843E6DC79C}"/>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1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10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1782291550186499"/>
          <c:y val="9.0385299825626823E-3"/>
          <c:w val="0.48217708449813501"/>
          <c:h val="0.98192294003487468"/>
        </c:manualLayout>
      </c:layout>
      <c:barChart>
        <c:barDir val="bar"/>
        <c:grouping val="stacked"/>
        <c:varyColors val="0"/>
        <c:ser>
          <c:idx val="0"/>
          <c:order val="0"/>
          <c:tx>
            <c:strRef>
              <c:f>Sheet1!$B$1</c:f>
              <c:strCache>
                <c:ptCount val="1"/>
                <c:pt idx="0">
                  <c:v>2022</c:v>
                </c:pt>
              </c:strCache>
            </c:strRef>
          </c:tx>
          <c:spPr>
            <a:solidFill>
              <a:schemeClr val="accent1"/>
            </a:solidFill>
            <a:ln>
              <a:noFill/>
            </a:ln>
            <a:effectLst/>
          </c:spPr>
          <c:invertIfNegative val="0"/>
          <c:dPt>
            <c:idx val="15"/>
            <c:invertIfNegative val="0"/>
            <c:bubble3D val="0"/>
            <c:spPr>
              <a:solidFill>
                <a:srgbClr val="00D0D3"/>
              </a:solidFill>
              <a:ln>
                <a:noFill/>
              </a:ln>
              <a:effectLst/>
            </c:spPr>
            <c:extLst>
              <c:ext xmlns:c16="http://schemas.microsoft.com/office/drawing/2014/chart" uri="{C3380CC4-5D6E-409C-BE32-E72D297353CC}">
                <c16:uniqueId val="{00000001-1CBB-4BED-8736-5DB090A51867}"/>
              </c:ext>
            </c:extLst>
          </c:dPt>
          <c:dPt>
            <c:idx val="16"/>
            <c:invertIfNegative val="0"/>
            <c:bubble3D val="0"/>
            <c:spPr>
              <a:solidFill>
                <a:srgbClr val="CCCCCC"/>
              </a:solidFill>
              <a:ln>
                <a:noFill/>
              </a:ln>
              <a:effectLst/>
            </c:spPr>
            <c:extLst>
              <c:ext xmlns:c16="http://schemas.microsoft.com/office/drawing/2014/chart" uri="{C3380CC4-5D6E-409C-BE32-E72D297353CC}">
                <c16:uniqueId val="{00000003-1CBB-4BED-8736-5DB090A51867}"/>
              </c:ext>
            </c:extLst>
          </c:dPt>
          <c:dLbls>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6723075159924854E-2"/>
                      <c:h val="5.245967296887713E-2"/>
                    </c:manualLayout>
                  </c15:layout>
                </c:ext>
                <c:ext xmlns:c16="http://schemas.microsoft.com/office/drawing/2014/chart" uri="{C3380CC4-5D6E-409C-BE32-E72D297353CC}">
                  <c16:uniqueId val="{00000006-1CBB-4BED-8736-5DB090A51867}"/>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5544547197028995E-2"/>
                      <c:h val="5.245967296887713E-2"/>
                    </c:manualLayout>
                  </c15:layout>
                </c:ext>
                <c:ext xmlns:c16="http://schemas.microsoft.com/office/drawing/2014/chart" uri="{C3380CC4-5D6E-409C-BE32-E72D297353CC}">
                  <c16:uniqueId val="{00000007-1CBB-4BED-8736-5DB090A51867}"/>
                </c:ext>
              </c:extLst>
            </c:dLbl>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CBB-4BED-8736-5DB090A51867}"/>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CBB-4BED-8736-5DB090A51867}"/>
                </c:ext>
              </c:extLst>
            </c:dLbl>
            <c:dLbl>
              <c:idx val="1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CBB-4BED-8736-5DB090A51867}"/>
                </c:ext>
              </c:extLst>
            </c:dLbl>
            <c:dLbl>
              <c:idx val="13"/>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1CBB-4BED-8736-5DB090A51867}"/>
                </c:ext>
              </c:extLst>
            </c:dLbl>
            <c:dLbl>
              <c:idx val="14"/>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1CBB-4BED-8736-5DB090A51867}"/>
                </c:ext>
              </c:extLst>
            </c:dLbl>
            <c:dLbl>
              <c:idx val="1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1-1CBB-4BED-8736-5DB090A51867}"/>
                </c:ext>
              </c:extLst>
            </c:dLbl>
            <c:dLbl>
              <c:idx val="1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3-1CBB-4BED-8736-5DB090A5186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Ieškotų patrauklių apmokėjimo sąlygų, finansavimo, skirtų lengvatas</c:v>
                </c:pt>
                <c:pt idx="1">
                  <c:v>Supaprastintų renovacijos biurokratinę tvarką</c:v>
                </c:pt>
                <c:pt idx="2">
                  <c:v>Pasirūpintų informacijos apie renovaciją išsamumu, aiškumu ir prieinamumu gyventojams</c:v>
                </c:pt>
                <c:pt idx="3">
                  <c:v>Siektų užtikrinti renovacijos darbų kokybę, optimalią trukmę, skaidrumą</c:v>
                </c:pt>
                <c:pt idx="4">
                  <c:v>Ieškotų patikimų statybos įmonių, rangovų</c:v>
                </c:pt>
                <c:pt idx="5">
                  <c:v>Bendradarbiautų su gyventojais</c:v>
                </c:pt>
                <c:pt idx="6">
                  <c:v>Vystytų aktyvią komunikaciją renovacijos klausimais</c:v>
                </c:pt>
                <c:pt idx="7">
                  <c:v>Senus, neefektyvius namus renovuotų priverstinai</c:v>
                </c:pt>
                <c:pt idx="8">
                  <c:v>Ieškotų reikiamos informacijos apie renovaciją, ją analizuotų, ieškotų geriausių sprendimų</c:v>
                </c:pt>
                <c:pt idx="9">
                  <c:v>Paskirtų administratorių / nepriklausomus ekspertus renovacijos priežiūrai</c:v>
                </c:pt>
                <c:pt idx="10">
                  <c:v>Pasirūpintų rangovų atsakomybe už darbą ir galimą broką</c:v>
                </c:pt>
                <c:pt idx="11">
                  <c:v>Vykdytų viso kvartalo, ne tik namo, renovaciją</c:v>
                </c:pt>
                <c:pt idx="12">
                  <c:v>Neefektyvius namus griautų ir statytų naujus</c:v>
                </c:pt>
                <c:pt idx="13">
                  <c:v>Perkeltų naštą valstybei ar savivaldybėms</c:v>
                </c:pt>
                <c:pt idx="14">
                  <c:v>Vykdytų renovaciją etapais</c:v>
                </c:pt>
                <c:pt idx="15">
                  <c:v>Kita</c:v>
                </c:pt>
                <c:pt idx="16">
                  <c:v>Nežino / neatsakė</c:v>
                </c:pt>
              </c:strCache>
            </c:strRef>
          </c:cat>
          <c:val>
            <c:numRef>
              <c:f>Sheet1!$B$2:$B$18</c:f>
              <c:numCache>
                <c:formatCode>General</c:formatCode>
                <c:ptCount val="17"/>
                <c:pt idx="0">
                  <c:v>20</c:v>
                </c:pt>
                <c:pt idx="1">
                  <c:v>10</c:v>
                </c:pt>
                <c:pt idx="2">
                  <c:v>9</c:v>
                </c:pt>
                <c:pt idx="3">
                  <c:v>7</c:v>
                </c:pt>
                <c:pt idx="4">
                  <c:v>7</c:v>
                </c:pt>
                <c:pt idx="5">
                  <c:v>4</c:v>
                </c:pt>
                <c:pt idx="6">
                  <c:v>3</c:v>
                </c:pt>
                <c:pt idx="7">
                  <c:v>3</c:v>
                </c:pt>
                <c:pt idx="8">
                  <c:v>2</c:v>
                </c:pt>
                <c:pt idx="9">
                  <c:v>2</c:v>
                </c:pt>
                <c:pt idx="10">
                  <c:v>1</c:v>
                </c:pt>
                <c:pt idx="11">
                  <c:v>1</c:v>
                </c:pt>
                <c:pt idx="12">
                  <c:v>1</c:v>
                </c:pt>
                <c:pt idx="13">
                  <c:v>0.2</c:v>
                </c:pt>
                <c:pt idx="14">
                  <c:v>0.2</c:v>
                </c:pt>
                <c:pt idx="15">
                  <c:v>4</c:v>
                </c:pt>
                <c:pt idx="16">
                  <c:v>34</c:v>
                </c:pt>
              </c:numCache>
            </c:numRef>
          </c:val>
          <c:extLst>
            <c:ext xmlns:c16="http://schemas.microsoft.com/office/drawing/2014/chart" uri="{C3380CC4-5D6E-409C-BE32-E72D297353CC}">
              <c16:uniqueId val="{0000000D-1CBB-4BED-8736-5DB090A51867}"/>
            </c:ext>
          </c:extLst>
        </c:ser>
        <c:ser>
          <c:idx val="1"/>
          <c:order val="1"/>
          <c:tx>
            <c:strRef>
              <c:f>Sheet1!$C$1</c:f>
              <c:strCache>
                <c:ptCount val="1"/>
                <c:pt idx="0">
                  <c:v>tarpas</c:v>
                </c:pt>
              </c:strCache>
            </c:strRef>
          </c:tx>
          <c:spPr>
            <a:noFill/>
            <a:ln>
              <a:noFill/>
            </a:ln>
            <a:effectLst/>
          </c:spPr>
          <c:invertIfNegative val="0"/>
          <c:cat>
            <c:strRef>
              <c:f>Sheet1!$A$2:$A$18</c:f>
              <c:strCache>
                <c:ptCount val="17"/>
                <c:pt idx="0">
                  <c:v>Ieškotų patrauklių apmokėjimo sąlygų, finansavimo, skirtų lengvatas</c:v>
                </c:pt>
                <c:pt idx="1">
                  <c:v>Supaprastintų renovacijos biurokratinę tvarką</c:v>
                </c:pt>
                <c:pt idx="2">
                  <c:v>Pasirūpintų informacijos apie renovaciją išsamumu, aiškumu ir prieinamumu gyventojams</c:v>
                </c:pt>
                <c:pt idx="3">
                  <c:v>Siektų užtikrinti renovacijos darbų kokybę, optimalią trukmę, skaidrumą</c:v>
                </c:pt>
                <c:pt idx="4">
                  <c:v>Ieškotų patikimų statybos įmonių, rangovų</c:v>
                </c:pt>
                <c:pt idx="5">
                  <c:v>Bendradarbiautų su gyventojais</c:v>
                </c:pt>
                <c:pt idx="6">
                  <c:v>Vystytų aktyvią komunikaciją renovacijos klausimais</c:v>
                </c:pt>
                <c:pt idx="7">
                  <c:v>Senus, neefektyvius namus renovuotų priverstinai</c:v>
                </c:pt>
                <c:pt idx="8">
                  <c:v>Ieškotų reikiamos informacijos apie renovaciją, ją analizuotų, ieškotų geriausių sprendimų</c:v>
                </c:pt>
                <c:pt idx="9">
                  <c:v>Paskirtų administratorių / nepriklausomus ekspertus renovacijos priežiūrai</c:v>
                </c:pt>
                <c:pt idx="10">
                  <c:v>Pasirūpintų rangovų atsakomybe už darbą ir galimą broką</c:v>
                </c:pt>
                <c:pt idx="11">
                  <c:v>Vykdytų viso kvartalo, ne tik namo, renovaciją</c:v>
                </c:pt>
                <c:pt idx="12">
                  <c:v>Neefektyvius namus griautų ir statytų naujus</c:v>
                </c:pt>
                <c:pt idx="13">
                  <c:v>Perkeltų naštą valstybei ar savivaldybėms</c:v>
                </c:pt>
                <c:pt idx="14">
                  <c:v>Vykdytų renovaciją etapais</c:v>
                </c:pt>
                <c:pt idx="15">
                  <c:v>Kita</c:v>
                </c:pt>
                <c:pt idx="16">
                  <c:v>Nežino / neatsakė</c:v>
                </c:pt>
              </c:strCache>
            </c:strRef>
          </c:cat>
          <c:val>
            <c:numRef>
              <c:f>Sheet1!$C$2:$C$18</c:f>
              <c:numCache>
                <c:formatCode>General</c:formatCode>
                <c:ptCount val="17"/>
                <c:pt idx="0">
                  <c:v>30</c:v>
                </c:pt>
                <c:pt idx="1">
                  <c:v>40</c:v>
                </c:pt>
                <c:pt idx="2">
                  <c:v>41</c:v>
                </c:pt>
                <c:pt idx="3">
                  <c:v>43</c:v>
                </c:pt>
                <c:pt idx="4">
                  <c:v>43</c:v>
                </c:pt>
                <c:pt idx="5">
                  <c:v>46</c:v>
                </c:pt>
                <c:pt idx="6">
                  <c:v>47</c:v>
                </c:pt>
                <c:pt idx="7">
                  <c:v>47</c:v>
                </c:pt>
                <c:pt idx="8">
                  <c:v>48</c:v>
                </c:pt>
                <c:pt idx="9">
                  <c:v>48</c:v>
                </c:pt>
                <c:pt idx="10">
                  <c:v>49</c:v>
                </c:pt>
                <c:pt idx="11">
                  <c:v>49</c:v>
                </c:pt>
                <c:pt idx="12">
                  <c:v>49</c:v>
                </c:pt>
                <c:pt idx="13">
                  <c:v>49.8</c:v>
                </c:pt>
                <c:pt idx="14">
                  <c:v>49.8</c:v>
                </c:pt>
                <c:pt idx="15">
                  <c:v>46</c:v>
                </c:pt>
                <c:pt idx="16">
                  <c:v>16</c:v>
                </c:pt>
              </c:numCache>
            </c:numRef>
          </c:val>
          <c:extLst>
            <c:ext xmlns:c16="http://schemas.microsoft.com/office/drawing/2014/chart" uri="{C3380CC4-5D6E-409C-BE32-E72D297353CC}">
              <c16:uniqueId val="{0000000E-1CBB-4BED-8736-5DB090A51867}"/>
            </c:ext>
          </c:extLst>
        </c:ser>
        <c:ser>
          <c:idx val="2"/>
          <c:order val="2"/>
          <c:tx>
            <c:strRef>
              <c:f>Sheet1!$D$1</c:f>
              <c:strCache>
                <c:ptCount val="1"/>
                <c:pt idx="0">
                  <c:v>2021</c:v>
                </c:pt>
              </c:strCache>
            </c:strRef>
          </c:tx>
          <c:spPr>
            <a:solidFill>
              <a:schemeClr val="accent3"/>
            </a:solidFill>
            <a:ln>
              <a:noFill/>
            </a:ln>
            <a:effectLst/>
          </c:spPr>
          <c:invertIfNegative val="0"/>
          <c:dPt>
            <c:idx val="15"/>
            <c:invertIfNegative val="0"/>
            <c:bubble3D val="0"/>
            <c:spPr>
              <a:solidFill>
                <a:srgbClr val="00D0D3"/>
              </a:solidFill>
              <a:ln>
                <a:noFill/>
              </a:ln>
              <a:effectLst/>
            </c:spPr>
            <c:extLst>
              <c:ext xmlns:c16="http://schemas.microsoft.com/office/drawing/2014/chart" uri="{C3380CC4-5D6E-409C-BE32-E72D297353CC}">
                <c16:uniqueId val="{00000012-1CBB-4BED-8736-5DB090A51867}"/>
              </c:ext>
            </c:extLst>
          </c:dPt>
          <c:dPt>
            <c:idx val="16"/>
            <c:invertIfNegative val="0"/>
            <c:bubble3D val="0"/>
            <c:spPr>
              <a:solidFill>
                <a:srgbClr val="CCCCCC"/>
              </a:solidFill>
              <a:ln>
                <a:noFill/>
              </a:ln>
              <a:effectLst/>
            </c:spPr>
            <c:extLst>
              <c:ext xmlns:c16="http://schemas.microsoft.com/office/drawing/2014/chart" uri="{C3380CC4-5D6E-409C-BE32-E72D297353CC}">
                <c16:uniqueId val="{00000014-1CBB-4BED-8736-5DB090A51867}"/>
              </c:ext>
            </c:extLst>
          </c:dPt>
          <c:dLbls>
            <c:dLbl>
              <c:idx val="5"/>
              <c:dLblPos val="ctr"/>
              <c:showLegendKey val="0"/>
              <c:showVal val="1"/>
              <c:showCatName val="0"/>
              <c:showSerName val="0"/>
              <c:showPercent val="0"/>
              <c:showBubbleSize val="0"/>
              <c:extLst>
                <c:ext xmlns:c15="http://schemas.microsoft.com/office/drawing/2012/chart" uri="{CE6537A1-D6FC-4f65-9D91-7224C49458BB}">
                  <c15:layout>
                    <c:manualLayout>
                      <c:w val="2.9080131085716564E-2"/>
                      <c:h val="5.245967296887713E-2"/>
                    </c:manualLayout>
                  </c15:layout>
                </c:ext>
                <c:ext xmlns:c16="http://schemas.microsoft.com/office/drawing/2014/chart" uri="{C3380CC4-5D6E-409C-BE32-E72D297353CC}">
                  <c16:uniqueId val="{00000015-1CBB-4BED-8736-5DB090A51867}"/>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2.9080131085716564E-2"/>
                      <c:h val="5.245967296887713E-2"/>
                    </c:manualLayout>
                  </c15:layout>
                </c:ext>
                <c:ext xmlns:c16="http://schemas.microsoft.com/office/drawing/2014/chart" uri="{C3380CC4-5D6E-409C-BE32-E72D297353CC}">
                  <c16:uniqueId val="{00000016-1CBB-4BED-8736-5DB090A51867}"/>
                </c:ext>
              </c:extLst>
            </c:dLbl>
            <c:dLbl>
              <c:idx val="8"/>
              <c:dLblPos val="ctr"/>
              <c:showLegendKey val="0"/>
              <c:showVal val="1"/>
              <c:showCatName val="0"/>
              <c:showSerName val="0"/>
              <c:showPercent val="0"/>
              <c:showBubbleSize val="0"/>
              <c:extLst>
                <c:ext xmlns:c15="http://schemas.microsoft.com/office/drawing/2012/chart" uri="{CE6537A1-D6FC-4f65-9D91-7224C49458BB}">
                  <c15:layout>
                    <c:manualLayout>
                      <c:w val="2.6723075159924854E-2"/>
                      <c:h val="5.245967296887713E-2"/>
                    </c:manualLayout>
                  </c15:layout>
                </c:ext>
                <c:ext xmlns:c16="http://schemas.microsoft.com/office/drawing/2014/chart" uri="{C3380CC4-5D6E-409C-BE32-E72D297353CC}">
                  <c16:uniqueId val="{00000017-1CBB-4BED-8736-5DB090A51867}"/>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3C7C-428D-9D6D-5509B058EE86}"/>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1CBB-4BED-8736-5DB090A51867}"/>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1CBB-4BED-8736-5DB090A51867}"/>
                </c:ext>
              </c:extLst>
            </c:dLbl>
            <c:dLbl>
              <c:idx val="1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1CBB-4BED-8736-5DB090A51867}"/>
                </c:ext>
              </c:extLst>
            </c:dLbl>
            <c:dLbl>
              <c:idx val="13"/>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1CBB-4BED-8736-5DB090A51867}"/>
                </c:ext>
              </c:extLst>
            </c:dLbl>
            <c:dLbl>
              <c:idx val="1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1CBB-4BED-8736-5DB090A51867}"/>
                </c:ext>
              </c:extLst>
            </c:dLbl>
            <c:dLbl>
              <c:idx val="15"/>
              <c:dLblPos val="inBase"/>
              <c:showLegendKey val="0"/>
              <c:showVal val="1"/>
              <c:showCatName val="0"/>
              <c:showSerName val="0"/>
              <c:showPercent val="0"/>
              <c:showBubbleSize val="0"/>
              <c:extLst>
                <c:ext xmlns:c15="http://schemas.microsoft.com/office/drawing/2012/chart" uri="{CE6537A1-D6FC-4f65-9D91-7224C49458BB}">
                  <c15:layout>
                    <c:manualLayout>
                      <c:w val="2.7901603122820709E-2"/>
                      <c:h val="5.245967296887713E-2"/>
                    </c:manualLayout>
                  </c15:layout>
                </c:ext>
                <c:ext xmlns:c16="http://schemas.microsoft.com/office/drawing/2014/chart" uri="{C3380CC4-5D6E-409C-BE32-E72D297353CC}">
                  <c16:uniqueId val="{00000012-1CBB-4BED-8736-5DB090A5186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Ieškotų patrauklių apmokėjimo sąlygų, finansavimo, skirtų lengvatas</c:v>
                </c:pt>
                <c:pt idx="1">
                  <c:v>Supaprastintų renovacijos biurokratinę tvarką</c:v>
                </c:pt>
                <c:pt idx="2">
                  <c:v>Pasirūpintų informacijos apie renovaciją išsamumu, aiškumu ir prieinamumu gyventojams</c:v>
                </c:pt>
                <c:pt idx="3">
                  <c:v>Siektų užtikrinti renovacijos darbų kokybę, optimalią trukmę, skaidrumą</c:v>
                </c:pt>
                <c:pt idx="4">
                  <c:v>Ieškotų patikimų statybos įmonių, rangovų</c:v>
                </c:pt>
                <c:pt idx="5">
                  <c:v>Bendradarbiautų su gyventojais</c:v>
                </c:pt>
                <c:pt idx="6">
                  <c:v>Vystytų aktyvią komunikaciją renovacijos klausimais</c:v>
                </c:pt>
                <c:pt idx="7">
                  <c:v>Senus, neefektyvius namus renovuotų priverstinai</c:v>
                </c:pt>
                <c:pt idx="8">
                  <c:v>Ieškotų reikiamos informacijos apie renovaciją, ją analizuotų, ieškotų geriausių sprendimų</c:v>
                </c:pt>
                <c:pt idx="9">
                  <c:v>Paskirtų administratorių / nepriklausomus ekspertus renovacijos priežiūrai</c:v>
                </c:pt>
                <c:pt idx="10">
                  <c:v>Pasirūpintų rangovų atsakomybe už darbą ir galimą broką</c:v>
                </c:pt>
                <c:pt idx="11">
                  <c:v>Vykdytų viso kvartalo, ne tik namo, renovaciją</c:v>
                </c:pt>
                <c:pt idx="12">
                  <c:v>Neefektyvius namus griautų ir statytų naujus</c:v>
                </c:pt>
                <c:pt idx="13">
                  <c:v>Perkeltų naštą valstybei ar savivaldybėms</c:v>
                </c:pt>
                <c:pt idx="14">
                  <c:v>Vykdytų renovaciją etapais</c:v>
                </c:pt>
                <c:pt idx="15">
                  <c:v>Kita</c:v>
                </c:pt>
                <c:pt idx="16">
                  <c:v>Nežino / neatsakė</c:v>
                </c:pt>
              </c:strCache>
            </c:strRef>
          </c:cat>
          <c:val>
            <c:numRef>
              <c:f>Sheet1!$D$2:$D$18</c:f>
              <c:numCache>
                <c:formatCode>General</c:formatCode>
                <c:ptCount val="17"/>
                <c:pt idx="0">
                  <c:v>19</c:v>
                </c:pt>
                <c:pt idx="1">
                  <c:v>3</c:v>
                </c:pt>
                <c:pt idx="2">
                  <c:v>14</c:v>
                </c:pt>
                <c:pt idx="3">
                  <c:v>5</c:v>
                </c:pt>
                <c:pt idx="4">
                  <c:v>4</c:v>
                </c:pt>
                <c:pt idx="5">
                  <c:v>3</c:v>
                </c:pt>
                <c:pt idx="6">
                  <c:v>16</c:v>
                </c:pt>
                <c:pt idx="7">
                  <c:v>2</c:v>
                </c:pt>
                <c:pt idx="8">
                  <c:v>3</c:v>
                </c:pt>
                <c:pt idx="9">
                  <c:v>1</c:v>
                </c:pt>
                <c:pt idx="10">
                  <c:v>1</c:v>
                </c:pt>
                <c:pt idx="11">
                  <c:v>1</c:v>
                </c:pt>
                <c:pt idx="12">
                  <c:v>1</c:v>
                </c:pt>
                <c:pt idx="13">
                  <c:v>1</c:v>
                </c:pt>
                <c:pt idx="14">
                  <c:v>1</c:v>
                </c:pt>
                <c:pt idx="15">
                  <c:v>2</c:v>
                </c:pt>
                <c:pt idx="16">
                  <c:v>36</c:v>
                </c:pt>
              </c:numCache>
            </c:numRef>
          </c:val>
          <c:extLst>
            <c:ext xmlns:c16="http://schemas.microsoft.com/office/drawing/2014/chart" uri="{C3380CC4-5D6E-409C-BE32-E72D297353CC}">
              <c16:uniqueId val="{0000001D-1CBB-4BED-8736-5DB090A51867}"/>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1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10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7093512533496418"/>
          <c:y val="1.5049845728063711E-3"/>
          <c:w val="0.52906487466503582"/>
          <c:h val="0.98392993778993121"/>
        </c:manualLayout>
      </c:layout>
      <c:barChart>
        <c:barDir val="bar"/>
        <c:grouping val="stacked"/>
        <c:varyColors val="0"/>
        <c:ser>
          <c:idx val="0"/>
          <c:order val="0"/>
          <c:tx>
            <c:strRef>
              <c:f>Sheet1!$B$1</c:f>
              <c:strCache>
                <c:ptCount val="1"/>
                <c:pt idx="0">
                  <c:v>visi 2022</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Visokeriopai skatinti renovaciją ir atsinaujinančių energijos šaltinių diegimą kad ir ženkliai išaugusiomis kainomis valstybei prisidedant prie šių išlaidų kompensavimo</c:v>
                </c:pt>
                <c:pt idx="1">
                  <c:v>Stabdyti arba sulėtinti renovacijos procesus tikintis geresnių laikų o valstybes paramą skirti  einamosioms šildymo sąskaitoms dalinai kompensuoti</c:v>
                </c:pt>
              </c:strCache>
            </c:strRef>
          </c:cat>
          <c:val>
            <c:numRef>
              <c:f>Sheet1!$B$2:$B$3</c:f>
              <c:numCache>
                <c:formatCode>General</c:formatCode>
                <c:ptCount val="2"/>
                <c:pt idx="0">
                  <c:v>76</c:v>
                </c:pt>
                <c:pt idx="1">
                  <c:v>24</c:v>
                </c:pt>
              </c:numCache>
            </c:numRef>
          </c:val>
          <c:extLst>
            <c:ext xmlns:c16="http://schemas.microsoft.com/office/drawing/2014/chart" uri="{C3380CC4-5D6E-409C-BE32-E72D297353CC}">
              <c16:uniqueId val="{00000000-96EF-4ACB-9DDB-57EF48DEA213}"/>
            </c:ext>
          </c:extLst>
        </c:ser>
        <c:ser>
          <c:idx val="1"/>
          <c:order val="1"/>
          <c:tx>
            <c:strRef>
              <c:f>Sheet1!$C$1</c:f>
              <c:strCache>
                <c:ptCount val="1"/>
                <c:pt idx="0">
                  <c:v>tarpas</c:v>
                </c:pt>
              </c:strCache>
            </c:strRef>
          </c:tx>
          <c:spPr>
            <a:noFill/>
            <a:ln>
              <a:noFill/>
            </a:ln>
            <a:effectLst/>
          </c:spPr>
          <c:invertIfNegative val="0"/>
          <c:cat>
            <c:strRef>
              <c:f>Sheet1!$A$2:$A$3</c:f>
              <c:strCache>
                <c:ptCount val="2"/>
                <c:pt idx="0">
                  <c:v>Visokeriopai skatinti renovaciją ir atsinaujinančių energijos šaltinių diegimą kad ir ženkliai išaugusiomis kainomis valstybei prisidedant prie šių išlaidų kompensavimo</c:v>
                </c:pt>
                <c:pt idx="1">
                  <c:v>Stabdyti arba sulėtinti renovacijos procesus tikintis geresnių laikų o valstybes paramą skirti  einamosioms šildymo sąskaitoms dalinai kompensuoti</c:v>
                </c:pt>
              </c:strCache>
            </c:strRef>
          </c:cat>
          <c:val>
            <c:numRef>
              <c:f>Sheet1!$C$2:$C$3</c:f>
              <c:numCache>
                <c:formatCode>General</c:formatCode>
                <c:ptCount val="2"/>
                <c:pt idx="0">
                  <c:v>24</c:v>
                </c:pt>
                <c:pt idx="1">
                  <c:v>76</c:v>
                </c:pt>
              </c:numCache>
            </c:numRef>
          </c:val>
          <c:extLst>
            <c:ext xmlns:c16="http://schemas.microsoft.com/office/drawing/2014/chart" uri="{C3380CC4-5D6E-409C-BE32-E72D297353CC}">
              <c16:uniqueId val="{00000001-96EF-4ACB-9DDB-57EF48DEA213}"/>
            </c:ext>
          </c:extLst>
        </c:ser>
        <c:ser>
          <c:idx val="2"/>
          <c:order val="2"/>
          <c:tx>
            <c:strRef>
              <c:f>Sheet1!$D$1</c:f>
              <c:strCache>
                <c:ptCount val="1"/>
                <c:pt idx="0">
                  <c:v>renov 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Visokeriopai skatinti renovaciją ir atsinaujinančių energijos šaltinių diegimą kad ir ženkliai išaugusiomis kainomis valstybei prisidedant prie šių išlaidų kompensavimo</c:v>
                </c:pt>
                <c:pt idx="1">
                  <c:v>Stabdyti arba sulėtinti renovacijos procesus tikintis geresnių laikų o valstybes paramą skirti  einamosioms šildymo sąskaitoms dalinai kompensuoti</c:v>
                </c:pt>
              </c:strCache>
            </c:strRef>
          </c:cat>
          <c:val>
            <c:numRef>
              <c:f>Sheet1!$D$2:$D$3</c:f>
              <c:numCache>
                <c:formatCode>General</c:formatCode>
                <c:ptCount val="2"/>
                <c:pt idx="0">
                  <c:v>72</c:v>
                </c:pt>
                <c:pt idx="1">
                  <c:v>28</c:v>
                </c:pt>
              </c:numCache>
            </c:numRef>
          </c:val>
          <c:extLst>
            <c:ext xmlns:c16="http://schemas.microsoft.com/office/drawing/2014/chart" uri="{C3380CC4-5D6E-409C-BE32-E72D297353CC}">
              <c16:uniqueId val="{00000002-96EF-4ACB-9DDB-57EF48DEA213}"/>
            </c:ext>
          </c:extLst>
        </c:ser>
        <c:dLbls>
          <c:showLegendKey val="0"/>
          <c:showVal val="0"/>
          <c:showCatName val="0"/>
          <c:showSerName val="0"/>
          <c:showPercent val="0"/>
          <c:showBubbleSize val="0"/>
        </c:dLbls>
        <c:gapWidth val="148"/>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lnSpc>
                <a:spcPct val="100000"/>
              </a:lnSpc>
              <a:defRPr sz="1200"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out"/>
        <c:minorTickMark val="none"/>
        <c:tickLblPos val="nextTo"/>
        <c:crossAx val="1983747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774346566054244"/>
          <c:y val="9.9233844854157496E-2"/>
          <c:w val="0.79225653433945753"/>
          <c:h val="0.87118008299975769"/>
        </c:manualLayout>
      </c:layout>
      <c:barChart>
        <c:barDir val="bar"/>
        <c:grouping val="stacked"/>
        <c:varyColors val="0"/>
        <c:ser>
          <c:idx val="0"/>
          <c:order val="0"/>
          <c:tx>
            <c:strRef>
              <c:f>Sheet1!$B$1</c:f>
              <c:strCache>
                <c:ptCount val="1"/>
                <c:pt idx="0">
                  <c:v>Labai svarbus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2022 m.</c:v>
                </c:pt>
                <c:pt idx="1">
                  <c:v>2018 m.</c:v>
                </c:pt>
                <c:pt idx="2">
                  <c:v>2022 m.</c:v>
                </c:pt>
                <c:pt idx="3">
                  <c:v>2018 m.</c:v>
                </c:pt>
              </c:strCache>
            </c:strRef>
          </c:cat>
          <c:val>
            <c:numRef>
              <c:f>Sheet1!$B$2:$B$5</c:f>
              <c:numCache>
                <c:formatCode>General</c:formatCode>
                <c:ptCount val="4"/>
                <c:pt idx="0">
                  <c:v>45</c:v>
                </c:pt>
                <c:pt idx="1">
                  <c:v>41</c:v>
                </c:pt>
                <c:pt idx="2">
                  <c:v>41</c:v>
                </c:pt>
                <c:pt idx="3">
                  <c:v>40</c:v>
                </c:pt>
              </c:numCache>
            </c:numRef>
          </c:val>
          <c:extLst>
            <c:ext xmlns:c16="http://schemas.microsoft.com/office/drawing/2014/chart" uri="{C3380CC4-5D6E-409C-BE32-E72D297353CC}">
              <c16:uniqueId val="{00000000-1187-459B-847C-C5E9A20E6F1A}"/>
            </c:ext>
          </c:extLst>
        </c:ser>
        <c:ser>
          <c:idx val="1"/>
          <c:order val="1"/>
          <c:tx>
            <c:strRef>
              <c:f>Sheet1!$C$1</c:f>
              <c:strCache>
                <c:ptCount val="1"/>
                <c:pt idx="0">
                  <c:v>Greičiau svarbus</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187-459B-847C-C5E9A20E6F1A}"/>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187-459B-847C-C5E9A20E6F1A}"/>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87-459B-847C-C5E9A20E6F1A}"/>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187-459B-847C-C5E9A20E6F1A}"/>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2022 m.</c:v>
                </c:pt>
                <c:pt idx="1">
                  <c:v>2018 m.</c:v>
                </c:pt>
                <c:pt idx="2">
                  <c:v>2022 m.</c:v>
                </c:pt>
                <c:pt idx="3">
                  <c:v>2018 m.</c:v>
                </c:pt>
              </c:strCache>
            </c:strRef>
          </c:cat>
          <c:val>
            <c:numRef>
              <c:f>Sheet1!$C$2:$C$5</c:f>
              <c:numCache>
                <c:formatCode>General</c:formatCode>
                <c:ptCount val="4"/>
                <c:pt idx="0">
                  <c:v>42</c:v>
                </c:pt>
                <c:pt idx="1">
                  <c:v>42</c:v>
                </c:pt>
                <c:pt idx="2">
                  <c:v>44</c:v>
                </c:pt>
                <c:pt idx="3">
                  <c:v>42</c:v>
                </c:pt>
              </c:numCache>
            </c:numRef>
          </c:val>
          <c:extLst>
            <c:ext xmlns:c16="http://schemas.microsoft.com/office/drawing/2014/chart" uri="{C3380CC4-5D6E-409C-BE32-E72D297353CC}">
              <c16:uniqueId val="{00000005-1187-459B-847C-C5E9A20E6F1A}"/>
            </c:ext>
          </c:extLst>
        </c:ser>
        <c:ser>
          <c:idx val="2"/>
          <c:order val="2"/>
          <c:tx>
            <c:strRef>
              <c:f>Sheet1!$D$1</c:f>
              <c:strCache>
                <c:ptCount val="1"/>
                <c:pt idx="0">
                  <c:v>Greičiau nesvarbus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2022 m.</c:v>
                </c:pt>
                <c:pt idx="1">
                  <c:v>2018 m.</c:v>
                </c:pt>
                <c:pt idx="2">
                  <c:v>2022 m.</c:v>
                </c:pt>
                <c:pt idx="3">
                  <c:v>2018 m.</c:v>
                </c:pt>
              </c:strCache>
            </c:strRef>
          </c:cat>
          <c:val>
            <c:numRef>
              <c:f>Sheet1!$D$2:$D$5</c:f>
              <c:numCache>
                <c:formatCode>General</c:formatCode>
                <c:ptCount val="4"/>
                <c:pt idx="0">
                  <c:v>9</c:v>
                </c:pt>
                <c:pt idx="1">
                  <c:v>11</c:v>
                </c:pt>
                <c:pt idx="2">
                  <c:v>10</c:v>
                </c:pt>
                <c:pt idx="3">
                  <c:v>11</c:v>
                </c:pt>
              </c:numCache>
            </c:numRef>
          </c:val>
          <c:extLst>
            <c:ext xmlns:c16="http://schemas.microsoft.com/office/drawing/2014/chart" uri="{C3380CC4-5D6E-409C-BE32-E72D297353CC}">
              <c16:uniqueId val="{00000006-1187-459B-847C-C5E9A20E6F1A}"/>
            </c:ext>
          </c:extLst>
        </c:ser>
        <c:ser>
          <c:idx val="3"/>
          <c:order val="3"/>
          <c:tx>
            <c:strRef>
              <c:f>Sheet1!$E$1</c:f>
              <c:strCache>
                <c:ptCount val="1"/>
                <c:pt idx="0">
                  <c:v>Visiškai nesvarbus</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2022 m.</c:v>
                </c:pt>
                <c:pt idx="1">
                  <c:v>2018 m.</c:v>
                </c:pt>
                <c:pt idx="2">
                  <c:v>2022 m.</c:v>
                </c:pt>
                <c:pt idx="3">
                  <c:v>2018 m.</c:v>
                </c:pt>
              </c:strCache>
            </c:strRef>
          </c:cat>
          <c:val>
            <c:numRef>
              <c:f>Sheet1!$E$2:$E$5</c:f>
              <c:numCache>
                <c:formatCode>General</c:formatCode>
                <c:ptCount val="4"/>
                <c:pt idx="0">
                  <c:v>4</c:v>
                </c:pt>
                <c:pt idx="1">
                  <c:v>6</c:v>
                </c:pt>
                <c:pt idx="2">
                  <c:v>5</c:v>
                </c:pt>
                <c:pt idx="3">
                  <c:v>7</c:v>
                </c:pt>
              </c:numCache>
            </c:numRef>
          </c:val>
          <c:extLst>
            <c:ext xmlns:c16="http://schemas.microsoft.com/office/drawing/2014/chart" uri="{C3380CC4-5D6E-409C-BE32-E72D297353CC}">
              <c16:uniqueId val="{00000007-1187-459B-847C-C5E9A20E6F1A}"/>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5"/>
          <c:min val="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18746322725284342"/>
          <c:y val="4.5204256713682098E-2"/>
          <c:w val="0.81253674731520875"/>
          <c:h val="7.317603932635334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600735454943131"/>
          <c:y val="0.20588886864997116"/>
          <c:w val="0.79225653433945753"/>
          <c:h val="0.6725291635885976"/>
        </c:manualLayout>
      </c:layout>
      <c:barChart>
        <c:barDir val="bar"/>
        <c:grouping val="stacked"/>
        <c:varyColors val="0"/>
        <c:ser>
          <c:idx val="0"/>
          <c:order val="0"/>
          <c:tx>
            <c:strRef>
              <c:f>Sheet1!$B$1</c:f>
              <c:strCache>
                <c:ptCount val="1"/>
                <c:pt idx="0">
                  <c:v>Taip</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Sheet1!$B$2:$B$4</c:f>
              <c:numCache>
                <c:formatCode>General</c:formatCode>
                <c:ptCount val="3"/>
                <c:pt idx="0">
                  <c:v>38</c:v>
                </c:pt>
                <c:pt idx="1">
                  <c:v>40</c:v>
                </c:pt>
                <c:pt idx="2">
                  <c:v>40</c:v>
                </c:pt>
              </c:numCache>
            </c:numRef>
          </c:val>
          <c:extLst>
            <c:ext xmlns:c16="http://schemas.microsoft.com/office/drawing/2014/chart" uri="{C3380CC4-5D6E-409C-BE32-E72D297353CC}">
              <c16:uniqueId val="{00000000-1A1F-4590-8C09-8549F8B64623}"/>
            </c:ext>
          </c:extLst>
        </c:ser>
        <c:ser>
          <c:idx val="1"/>
          <c:order val="1"/>
          <c:tx>
            <c:strRef>
              <c:f>Sheet1!$C$1</c:f>
              <c:strCache>
                <c:ptCount val="1"/>
                <c:pt idx="0">
                  <c:v>Greičiau taip</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Sheet1!$C$2:$C$4</c:f>
              <c:numCache>
                <c:formatCode>General</c:formatCode>
                <c:ptCount val="3"/>
                <c:pt idx="0">
                  <c:v>43</c:v>
                </c:pt>
                <c:pt idx="1">
                  <c:v>43</c:v>
                </c:pt>
                <c:pt idx="2">
                  <c:v>39</c:v>
                </c:pt>
              </c:numCache>
            </c:numRef>
          </c:val>
          <c:extLst>
            <c:ext xmlns:c16="http://schemas.microsoft.com/office/drawing/2014/chart" uri="{C3380CC4-5D6E-409C-BE32-E72D297353CC}">
              <c16:uniqueId val="{00000001-1A1F-4590-8C09-8549F8B64623}"/>
            </c:ext>
          </c:extLst>
        </c:ser>
        <c:ser>
          <c:idx val="2"/>
          <c:order val="2"/>
          <c:tx>
            <c:strRef>
              <c:f>Sheet1!$D$1</c:f>
              <c:strCache>
                <c:ptCount val="1"/>
                <c:pt idx="0">
                  <c:v>Greičiau ne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Sheet1!$D$2:$D$4</c:f>
              <c:numCache>
                <c:formatCode>General</c:formatCode>
                <c:ptCount val="3"/>
                <c:pt idx="0">
                  <c:v>13</c:v>
                </c:pt>
                <c:pt idx="1">
                  <c:v>10</c:v>
                </c:pt>
                <c:pt idx="2">
                  <c:v>15</c:v>
                </c:pt>
              </c:numCache>
            </c:numRef>
          </c:val>
          <c:extLst>
            <c:ext xmlns:c16="http://schemas.microsoft.com/office/drawing/2014/chart" uri="{C3380CC4-5D6E-409C-BE32-E72D297353CC}">
              <c16:uniqueId val="{00000002-1A1F-4590-8C09-8549F8B64623}"/>
            </c:ext>
          </c:extLst>
        </c:ser>
        <c:ser>
          <c:idx val="3"/>
          <c:order val="3"/>
          <c:tx>
            <c:strRef>
              <c:f>Sheet1!$E$1</c:f>
              <c:strCache>
                <c:ptCount val="1"/>
                <c:pt idx="0">
                  <c:v>Ne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Sheet1!$E$2:$E$4</c:f>
              <c:numCache>
                <c:formatCode>General</c:formatCode>
                <c:ptCount val="3"/>
                <c:pt idx="0">
                  <c:v>6</c:v>
                </c:pt>
                <c:pt idx="1">
                  <c:v>7</c:v>
                </c:pt>
                <c:pt idx="2">
                  <c:v>6</c:v>
                </c:pt>
              </c:numCache>
            </c:numRef>
          </c:val>
          <c:extLst>
            <c:ext xmlns:c16="http://schemas.microsoft.com/office/drawing/2014/chart" uri="{C3380CC4-5D6E-409C-BE32-E72D297353CC}">
              <c16:uniqueId val="{00000003-1A1F-4590-8C09-8549F8B64623}"/>
            </c:ext>
          </c:extLst>
        </c:ser>
        <c:dLbls>
          <c:dLblPos val="ctr"/>
          <c:showLegendKey val="0"/>
          <c:showVal val="1"/>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22739378280839892"/>
          <c:y val="5.2559761357097619E-2"/>
          <c:w val="0.70148950131233601"/>
          <c:h val="7.926634856493686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570543214508993"/>
          <c:y val="6.705693056130343E-3"/>
          <c:w val="0.64429456785491013"/>
          <c:h val="1"/>
        </c:manualLayout>
      </c:layout>
      <c:barChart>
        <c:barDir val="bar"/>
        <c:grouping val="stacked"/>
        <c:varyColors val="0"/>
        <c:ser>
          <c:idx val="0"/>
          <c:order val="0"/>
          <c:tx>
            <c:strRef>
              <c:f>Sheet1!$B$1</c:f>
              <c:strCache>
                <c:ptCount val="1"/>
                <c:pt idx="0">
                  <c:v>2022</c:v>
                </c:pt>
              </c:strCache>
            </c:strRef>
          </c:tx>
          <c:spPr>
            <a:solidFill>
              <a:schemeClr val="accent1"/>
            </a:solidFill>
            <a:ln>
              <a:noFill/>
            </a:ln>
            <a:effectLst/>
          </c:spPr>
          <c:invertIfNegative val="0"/>
          <c:dLbls>
            <c:dLbl>
              <c:idx val="4"/>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3856-4464-8316-BDA6BDD5401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Sheet1!$B$2:$B$6</c:f>
              <c:numCache>
                <c:formatCode>General</c:formatCode>
                <c:ptCount val="5"/>
                <c:pt idx="0">
                  <c:v>92</c:v>
                </c:pt>
                <c:pt idx="1">
                  <c:v>74</c:v>
                </c:pt>
                <c:pt idx="2">
                  <c:v>72</c:v>
                </c:pt>
                <c:pt idx="3">
                  <c:v>36</c:v>
                </c:pt>
                <c:pt idx="4">
                  <c:v>1</c:v>
                </c:pt>
              </c:numCache>
            </c:numRef>
          </c:val>
          <c:extLst>
            <c:ext xmlns:c16="http://schemas.microsoft.com/office/drawing/2014/chart" uri="{C3380CC4-5D6E-409C-BE32-E72D297353CC}">
              <c16:uniqueId val="{00000001-3856-4464-8316-BDA6BDD54011}"/>
            </c:ext>
          </c:extLst>
        </c:ser>
        <c:ser>
          <c:idx val="1"/>
          <c:order val="1"/>
          <c:tx>
            <c:strRef>
              <c:f>Sheet1!$C$1</c:f>
              <c:strCache>
                <c:ptCount val="1"/>
                <c:pt idx="0">
                  <c:v>tarpas</c:v>
                </c:pt>
              </c:strCache>
            </c:strRef>
          </c:tx>
          <c:spPr>
            <a:noFill/>
            <a:ln>
              <a:noFill/>
            </a:ln>
            <a:effectLst/>
          </c:spPr>
          <c:invertIfNegative val="0"/>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Sheet1!$C$2:$C$6</c:f>
              <c:numCache>
                <c:formatCode>General</c:formatCode>
                <c:ptCount val="5"/>
                <c:pt idx="0">
                  <c:v>8</c:v>
                </c:pt>
                <c:pt idx="1">
                  <c:v>26</c:v>
                </c:pt>
                <c:pt idx="2">
                  <c:v>28</c:v>
                </c:pt>
                <c:pt idx="3">
                  <c:v>64</c:v>
                </c:pt>
                <c:pt idx="4">
                  <c:v>99</c:v>
                </c:pt>
              </c:numCache>
            </c:numRef>
          </c:val>
          <c:extLst>
            <c:ext xmlns:c16="http://schemas.microsoft.com/office/drawing/2014/chart" uri="{C3380CC4-5D6E-409C-BE32-E72D297353CC}">
              <c16:uniqueId val="{00000002-3856-4464-8316-BDA6BDD54011}"/>
            </c:ext>
          </c:extLst>
        </c:ser>
        <c:ser>
          <c:idx val="2"/>
          <c:order val="2"/>
          <c:tx>
            <c:strRef>
              <c:f>Sheet1!$D$1</c:f>
              <c:strCache>
                <c:ptCount val="1"/>
                <c:pt idx="0">
                  <c:v>2018</c:v>
                </c:pt>
              </c:strCache>
            </c:strRef>
          </c:tx>
          <c:spPr>
            <a:solidFill>
              <a:srgbClr val="1AB1AF"/>
            </a:solidFill>
            <a:ln>
              <a:noFill/>
            </a:ln>
            <a:effectLst/>
          </c:spPr>
          <c:invertIfNegative val="0"/>
          <c:dLbls>
            <c:dLbl>
              <c:idx val="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3856-4464-8316-BDA6BDD5401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Sheet1!$D$2:$D$6</c:f>
              <c:numCache>
                <c:formatCode>General</c:formatCode>
                <c:ptCount val="5"/>
                <c:pt idx="0">
                  <c:v>86</c:v>
                </c:pt>
                <c:pt idx="1">
                  <c:v>85</c:v>
                </c:pt>
                <c:pt idx="2">
                  <c:v>80</c:v>
                </c:pt>
                <c:pt idx="3">
                  <c:v>50</c:v>
                </c:pt>
                <c:pt idx="4">
                  <c:v>1</c:v>
                </c:pt>
              </c:numCache>
            </c:numRef>
          </c:val>
          <c:extLst>
            <c:ext xmlns:c16="http://schemas.microsoft.com/office/drawing/2014/chart" uri="{C3380CC4-5D6E-409C-BE32-E72D297353CC}">
              <c16:uniqueId val="{00000005-3856-4464-8316-BDA6BDD54011}"/>
            </c:ext>
          </c:extLst>
        </c:ser>
        <c:ser>
          <c:idx val="3"/>
          <c:order val="3"/>
          <c:tx>
            <c:strRef>
              <c:f>Sheet1!$E$1</c:f>
              <c:strCache>
                <c:ptCount val="1"/>
                <c:pt idx="0">
                  <c:v>tarpas3</c:v>
                </c:pt>
              </c:strCache>
            </c:strRef>
          </c:tx>
          <c:spPr>
            <a:noFill/>
            <a:ln>
              <a:noFill/>
            </a:ln>
            <a:effectLst/>
          </c:spPr>
          <c:invertIfNegative val="0"/>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Sheet1!$E$2:$E$6</c:f>
              <c:numCache>
                <c:formatCode>General</c:formatCode>
                <c:ptCount val="5"/>
                <c:pt idx="0">
                  <c:v>14</c:v>
                </c:pt>
                <c:pt idx="1">
                  <c:v>15</c:v>
                </c:pt>
                <c:pt idx="2">
                  <c:v>20</c:v>
                </c:pt>
                <c:pt idx="3">
                  <c:v>50</c:v>
                </c:pt>
                <c:pt idx="4">
                  <c:v>99</c:v>
                </c:pt>
              </c:numCache>
            </c:numRef>
          </c:val>
          <c:extLst>
            <c:ext xmlns:c16="http://schemas.microsoft.com/office/drawing/2014/chart" uri="{C3380CC4-5D6E-409C-BE32-E72D297353CC}">
              <c16:uniqueId val="{00000006-3856-4464-8316-BDA6BDD54011}"/>
            </c:ext>
          </c:extLst>
        </c:ser>
        <c:ser>
          <c:idx val="4"/>
          <c:order val="4"/>
          <c:tx>
            <c:strRef>
              <c:f>Sheet1!$F$1</c:f>
              <c:strCache>
                <c:ptCount val="1"/>
                <c:pt idx="0">
                  <c:v>2017</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Sheet1!$F$2:$F$6</c:f>
              <c:numCache>
                <c:formatCode>General</c:formatCode>
                <c:ptCount val="5"/>
                <c:pt idx="0">
                  <c:v>94</c:v>
                </c:pt>
                <c:pt idx="1">
                  <c:v>84</c:v>
                </c:pt>
                <c:pt idx="2">
                  <c:v>86</c:v>
                </c:pt>
                <c:pt idx="3">
                  <c:v>56</c:v>
                </c:pt>
              </c:numCache>
            </c:numRef>
          </c:val>
          <c:extLst>
            <c:ext xmlns:c16="http://schemas.microsoft.com/office/drawing/2014/chart" uri="{C3380CC4-5D6E-409C-BE32-E72D297353CC}">
              <c16:uniqueId val="{0000000A-3856-4464-8316-BDA6BDD54011}"/>
            </c:ext>
          </c:extLst>
        </c:ser>
        <c:ser>
          <c:idx val="5"/>
          <c:order val="5"/>
          <c:tx>
            <c:strRef>
              <c:f>Sheet1!$G$1</c:f>
              <c:strCache>
                <c:ptCount val="1"/>
                <c:pt idx="0">
                  <c:v>tarpas2</c:v>
                </c:pt>
              </c:strCache>
            </c:strRef>
          </c:tx>
          <c:spPr>
            <a:noFill/>
            <a:ln>
              <a:noFill/>
            </a:ln>
            <a:effectLst/>
          </c:spPr>
          <c:invertIfNegative val="0"/>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Sheet1!$G$2:$G$6</c:f>
              <c:numCache>
                <c:formatCode>General</c:formatCode>
                <c:ptCount val="5"/>
                <c:pt idx="0">
                  <c:v>6</c:v>
                </c:pt>
                <c:pt idx="1">
                  <c:v>16</c:v>
                </c:pt>
                <c:pt idx="2">
                  <c:v>14</c:v>
                </c:pt>
                <c:pt idx="3">
                  <c:v>44</c:v>
                </c:pt>
                <c:pt idx="4">
                  <c:v>100</c:v>
                </c:pt>
              </c:numCache>
            </c:numRef>
          </c:val>
          <c:extLst>
            <c:ext xmlns:c16="http://schemas.microsoft.com/office/drawing/2014/chart" uri="{C3380CC4-5D6E-409C-BE32-E72D297353CC}">
              <c16:uniqueId val="{0000000B-3856-4464-8316-BDA6BDD54011}"/>
            </c:ext>
          </c:extLst>
        </c:ser>
        <c:ser>
          <c:idx val="6"/>
          <c:order val="6"/>
          <c:tx>
            <c:strRef>
              <c:f>Sheet1!$H$1</c:f>
              <c:strCache>
                <c:ptCount val="1"/>
                <c:pt idx="0">
                  <c:v>2016</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Pasikeisianti gyvenimo kokybė</c:v>
                </c:pt>
                <c:pt idx="2">
                  <c:v>Komfortiška oro temperatūra bute</c:v>
                </c:pt>
                <c:pt idx="3">
                  <c:v>Išaugsianti NT vertė</c:v>
                </c:pt>
                <c:pt idx="4">
                  <c:v>Kita</c:v>
                </c:pt>
              </c:strCache>
            </c:strRef>
          </c:cat>
          <c:val>
            <c:numRef>
              <c:f>Sheet1!$H$2:$H$6</c:f>
              <c:numCache>
                <c:formatCode>General</c:formatCode>
                <c:ptCount val="5"/>
                <c:pt idx="0">
                  <c:v>83</c:v>
                </c:pt>
                <c:pt idx="1">
                  <c:v>76</c:v>
                </c:pt>
                <c:pt idx="2">
                  <c:v>61</c:v>
                </c:pt>
                <c:pt idx="3">
                  <c:v>57</c:v>
                </c:pt>
              </c:numCache>
            </c:numRef>
          </c:val>
          <c:extLst>
            <c:ext xmlns:c16="http://schemas.microsoft.com/office/drawing/2014/chart" uri="{C3380CC4-5D6E-409C-BE32-E72D297353CC}">
              <c16:uniqueId val="{0000000F-3856-4464-8316-BDA6BDD54011}"/>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2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400"/>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3196529129924353"/>
          <c:y val="6.705693056130343E-3"/>
          <c:w val="0.46803470870075642"/>
          <c:h val="0.98182622667245933"/>
        </c:manualLayout>
      </c:layout>
      <c:barChart>
        <c:barDir val="bar"/>
        <c:grouping val="stacked"/>
        <c:varyColors val="0"/>
        <c:ser>
          <c:idx val="0"/>
          <c:order val="0"/>
          <c:tx>
            <c:strRef>
              <c:f>Sheet1!$B$1</c:f>
              <c:strCache>
                <c:ptCount val="1"/>
                <c:pt idx="0">
                  <c:v>2022</c:v>
                </c:pt>
              </c:strCache>
            </c:strRef>
          </c:tx>
          <c:spPr>
            <a:solidFill>
              <a:srgbClr val="00565B"/>
            </a:solidFill>
            <a:ln>
              <a:noFill/>
            </a:ln>
            <a:effectLst/>
          </c:spPr>
          <c:invertIfNegative val="0"/>
          <c:dPt>
            <c:idx val="11"/>
            <c:invertIfNegative val="0"/>
            <c:bubble3D val="0"/>
            <c:spPr>
              <a:solidFill>
                <a:srgbClr val="00D0D3"/>
              </a:solidFill>
              <a:ln>
                <a:noFill/>
              </a:ln>
              <a:effectLst/>
            </c:spPr>
            <c:extLst>
              <c:ext xmlns:c16="http://schemas.microsoft.com/office/drawing/2014/chart" uri="{C3380CC4-5D6E-409C-BE32-E72D297353CC}">
                <c16:uniqueId val="{00000006-9F3F-4373-9E1A-67518B250BCF}"/>
              </c:ext>
            </c:extLst>
          </c:dPt>
          <c:dPt>
            <c:idx val="12"/>
            <c:invertIfNegative val="0"/>
            <c:bubble3D val="0"/>
            <c:spPr>
              <a:solidFill>
                <a:srgbClr val="CCCCCC"/>
              </a:solidFill>
              <a:ln>
                <a:noFill/>
              </a:ln>
              <a:effectLst/>
            </c:spPr>
            <c:extLst>
              <c:ext xmlns:c16="http://schemas.microsoft.com/office/drawing/2014/chart" uri="{C3380CC4-5D6E-409C-BE32-E72D297353CC}">
                <c16:uniqueId val="{00000008-77A6-4009-A5F2-3DB6E633699C}"/>
              </c:ext>
            </c:extLst>
          </c:dPt>
          <c:dLbls>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F3F-4373-9E1A-67518B250BCF}"/>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F3F-4373-9E1A-67518B250BCF}"/>
                </c:ext>
              </c:extLst>
            </c:dLbl>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F3F-4373-9E1A-67518B250BCF}"/>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9F3F-4373-9E1A-67518B250BCF}"/>
                </c:ext>
              </c:extLst>
            </c:dLbl>
            <c:dLbl>
              <c:idx val="1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8-77A6-4009-A5F2-3DB6E633699C}"/>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Žemesnė renovacijos kaina, finansavimas</c:v>
                </c:pt>
                <c:pt idx="1">
                  <c:v>Aiškumas, aiškios sąmatos ir išsimokėjimo terminai</c:v>
                </c:pt>
                <c:pt idx="2">
                  <c:v>Kokybiškas darbų atlikimas</c:v>
                </c:pt>
                <c:pt idx="3">
                  <c:v>Šiltesnis būstas</c:v>
                </c:pt>
                <c:pt idx="4">
                  <c:v>Atsinaujinančių šaltinių diegimas</c:v>
                </c:pt>
                <c:pt idx="5">
                  <c:v>Pagerėjusi namo išvaizda</c:v>
                </c:pt>
                <c:pt idx="6">
                  <c:v>Gyventojų, kaimynų požiūris</c:v>
                </c:pt>
                <c:pt idx="7">
                  <c:v>Administratoriaus iniciatyva, atsakingas požiūris į renovaciją</c:v>
                </c:pt>
                <c:pt idx="8">
                  <c:v>Bendrai geresnė namo būklė</c:v>
                </c:pt>
                <c:pt idx="9">
                  <c:v>Renovacijos trukmė (trumpa, aiški)</c:v>
                </c:pt>
                <c:pt idx="10">
                  <c:v>Sumažėję mokesčiai</c:v>
                </c:pt>
                <c:pt idx="11">
                  <c:v>Kita</c:v>
                </c:pt>
                <c:pt idx="12">
                  <c:v>Nežino / neatsakė</c:v>
                </c:pt>
              </c:strCache>
            </c:strRef>
          </c:cat>
          <c:val>
            <c:numRef>
              <c:f>Sheet1!$B$2:$B$14</c:f>
              <c:numCache>
                <c:formatCode>General</c:formatCode>
                <c:ptCount val="13"/>
                <c:pt idx="0">
                  <c:v>32</c:v>
                </c:pt>
                <c:pt idx="1">
                  <c:v>15</c:v>
                </c:pt>
                <c:pt idx="2">
                  <c:v>10</c:v>
                </c:pt>
                <c:pt idx="3">
                  <c:v>6</c:v>
                </c:pt>
                <c:pt idx="4">
                  <c:v>6</c:v>
                </c:pt>
                <c:pt idx="5">
                  <c:v>5</c:v>
                </c:pt>
                <c:pt idx="6">
                  <c:v>5</c:v>
                </c:pt>
                <c:pt idx="7">
                  <c:v>4</c:v>
                </c:pt>
                <c:pt idx="8">
                  <c:v>2</c:v>
                </c:pt>
                <c:pt idx="9">
                  <c:v>2</c:v>
                </c:pt>
                <c:pt idx="10">
                  <c:v>1</c:v>
                </c:pt>
                <c:pt idx="11">
                  <c:v>2</c:v>
                </c:pt>
                <c:pt idx="12">
                  <c:v>12</c:v>
                </c:pt>
              </c:numCache>
            </c:numRef>
          </c:val>
          <c:extLst>
            <c:ext xmlns:c16="http://schemas.microsoft.com/office/drawing/2014/chart" uri="{C3380CC4-5D6E-409C-BE32-E72D297353CC}">
              <c16:uniqueId val="{00000002-AED1-4E2D-A301-BDE8A494BC04}"/>
            </c:ext>
          </c:extLst>
        </c:ser>
        <c:ser>
          <c:idx val="1"/>
          <c:order val="1"/>
          <c:tx>
            <c:strRef>
              <c:f>Sheet1!$C$1</c:f>
              <c:strCache>
                <c:ptCount val="1"/>
                <c:pt idx="0">
                  <c:v>tarpas</c:v>
                </c:pt>
              </c:strCache>
            </c:strRef>
          </c:tx>
          <c:spPr>
            <a:noFill/>
            <a:ln>
              <a:noFill/>
            </a:ln>
            <a:effectLst/>
          </c:spPr>
          <c:invertIfNegative val="0"/>
          <c:cat>
            <c:strRef>
              <c:f>Sheet1!$A$2:$A$14</c:f>
              <c:strCache>
                <c:ptCount val="13"/>
                <c:pt idx="0">
                  <c:v>Žemesnė renovacijos kaina, finansavimas</c:v>
                </c:pt>
                <c:pt idx="1">
                  <c:v>Aiškumas, aiškios sąmatos ir išsimokėjimo terminai</c:v>
                </c:pt>
                <c:pt idx="2">
                  <c:v>Kokybiškas darbų atlikimas</c:v>
                </c:pt>
                <c:pt idx="3">
                  <c:v>Šiltesnis būstas</c:v>
                </c:pt>
                <c:pt idx="4">
                  <c:v>Atsinaujinančių šaltinių diegimas</c:v>
                </c:pt>
                <c:pt idx="5">
                  <c:v>Pagerėjusi namo išvaizda</c:v>
                </c:pt>
                <c:pt idx="6">
                  <c:v>Gyventojų, kaimynų požiūris</c:v>
                </c:pt>
                <c:pt idx="7">
                  <c:v>Administratoriaus iniciatyva, atsakingas požiūris į renovaciją</c:v>
                </c:pt>
                <c:pt idx="8">
                  <c:v>Bendrai geresnė namo būklė</c:v>
                </c:pt>
                <c:pt idx="9">
                  <c:v>Renovacijos trukmė (trumpa, aiški)</c:v>
                </c:pt>
                <c:pt idx="10">
                  <c:v>Sumažėję mokesčiai</c:v>
                </c:pt>
                <c:pt idx="11">
                  <c:v>Kita</c:v>
                </c:pt>
                <c:pt idx="12">
                  <c:v>Nežino / neatsakė</c:v>
                </c:pt>
              </c:strCache>
            </c:strRef>
          </c:cat>
          <c:val>
            <c:numRef>
              <c:f>Sheet1!$C$2:$C$14</c:f>
              <c:numCache>
                <c:formatCode>General</c:formatCode>
                <c:ptCount val="13"/>
                <c:pt idx="0">
                  <c:v>68</c:v>
                </c:pt>
                <c:pt idx="2">
                  <c:v>90</c:v>
                </c:pt>
                <c:pt idx="3">
                  <c:v>94</c:v>
                </c:pt>
                <c:pt idx="5">
                  <c:v>95</c:v>
                </c:pt>
                <c:pt idx="6">
                  <c:v>95</c:v>
                </c:pt>
                <c:pt idx="7">
                  <c:v>96</c:v>
                </c:pt>
                <c:pt idx="8">
                  <c:v>98</c:v>
                </c:pt>
                <c:pt idx="9">
                  <c:v>98</c:v>
                </c:pt>
                <c:pt idx="10">
                  <c:v>99</c:v>
                </c:pt>
                <c:pt idx="11">
                  <c:v>98</c:v>
                </c:pt>
                <c:pt idx="12">
                  <c:v>88</c:v>
                </c:pt>
              </c:numCache>
            </c:numRef>
          </c:val>
          <c:extLst>
            <c:ext xmlns:c16="http://schemas.microsoft.com/office/drawing/2014/chart" uri="{C3380CC4-5D6E-409C-BE32-E72D297353CC}">
              <c16:uniqueId val="{00000006-77A6-4009-A5F2-3DB6E633699C}"/>
            </c:ext>
          </c:extLst>
        </c:ser>
        <c:ser>
          <c:idx val="2"/>
          <c:order val="2"/>
          <c:tx>
            <c:strRef>
              <c:f>Sheet1!$D$1</c:f>
              <c:strCache>
                <c:ptCount val="1"/>
                <c:pt idx="0">
                  <c:v>2021</c:v>
                </c:pt>
              </c:strCache>
            </c:strRef>
          </c:tx>
          <c:spPr>
            <a:solidFill>
              <a:srgbClr val="1AB1AF"/>
            </a:solidFill>
            <a:ln>
              <a:noFill/>
            </a:ln>
            <a:effectLst/>
          </c:spPr>
          <c:invertIfNegative val="0"/>
          <c:dPt>
            <c:idx val="10"/>
            <c:invertIfNegative val="0"/>
            <c:bubble3D val="0"/>
            <c:spPr>
              <a:solidFill>
                <a:srgbClr val="1AB1AF"/>
              </a:solidFill>
              <a:ln>
                <a:noFill/>
              </a:ln>
              <a:effectLst/>
            </c:spPr>
            <c:extLst>
              <c:ext xmlns:c16="http://schemas.microsoft.com/office/drawing/2014/chart" uri="{C3380CC4-5D6E-409C-BE32-E72D297353CC}">
                <c16:uniqueId val="{00000005-8A4C-4BEC-8424-08B28519DACC}"/>
              </c:ext>
            </c:extLst>
          </c:dPt>
          <c:dPt>
            <c:idx val="11"/>
            <c:invertIfNegative val="0"/>
            <c:bubble3D val="0"/>
            <c:spPr>
              <a:solidFill>
                <a:srgbClr val="00D0D3"/>
              </a:solidFill>
              <a:ln>
                <a:noFill/>
              </a:ln>
              <a:effectLst/>
            </c:spPr>
            <c:extLst>
              <c:ext xmlns:c16="http://schemas.microsoft.com/office/drawing/2014/chart" uri="{C3380CC4-5D6E-409C-BE32-E72D297353CC}">
                <c16:uniqueId val="{0000000A-77A6-4009-A5F2-3DB6E633699C}"/>
              </c:ext>
            </c:extLst>
          </c:dPt>
          <c:dPt>
            <c:idx val="12"/>
            <c:invertIfNegative val="0"/>
            <c:bubble3D val="0"/>
            <c:spPr>
              <a:solidFill>
                <a:srgbClr val="CCCCCC"/>
              </a:solidFill>
              <a:ln>
                <a:noFill/>
              </a:ln>
              <a:effectLst/>
            </c:spPr>
            <c:extLst>
              <c:ext xmlns:c16="http://schemas.microsoft.com/office/drawing/2014/chart" uri="{C3380CC4-5D6E-409C-BE32-E72D297353CC}">
                <c16:uniqueId val="{00000009-8A4C-4BEC-8424-08B28519DACC}"/>
              </c:ext>
            </c:extLst>
          </c:dPt>
          <c:dLbls>
            <c:dLbl>
              <c:idx val="3"/>
              <c:dLblPos val="inBase"/>
              <c:showLegendKey val="0"/>
              <c:showVal val="1"/>
              <c:showCatName val="0"/>
              <c:showSerName val="0"/>
              <c:showPercent val="0"/>
              <c:showBubbleSize val="0"/>
              <c:extLst>
                <c:ext xmlns:c15="http://schemas.microsoft.com/office/drawing/2012/chart" uri="{CE6537A1-D6FC-4f65-9D91-7224C49458BB}">
                  <c15:layout>
                    <c:manualLayout>
                      <c:w val="2.4173507092769726E-2"/>
                      <c:h val="5.7645674401737762E-2"/>
                    </c:manualLayout>
                  </c15:layout>
                </c:ext>
                <c:ext xmlns:c16="http://schemas.microsoft.com/office/drawing/2014/chart" uri="{C3380CC4-5D6E-409C-BE32-E72D297353CC}">
                  <c16:uniqueId val="{00000009-77A6-4009-A5F2-3DB6E633699C}"/>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2.1883009279906343E-2"/>
                      <c:h val="6.176541859898195E-2"/>
                    </c:manualLayout>
                  </c15:layout>
                </c:ext>
                <c:ext xmlns:c16="http://schemas.microsoft.com/office/drawing/2014/chart" uri="{C3380CC4-5D6E-409C-BE32-E72D297353CC}">
                  <c16:uniqueId val="{0000000A-8A4C-4BEC-8424-08B28519DACC}"/>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1.463459847970576E-2"/>
                      <c:h val="6.176541859898195E-2"/>
                    </c:manualLayout>
                  </c15:layout>
                </c:ext>
                <c:ext xmlns:c16="http://schemas.microsoft.com/office/drawing/2014/chart" uri="{C3380CC4-5D6E-409C-BE32-E72D297353CC}">
                  <c16:uniqueId val="{0000000B-8A4C-4BEC-8424-08B28519DACC}"/>
                </c:ext>
              </c:extLst>
            </c:dLbl>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Žemesnė renovacijos kaina, finansavimas</c:v>
                </c:pt>
                <c:pt idx="1">
                  <c:v>Aiškumas, aiškios sąmatos ir išsimokėjimo terminai</c:v>
                </c:pt>
                <c:pt idx="2">
                  <c:v>Kokybiškas darbų atlikimas</c:v>
                </c:pt>
                <c:pt idx="3">
                  <c:v>Šiltesnis būstas</c:v>
                </c:pt>
                <c:pt idx="4">
                  <c:v>Atsinaujinančių šaltinių diegimas</c:v>
                </c:pt>
                <c:pt idx="5">
                  <c:v>Pagerėjusi namo išvaizda</c:v>
                </c:pt>
                <c:pt idx="6">
                  <c:v>Gyventojų, kaimynų požiūris</c:v>
                </c:pt>
                <c:pt idx="7">
                  <c:v>Administratoriaus iniciatyva, atsakingas požiūris į renovaciją</c:v>
                </c:pt>
                <c:pt idx="8">
                  <c:v>Bendrai geresnė namo būklė</c:v>
                </c:pt>
                <c:pt idx="9">
                  <c:v>Renovacijos trukmė (trumpa, aiški)</c:v>
                </c:pt>
                <c:pt idx="10">
                  <c:v>Sumažėję mokesčiai</c:v>
                </c:pt>
                <c:pt idx="11">
                  <c:v>Kita</c:v>
                </c:pt>
                <c:pt idx="12">
                  <c:v>Nežino / neatsakė</c:v>
                </c:pt>
              </c:strCache>
            </c:strRef>
          </c:cat>
          <c:val>
            <c:numRef>
              <c:f>Sheet1!$D$2:$D$14</c:f>
              <c:numCache>
                <c:formatCode>General</c:formatCode>
                <c:ptCount val="13"/>
                <c:pt idx="0">
                  <c:v>29</c:v>
                </c:pt>
                <c:pt idx="2">
                  <c:v>6</c:v>
                </c:pt>
                <c:pt idx="3">
                  <c:v>3</c:v>
                </c:pt>
                <c:pt idx="5">
                  <c:v>4</c:v>
                </c:pt>
                <c:pt idx="6">
                  <c:v>4</c:v>
                </c:pt>
                <c:pt idx="7">
                  <c:v>1</c:v>
                </c:pt>
                <c:pt idx="8">
                  <c:v>4</c:v>
                </c:pt>
                <c:pt idx="9">
                  <c:v>1</c:v>
                </c:pt>
                <c:pt idx="10">
                  <c:v>6</c:v>
                </c:pt>
                <c:pt idx="11">
                  <c:v>6</c:v>
                </c:pt>
                <c:pt idx="12">
                  <c:v>39</c:v>
                </c:pt>
              </c:numCache>
            </c:numRef>
          </c:val>
          <c:extLst>
            <c:ext xmlns:c16="http://schemas.microsoft.com/office/drawing/2014/chart" uri="{C3380CC4-5D6E-409C-BE32-E72D297353CC}">
              <c16:uniqueId val="{00000007-77A6-4009-A5F2-3DB6E633699C}"/>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2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scaling>
        <c:delete val="1"/>
        <c:axPos val="t"/>
        <c:numFmt formatCode="General" sourceLinked="1"/>
        <c:majorTickMark val="none"/>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847730567452073"/>
          <c:y val="0"/>
          <c:w val="0.55438253207630683"/>
          <c:h val="1"/>
        </c:manualLayout>
      </c:layout>
      <c:barChart>
        <c:barDir val="bar"/>
        <c:grouping val="stacked"/>
        <c:varyColors val="0"/>
        <c:ser>
          <c:idx val="0"/>
          <c:order val="0"/>
          <c:tx>
            <c:strRef>
              <c:f>Sheet1!$B$1</c:f>
              <c:strCache>
                <c:ptCount val="1"/>
                <c:pt idx="0">
                  <c:v>2022</c:v>
                </c:pt>
              </c:strCache>
            </c:strRef>
          </c:tx>
          <c:spPr>
            <a:solidFill>
              <a:srgbClr val="1AB1AF"/>
            </a:solidFill>
            <a:ln>
              <a:noFill/>
            </a:ln>
            <a:effectLst/>
          </c:spPr>
          <c:invertIfNegative val="0"/>
          <c:dLbls>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Reikia prisiimti finansinius įsipareigojimus</c:v>
                </c:pt>
                <c:pt idx="1">
                  <c:v>Trūksta aiškios ir suprantamos informacijos, kiek kas kainuotų, kas būtų padaryta ir pan.</c:v>
                </c:pt>
                <c:pt idx="2">
                  <c:v>Renovacijos metu padaroma daug broko, atliekama nekokybiškai</c:v>
                </c:pt>
                <c:pt idx="3">
                  <c:v>Darbų ir statybinių medžiagų kainos sparčiai kyla, gali tekti mokėti daugiau nei bus suskaičiuota prieš pradedant renovaciją</c:v>
                </c:pt>
                <c:pt idx="4">
                  <c:v>Manau, kad pagerinimai, kuriuos suteiks renovacija, neverti tų pinigų, kiek teks už tai sumokėti</c:v>
                </c:pt>
                <c:pt idx="5">
                  <c:v>Dėl infliacijos yra išaugęs neapibrėžtumas, geriau palaukti ramesnių laikų</c:v>
                </c:pt>
                <c:pt idx="6">
                  <c:v>Kiek čia gyvensiu / planuoju gyventi, tenkina ir dabartinės sąlygos </c:v>
                </c:pt>
                <c:pt idx="7">
                  <c:v>Baimina labai ilgas renovacijos procesas</c:v>
                </c:pt>
                <c:pt idx="8">
                  <c:v>Nematau poreikio – viskas mūsų name yra gerai</c:v>
                </c:pt>
                <c:pt idx="9">
                  <c:v>Manau namas yra per senas, per prastas, neverta „kišti“ pinigus į renovaciją</c:v>
                </c:pt>
              </c:strCache>
            </c:strRef>
          </c:cat>
          <c:val>
            <c:numRef>
              <c:f>Sheet1!$B$2:$B$11</c:f>
              <c:numCache>
                <c:formatCode>General</c:formatCode>
                <c:ptCount val="10"/>
                <c:pt idx="0">
                  <c:v>56</c:v>
                </c:pt>
                <c:pt idx="1">
                  <c:v>45</c:v>
                </c:pt>
                <c:pt idx="2">
                  <c:v>43</c:v>
                </c:pt>
                <c:pt idx="3">
                  <c:v>40</c:v>
                </c:pt>
                <c:pt idx="4">
                  <c:v>37</c:v>
                </c:pt>
                <c:pt idx="5">
                  <c:v>26</c:v>
                </c:pt>
                <c:pt idx="6">
                  <c:v>22</c:v>
                </c:pt>
                <c:pt idx="7">
                  <c:v>19</c:v>
                </c:pt>
                <c:pt idx="8">
                  <c:v>15</c:v>
                </c:pt>
                <c:pt idx="9">
                  <c:v>14</c:v>
                </c:pt>
              </c:numCache>
            </c:numRef>
          </c:val>
          <c:extLst>
            <c:ext xmlns:c16="http://schemas.microsoft.com/office/drawing/2014/chart" uri="{C3380CC4-5D6E-409C-BE32-E72D297353CC}">
              <c16:uniqueId val="{00000004-2095-493B-B5FD-C547D17371C1}"/>
            </c:ext>
          </c:extLst>
        </c:ser>
        <c:ser>
          <c:idx val="1"/>
          <c:order val="1"/>
          <c:tx>
            <c:strRef>
              <c:f>Sheet1!$C$1</c:f>
              <c:strCache>
                <c:ptCount val="1"/>
                <c:pt idx="0">
                  <c:v>Series 2</c:v>
                </c:pt>
              </c:strCache>
            </c:strRef>
          </c:tx>
          <c:spPr>
            <a:noFill/>
            <a:ln>
              <a:noFill/>
            </a:ln>
            <a:effectLst/>
          </c:spPr>
          <c:invertIfNegative val="0"/>
          <c:cat>
            <c:strRef>
              <c:f>Sheet1!$A$2:$A$11</c:f>
              <c:strCache>
                <c:ptCount val="10"/>
                <c:pt idx="0">
                  <c:v>Reikia prisiimti finansinius įsipareigojimus</c:v>
                </c:pt>
                <c:pt idx="1">
                  <c:v>Trūksta aiškios ir suprantamos informacijos, kiek kas kainuotų, kas būtų padaryta ir pan.</c:v>
                </c:pt>
                <c:pt idx="2">
                  <c:v>Renovacijos metu padaroma daug broko, atliekama nekokybiškai</c:v>
                </c:pt>
                <c:pt idx="3">
                  <c:v>Darbų ir statybinių medžiagų kainos sparčiai kyla, gali tekti mokėti daugiau nei bus suskaičiuota prieš pradedant renovaciją</c:v>
                </c:pt>
                <c:pt idx="4">
                  <c:v>Manau, kad pagerinimai, kuriuos suteiks renovacija, neverti tų pinigų, kiek teks už tai sumokėti</c:v>
                </c:pt>
                <c:pt idx="5">
                  <c:v>Dėl infliacijos yra išaugęs neapibrėžtumas, geriau palaukti ramesnių laikų</c:v>
                </c:pt>
                <c:pt idx="6">
                  <c:v>Kiek čia gyvensiu / planuoju gyventi, tenkina ir dabartinės sąlygos </c:v>
                </c:pt>
                <c:pt idx="7">
                  <c:v>Baimina labai ilgas renovacijos procesas</c:v>
                </c:pt>
                <c:pt idx="8">
                  <c:v>Nematau poreikio – viskas mūsų name yra gerai</c:v>
                </c:pt>
                <c:pt idx="9">
                  <c:v>Manau namas yra per senas, per prastas, neverta „kišti“ pinigus į renovaciją</c:v>
                </c:pt>
              </c:strCache>
            </c:strRef>
          </c:cat>
          <c:val>
            <c:numRef>
              <c:f>Sheet1!$C$2:$C$11</c:f>
              <c:numCache>
                <c:formatCode>General</c:formatCode>
                <c:ptCount val="10"/>
                <c:pt idx="0">
                  <c:v>44</c:v>
                </c:pt>
                <c:pt idx="1">
                  <c:v>55</c:v>
                </c:pt>
                <c:pt idx="2">
                  <c:v>57</c:v>
                </c:pt>
                <c:pt idx="3">
                  <c:v>60</c:v>
                </c:pt>
                <c:pt idx="4">
                  <c:v>63</c:v>
                </c:pt>
                <c:pt idx="6">
                  <c:v>78</c:v>
                </c:pt>
                <c:pt idx="7">
                  <c:v>81</c:v>
                </c:pt>
                <c:pt idx="8">
                  <c:v>85</c:v>
                </c:pt>
                <c:pt idx="9">
                  <c:v>86</c:v>
                </c:pt>
              </c:numCache>
            </c:numRef>
          </c:val>
          <c:extLst>
            <c:ext xmlns:c16="http://schemas.microsoft.com/office/drawing/2014/chart" uri="{C3380CC4-5D6E-409C-BE32-E72D297353CC}">
              <c16:uniqueId val="{00000002-C8F5-4BFB-BA00-D3D5D0FD7A2C}"/>
            </c:ext>
          </c:extLst>
        </c:ser>
        <c:ser>
          <c:idx val="2"/>
          <c:order val="2"/>
          <c:tx>
            <c:strRef>
              <c:f>Sheet1!$D$1</c:f>
              <c:strCache>
                <c:ptCount val="1"/>
                <c:pt idx="0">
                  <c:v>2021</c:v>
                </c:pt>
              </c:strCache>
            </c:strRef>
          </c:tx>
          <c:spPr>
            <a:solidFill>
              <a:srgbClr val="1AB1AF"/>
            </a:solidFill>
            <a:ln>
              <a:noFill/>
            </a:ln>
            <a:effectLst/>
          </c:spPr>
          <c:invertIfNegative val="0"/>
          <c:dPt>
            <c:idx val="2"/>
            <c:invertIfNegative val="0"/>
            <c:bubble3D val="0"/>
            <c:spPr>
              <a:solidFill>
                <a:srgbClr val="1AB1AF"/>
              </a:solidFill>
              <a:ln>
                <a:noFill/>
              </a:ln>
              <a:effectLst/>
            </c:spPr>
            <c:extLst>
              <c:ext xmlns:c16="http://schemas.microsoft.com/office/drawing/2014/chart" uri="{C3380CC4-5D6E-409C-BE32-E72D297353CC}">
                <c16:uniqueId val="{00000001-FD51-4EBF-872F-D5E8893B97DA}"/>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Reikia prisiimti finansinius įsipareigojimus</c:v>
                </c:pt>
                <c:pt idx="1">
                  <c:v>Trūksta aiškios ir suprantamos informacijos, kiek kas kainuotų, kas būtų padaryta ir pan.</c:v>
                </c:pt>
                <c:pt idx="2">
                  <c:v>Renovacijos metu padaroma daug broko, atliekama nekokybiškai</c:v>
                </c:pt>
                <c:pt idx="3">
                  <c:v>Darbų ir statybinių medžiagų kainos sparčiai kyla, gali tekti mokėti daugiau nei bus suskaičiuota prieš pradedant renovaciją</c:v>
                </c:pt>
                <c:pt idx="4">
                  <c:v>Manau, kad pagerinimai, kuriuos suteiks renovacija, neverti tų pinigų, kiek teks už tai sumokėti</c:v>
                </c:pt>
                <c:pt idx="5">
                  <c:v>Dėl infliacijos yra išaugęs neapibrėžtumas, geriau palaukti ramesnių laikų</c:v>
                </c:pt>
                <c:pt idx="6">
                  <c:v>Kiek čia gyvensiu / planuoju gyventi, tenkina ir dabartinės sąlygos </c:v>
                </c:pt>
                <c:pt idx="7">
                  <c:v>Baimina labai ilgas renovacijos procesas</c:v>
                </c:pt>
                <c:pt idx="8">
                  <c:v>Nematau poreikio – viskas mūsų name yra gerai</c:v>
                </c:pt>
                <c:pt idx="9">
                  <c:v>Manau namas yra per senas, per prastas, neverta „kišti“ pinigus į renovaciją</c:v>
                </c:pt>
              </c:strCache>
            </c:strRef>
          </c:cat>
          <c:val>
            <c:numRef>
              <c:f>Sheet1!$D$2:$D$11</c:f>
              <c:numCache>
                <c:formatCode>General</c:formatCode>
                <c:ptCount val="10"/>
                <c:pt idx="0">
                  <c:v>58</c:v>
                </c:pt>
                <c:pt idx="1">
                  <c:v>45</c:v>
                </c:pt>
                <c:pt idx="2">
                  <c:v>34</c:v>
                </c:pt>
                <c:pt idx="3">
                  <c:v>37</c:v>
                </c:pt>
                <c:pt idx="4">
                  <c:v>26</c:v>
                </c:pt>
                <c:pt idx="6">
                  <c:v>27</c:v>
                </c:pt>
                <c:pt idx="7">
                  <c:v>19</c:v>
                </c:pt>
                <c:pt idx="8">
                  <c:v>18</c:v>
                </c:pt>
                <c:pt idx="9">
                  <c:v>12</c:v>
                </c:pt>
              </c:numCache>
            </c:numRef>
          </c:val>
          <c:extLst>
            <c:ext xmlns:c16="http://schemas.microsoft.com/office/drawing/2014/chart" uri="{C3380CC4-5D6E-409C-BE32-E72D297353CC}">
              <c16:uniqueId val="{00000003-C8F5-4BFB-BA00-D3D5D0FD7A2C}"/>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1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scaling>
        <c:delete val="1"/>
        <c:axPos val="t"/>
        <c:numFmt formatCode="General" sourceLinked="1"/>
        <c:majorTickMark val="none"/>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600735454943131"/>
          <c:y val="0.20588886864997116"/>
          <c:w val="0.79225653433945753"/>
          <c:h val="0.69827345300421972"/>
        </c:manualLayout>
      </c:layout>
      <c:barChart>
        <c:barDir val="bar"/>
        <c:grouping val="stacked"/>
        <c:varyColors val="0"/>
        <c:ser>
          <c:idx val="0"/>
          <c:order val="0"/>
          <c:tx>
            <c:strRef>
              <c:f>Sheet1!$B$1</c:f>
              <c:strCache>
                <c:ptCount val="1"/>
                <c:pt idx="0">
                  <c:v>Taip</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Sheet1!$B$2:$B$4</c:f>
              <c:numCache>
                <c:formatCode>General</c:formatCode>
                <c:ptCount val="3"/>
                <c:pt idx="0">
                  <c:v>36</c:v>
                </c:pt>
                <c:pt idx="1">
                  <c:v>45</c:v>
                </c:pt>
                <c:pt idx="2">
                  <c:v>41</c:v>
                </c:pt>
              </c:numCache>
            </c:numRef>
          </c:val>
          <c:extLst>
            <c:ext xmlns:c16="http://schemas.microsoft.com/office/drawing/2014/chart" uri="{C3380CC4-5D6E-409C-BE32-E72D297353CC}">
              <c16:uniqueId val="{00000000-9728-42C9-9FF7-B28191C207B3}"/>
            </c:ext>
          </c:extLst>
        </c:ser>
        <c:ser>
          <c:idx val="1"/>
          <c:order val="1"/>
          <c:tx>
            <c:strRef>
              <c:f>Sheet1!$C$1</c:f>
              <c:strCache>
                <c:ptCount val="1"/>
                <c:pt idx="0">
                  <c:v>Greičiau taip</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Sheet1!$C$2:$C$4</c:f>
              <c:numCache>
                <c:formatCode>General</c:formatCode>
                <c:ptCount val="3"/>
                <c:pt idx="0">
                  <c:v>44</c:v>
                </c:pt>
                <c:pt idx="1">
                  <c:v>31</c:v>
                </c:pt>
                <c:pt idx="2">
                  <c:v>41</c:v>
                </c:pt>
              </c:numCache>
            </c:numRef>
          </c:val>
          <c:extLst>
            <c:ext xmlns:c16="http://schemas.microsoft.com/office/drawing/2014/chart" uri="{C3380CC4-5D6E-409C-BE32-E72D297353CC}">
              <c16:uniqueId val="{00000005-9728-42C9-9FF7-B28191C207B3}"/>
            </c:ext>
          </c:extLst>
        </c:ser>
        <c:ser>
          <c:idx val="2"/>
          <c:order val="2"/>
          <c:tx>
            <c:strRef>
              <c:f>Sheet1!$D$1</c:f>
              <c:strCache>
                <c:ptCount val="1"/>
                <c:pt idx="0">
                  <c:v>Greičiau ne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Sheet1!$D$2:$D$4</c:f>
              <c:numCache>
                <c:formatCode>General</c:formatCode>
                <c:ptCount val="3"/>
                <c:pt idx="0">
                  <c:v>11</c:v>
                </c:pt>
                <c:pt idx="1">
                  <c:v>14</c:v>
                </c:pt>
                <c:pt idx="2">
                  <c:v>14</c:v>
                </c:pt>
              </c:numCache>
            </c:numRef>
          </c:val>
          <c:extLst>
            <c:ext xmlns:c16="http://schemas.microsoft.com/office/drawing/2014/chart" uri="{C3380CC4-5D6E-409C-BE32-E72D297353CC}">
              <c16:uniqueId val="{00000006-9728-42C9-9FF7-B28191C207B3}"/>
            </c:ext>
          </c:extLst>
        </c:ser>
        <c:ser>
          <c:idx val="3"/>
          <c:order val="3"/>
          <c:tx>
            <c:strRef>
              <c:f>Sheet1!$E$1</c:f>
              <c:strCache>
                <c:ptCount val="1"/>
                <c:pt idx="0">
                  <c:v>Ne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2021 m.</c:v>
                </c:pt>
                <c:pt idx="2">
                  <c:v>2020 m.</c:v>
                </c:pt>
              </c:strCache>
            </c:strRef>
          </c:cat>
          <c:val>
            <c:numRef>
              <c:f>Sheet1!$E$2:$E$4</c:f>
              <c:numCache>
                <c:formatCode>General</c:formatCode>
                <c:ptCount val="3"/>
                <c:pt idx="0">
                  <c:v>9</c:v>
                </c:pt>
                <c:pt idx="1">
                  <c:v>10</c:v>
                </c:pt>
                <c:pt idx="2">
                  <c:v>4</c:v>
                </c:pt>
              </c:numCache>
            </c:numRef>
          </c:val>
          <c:extLst>
            <c:ext xmlns:c16="http://schemas.microsoft.com/office/drawing/2014/chart" uri="{C3380CC4-5D6E-409C-BE32-E72D297353CC}">
              <c16:uniqueId val="{00000008-9728-42C9-9FF7-B28191C207B3}"/>
            </c:ext>
          </c:extLst>
        </c:ser>
        <c:dLbls>
          <c:dLblPos val="ctr"/>
          <c:showLegendKey val="0"/>
          <c:showVal val="1"/>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1874632272528434"/>
          <c:y val="8.9337317665129076E-2"/>
          <c:w val="0.7987117235345581"/>
          <c:h val="7.926634856493686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5680452922848379E-2"/>
          <c:y val="0.16335335373171736"/>
          <c:w val="0.97127595405409783"/>
          <c:h val="0.7741848812005595"/>
        </c:manualLayout>
      </c:layout>
      <c:barChart>
        <c:barDir val="bar"/>
        <c:grouping val="stacked"/>
        <c:varyColors val="0"/>
        <c:ser>
          <c:idx val="0"/>
          <c:order val="0"/>
          <c:tx>
            <c:strRef>
              <c:f>Sheet1!$B$1</c:f>
              <c:strCache>
                <c:ptCount val="1"/>
                <c:pt idx="0">
                  <c:v>2022</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Šildymo sistemą</c:v>
                </c:pt>
                <c:pt idx="1">
                  <c:v>Apšiltinti namą</c:v>
                </c:pt>
                <c:pt idx="2">
                  <c:v>Vamzdynus (vandentiekį, kanalizaciją)</c:v>
                </c:pt>
                <c:pt idx="3">
                  <c:v>Fasadą, balkonus, estetinę namo išvaizdą</c:v>
                </c:pt>
                <c:pt idx="4">
                  <c:v>Laiptines, kitas bendro naudojimo patalpas</c:v>
                </c:pt>
                <c:pt idx="5">
                  <c:v>Stogą</c:v>
                </c:pt>
              </c:strCache>
            </c:strRef>
          </c:cat>
          <c:val>
            <c:numRef>
              <c:f>Sheet1!$B$2:$B$7</c:f>
              <c:numCache>
                <c:formatCode>General</c:formatCode>
                <c:ptCount val="6"/>
                <c:pt idx="0">
                  <c:v>48</c:v>
                </c:pt>
                <c:pt idx="1">
                  <c:v>45</c:v>
                </c:pt>
                <c:pt idx="2">
                  <c:v>30</c:v>
                </c:pt>
                <c:pt idx="3">
                  <c:v>27</c:v>
                </c:pt>
                <c:pt idx="4">
                  <c:v>16</c:v>
                </c:pt>
                <c:pt idx="5">
                  <c:v>11</c:v>
                </c:pt>
              </c:numCache>
            </c:numRef>
          </c:val>
          <c:extLst>
            <c:ext xmlns:c16="http://schemas.microsoft.com/office/drawing/2014/chart" uri="{C3380CC4-5D6E-409C-BE32-E72D297353CC}">
              <c16:uniqueId val="{0000000B-26DC-400C-9956-099CD93B8A31}"/>
            </c:ext>
          </c:extLst>
        </c:ser>
        <c:ser>
          <c:idx val="1"/>
          <c:order val="1"/>
          <c:tx>
            <c:strRef>
              <c:f>Sheet1!$C$1</c:f>
              <c:strCache>
                <c:ptCount val="1"/>
              </c:strCache>
            </c:strRef>
          </c:tx>
          <c:spPr>
            <a:noFill/>
            <a:ln>
              <a:noFill/>
            </a:ln>
            <a:effectLst/>
          </c:spPr>
          <c:invertIfNegative val="0"/>
          <c:cat>
            <c:strRef>
              <c:f>Sheet1!$A$2:$A$7</c:f>
              <c:strCache>
                <c:ptCount val="6"/>
                <c:pt idx="0">
                  <c:v>Šildymo sistemą</c:v>
                </c:pt>
                <c:pt idx="1">
                  <c:v>Apšiltinti namą</c:v>
                </c:pt>
                <c:pt idx="2">
                  <c:v>Vamzdynus (vandentiekį, kanalizaciją)</c:v>
                </c:pt>
                <c:pt idx="3">
                  <c:v>Fasadą, balkonus, estetinę namo išvaizdą</c:v>
                </c:pt>
                <c:pt idx="4">
                  <c:v>Laiptines, kitas bendro naudojimo patalpas</c:v>
                </c:pt>
                <c:pt idx="5">
                  <c:v>Stogą</c:v>
                </c:pt>
              </c:strCache>
            </c:strRef>
          </c:cat>
          <c:val>
            <c:numRef>
              <c:f>Sheet1!$C$2:$C$7</c:f>
              <c:numCache>
                <c:formatCode>General</c:formatCode>
                <c:ptCount val="6"/>
                <c:pt idx="0">
                  <c:v>12</c:v>
                </c:pt>
                <c:pt idx="1">
                  <c:v>15</c:v>
                </c:pt>
                <c:pt idx="2">
                  <c:v>30</c:v>
                </c:pt>
                <c:pt idx="3">
                  <c:v>33</c:v>
                </c:pt>
                <c:pt idx="4">
                  <c:v>44</c:v>
                </c:pt>
                <c:pt idx="5">
                  <c:v>49</c:v>
                </c:pt>
              </c:numCache>
            </c:numRef>
          </c:val>
          <c:extLst>
            <c:ext xmlns:c16="http://schemas.microsoft.com/office/drawing/2014/chart" uri="{C3380CC4-5D6E-409C-BE32-E72D297353CC}">
              <c16:uniqueId val="{0000000C-26DC-400C-9956-099CD93B8A31}"/>
            </c:ext>
          </c:extLst>
        </c:ser>
        <c:ser>
          <c:idx val="2"/>
          <c:order val="2"/>
          <c:tx>
            <c:strRef>
              <c:f>Sheet1!$D$1</c:f>
              <c:strCache>
                <c:ptCount val="1"/>
                <c:pt idx="0">
                  <c:v>2021</c:v>
                </c:pt>
              </c:strCache>
            </c:strRef>
          </c:tx>
          <c:spPr>
            <a:solidFill>
              <a:schemeClr val="accent2"/>
            </a:solidFill>
            <a:ln>
              <a:noFill/>
            </a:ln>
            <a:effectLst/>
          </c:spPr>
          <c:invertIfNegative val="0"/>
          <c:dLbls>
            <c:dLbl>
              <c:idx val="1"/>
              <c:tx>
                <c:rich>
                  <a:bodyPr/>
                  <a:lstStyle/>
                  <a:p>
                    <a:fld id="{867CA188-19B9-42DA-9D99-F8D3738479F1}" type="VALUE">
                      <a:rPr lang="en-US">
                        <a:solidFill>
                          <a:schemeClr val="tx1">
                            <a:lumMod val="75000"/>
                            <a:lumOff val="25000"/>
                          </a:schemeClr>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9D5-4971-8CDA-2FF85DCB1D8A}"/>
                </c:ext>
              </c:extLst>
            </c:dLbl>
            <c:dLbl>
              <c:idx val="2"/>
              <c:tx>
                <c:rich>
                  <a:bodyPr/>
                  <a:lstStyle/>
                  <a:p>
                    <a:fld id="{6364943C-6D02-4F2C-8148-B3C8F230269D}" type="VALUE">
                      <a:rPr lang="en-US">
                        <a:solidFill>
                          <a:schemeClr val="tx1">
                            <a:lumMod val="75000"/>
                            <a:lumOff val="25000"/>
                          </a:schemeClr>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9D5-4971-8CDA-2FF85DCB1D8A}"/>
                </c:ext>
              </c:extLst>
            </c:dLbl>
            <c:dLbl>
              <c:idx val="3"/>
              <c:tx>
                <c:rich>
                  <a:bodyPr/>
                  <a:lstStyle/>
                  <a:p>
                    <a:fld id="{2792D4FE-D7AA-4241-9EF9-A337F032CCC0}" type="VALUE">
                      <a:rPr lang="en-US">
                        <a:solidFill>
                          <a:schemeClr val="tx1">
                            <a:lumMod val="75000"/>
                            <a:lumOff val="25000"/>
                          </a:schemeClr>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9D5-4971-8CDA-2FF85DCB1D8A}"/>
                </c:ext>
              </c:extLst>
            </c:dLbl>
            <c:dLbl>
              <c:idx val="4"/>
              <c:tx>
                <c:rich>
                  <a:bodyPr/>
                  <a:lstStyle/>
                  <a:p>
                    <a:fld id="{82FE6DE8-E96A-4F51-835D-007A35FFA0D2}" type="VALUE">
                      <a:rPr lang="en-US">
                        <a:solidFill>
                          <a:schemeClr val="tx1">
                            <a:lumMod val="75000"/>
                            <a:lumOff val="25000"/>
                          </a:schemeClr>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layout>
                    <c:manualLayout>
                      <c:w val="3.8458242095739066E-2"/>
                      <c:h val="7.1608893934886619E-2"/>
                    </c:manualLayout>
                  </c15:layout>
                  <c15:dlblFieldTable/>
                  <c15:showDataLabelsRange val="0"/>
                </c:ext>
                <c:ext xmlns:c16="http://schemas.microsoft.com/office/drawing/2014/chart" uri="{C3380CC4-5D6E-409C-BE32-E72D297353CC}">
                  <c16:uniqueId val="{00000006-09D5-4971-8CDA-2FF85DCB1D8A}"/>
                </c:ext>
              </c:extLst>
            </c:dLbl>
            <c:dLbl>
              <c:idx val="5"/>
              <c:tx>
                <c:rich>
                  <a:bodyPr/>
                  <a:lstStyle/>
                  <a:p>
                    <a:fld id="{CA915A42-1881-48F9-94A1-104CD62F2F48}" type="VALUE">
                      <a:rPr lang="en-US">
                        <a:solidFill>
                          <a:schemeClr val="tx1">
                            <a:lumMod val="75000"/>
                            <a:lumOff val="25000"/>
                          </a:schemeClr>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9D5-4971-8CDA-2FF85DCB1D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Šildymo sistemą</c:v>
                </c:pt>
                <c:pt idx="1">
                  <c:v>Apšiltinti namą</c:v>
                </c:pt>
                <c:pt idx="2">
                  <c:v>Vamzdynus (vandentiekį, kanalizaciją)</c:v>
                </c:pt>
                <c:pt idx="3">
                  <c:v>Fasadą, balkonus, estetinę namo išvaizdą</c:v>
                </c:pt>
                <c:pt idx="4">
                  <c:v>Laiptines, kitas bendro naudojimo patalpas</c:v>
                </c:pt>
                <c:pt idx="5">
                  <c:v>Stogą</c:v>
                </c:pt>
              </c:strCache>
            </c:strRef>
          </c:cat>
          <c:val>
            <c:numRef>
              <c:f>Sheet1!$D$2:$D$7</c:f>
              <c:numCache>
                <c:formatCode>General</c:formatCode>
                <c:ptCount val="6"/>
                <c:pt idx="0">
                  <c:v>51</c:v>
                </c:pt>
                <c:pt idx="1">
                  <c:v>39</c:v>
                </c:pt>
                <c:pt idx="2">
                  <c:v>33</c:v>
                </c:pt>
                <c:pt idx="3">
                  <c:v>31</c:v>
                </c:pt>
                <c:pt idx="4">
                  <c:v>17</c:v>
                </c:pt>
                <c:pt idx="5">
                  <c:v>10</c:v>
                </c:pt>
              </c:numCache>
            </c:numRef>
          </c:val>
          <c:extLst>
            <c:ext xmlns:c16="http://schemas.microsoft.com/office/drawing/2014/chart" uri="{C3380CC4-5D6E-409C-BE32-E72D297353CC}">
              <c16:uniqueId val="{00000010-26DC-400C-9956-099CD93B8A31}"/>
            </c:ext>
          </c:extLst>
        </c:ser>
        <c:ser>
          <c:idx val="3"/>
          <c:order val="3"/>
          <c:tx>
            <c:strRef>
              <c:f>Sheet1!$E$1</c:f>
              <c:strCache>
                <c:ptCount val="1"/>
              </c:strCache>
            </c:strRef>
          </c:tx>
          <c:spPr>
            <a:noFill/>
            <a:ln>
              <a:noFill/>
            </a:ln>
            <a:effectLst/>
          </c:spPr>
          <c:invertIfNegative val="0"/>
          <c:cat>
            <c:strRef>
              <c:f>Sheet1!$A$2:$A$7</c:f>
              <c:strCache>
                <c:ptCount val="6"/>
                <c:pt idx="0">
                  <c:v>Šildymo sistemą</c:v>
                </c:pt>
                <c:pt idx="1">
                  <c:v>Apšiltinti namą</c:v>
                </c:pt>
                <c:pt idx="2">
                  <c:v>Vamzdynus (vandentiekį, kanalizaciją)</c:v>
                </c:pt>
                <c:pt idx="3">
                  <c:v>Fasadą, balkonus, estetinę namo išvaizdą</c:v>
                </c:pt>
                <c:pt idx="4">
                  <c:v>Laiptines, kitas bendro naudojimo patalpas</c:v>
                </c:pt>
                <c:pt idx="5">
                  <c:v>Stogą</c:v>
                </c:pt>
              </c:strCache>
            </c:strRef>
          </c:cat>
          <c:val>
            <c:numRef>
              <c:f>Sheet1!$E$2:$E$7</c:f>
              <c:numCache>
                <c:formatCode>General</c:formatCode>
                <c:ptCount val="6"/>
                <c:pt idx="0">
                  <c:v>9</c:v>
                </c:pt>
                <c:pt idx="1">
                  <c:v>21</c:v>
                </c:pt>
                <c:pt idx="2">
                  <c:v>27</c:v>
                </c:pt>
                <c:pt idx="3">
                  <c:v>29</c:v>
                </c:pt>
                <c:pt idx="4">
                  <c:v>43</c:v>
                </c:pt>
                <c:pt idx="5">
                  <c:v>50</c:v>
                </c:pt>
              </c:numCache>
            </c:numRef>
          </c:val>
          <c:extLst>
            <c:ext xmlns:c16="http://schemas.microsoft.com/office/drawing/2014/chart" uri="{C3380CC4-5D6E-409C-BE32-E72D297353CC}">
              <c16:uniqueId val="{00000000-09D5-4971-8CDA-2FF85DCB1D8A}"/>
            </c:ext>
          </c:extLst>
        </c:ser>
        <c:ser>
          <c:idx val="4"/>
          <c:order val="4"/>
          <c:tx>
            <c:strRef>
              <c:f>Sheet1!$F$1</c:f>
              <c:strCache>
                <c:ptCount val="1"/>
                <c:pt idx="0">
                  <c:v>2020</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Šildymo sistemą</c:v>
                </c:pt>
                <c:pt idx="1">
                  <c:v>Apšiltinti namą</c:v>
                </c:pt>
                <c:pt idx="2">
                  <c:v>Vamzdynus (vandentiekį, kanalizaciją)</c:v>
                </c:pt>
                <c:pt idx="3">
                  <c:v>Fasadą, balkonus, estetinę namo išvaizdą</c:v>
                </c:pt>
                <c:pt idx="4">
                  <c:v>Laiptines, kitas bendro naudojimo patalpas</c:v>
                </c:pt>
                <c:pt idx="5">
                  <c:v>Stogą</c:v>
                </c:pt>
              </c:strCache>
            </c:strRef>
          </c:cat>
          <c:val>
            <c:numRef>
              <c:f>Sheet1!$F$2:$F$7</c:f>
              <c:numCache>
                <c:formatCode>General</c:formatCode>
                <c:ptCount val="6"/>
                <c:pt idx="0">
                  <c:v>50</c:v>
                </c:pt>
                <c:pt idx="1">
                  <c:v>37</c:v>
                </c:pt>
                <c:pt idx="2">
                  <c:v>35</c:v>
                </c:pt>
                <c:pt idx="3">
                  <c:v>36</c:v>
                </c:pt>
                <c:pt idx="4">
                  <c:v>15</c:v>
                </c:pt>
                <c:pt idx="5">
                  <c:v>10</c:v>
                </c:pt>
              </c:numCache>
            </c:numRef>
          </c:val>
          <c:extLst>
            <c:ext xmlns:c16="http://schemas.microsoft.com/office/drawing/2014/chart" uri="{C3380CC4-5D6E-409C-BE32-E72D297353CC}">
              <c16:uniqueId val="{00000001-09D5-4971-8CDA-2FF85DCB1D8A}"/>
            </c:ext>
          </c:extLst>
        </c:ser>
        <c:dLbls>
          <c:showLegendKey val="0"/>
          <c:showVal val="0"/>
          <c:showCatName val="0"/>
          <c:showSerName val="0"/>
          <c:showPercent val="0"/>
          <c:showBubbleSize val="0"/>
        </c:dLbls>
        <c:gapWidth val="35"/>
        <c:overlap val="100"/>
        <c:axId val="440831471"/>
        <c:axId val="440833551"/>
      </c:barChart>
      <c:catAx>
        <c:axId val="440831471"/>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40833551"/>
        <c:crosses val="autoZero"/>
        <c:auto val="1"/>
        <c:lblAlgn val="ctr"/>
        <c:lblOffset val="100"/>
        <c:noMultiLvlLbl val="0"/>
      </c:catAx>
      <c:valAx>
        <c:axId val="440833551"/>
        <c:scaling>
          <c:orientation val="minMax"/>
        </c:scaling>
        <c:delete val="1"/>
        <c:axPos val="t"/>
        <c:numFmt formatCode="General" sourceLinked="1"/>
        <c:majorTickMark val="none"/>
        <c:minorTickMark val="none"/>
        <c:tickLblPos val="nextTo"/>
        <c:crossAx val="44083147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42712434383202"/>
          <c:y val="0.28240780520109227"/>
          <c:w val="0.79225653433945753"/>
          <c:h val="0.6650044323918779"/>
        </c:manualLayout>
      </c:layout>
      <c:barChart>
        <c:barDir val="bar"/>
        <c:grouping val="stacked"/>
        <c:varyColors val="0"/>
        <c:ser>
          <c:idx val="0"/>
          <c:order val="0"/>
          <c:tx>
            <c:strRef>
              <c:f>Sheet1!$B$1</c:f>
              <c:strCache>
                <c:ptCount val="1"/>
                <c:pt idx="0">
                  <c:v>Palankiai, nes tai leistų sumažinti šildymo sąnaudas,  investuojant daug mažiau pinigų nei būtų reikalinga pilnai renovacijai</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2020 m.</c:v>
                </c:pt>
                <c:pt idx="2">
                  <c:v>2019 m.</c:v>
                </c:pt>
              </c:strCache>
            </c:strRef>
          </c:cat>
          <c:val>
            <c:numRef>
              <c:f>Sheet1!$B$2:$B$4</c:f>
              <c:numCache>
                <c:formatCode>General</c:formatCode>
                <c:ptCount val="3"/>
                <c:pt idx="0">
                  <c:v>68</c:v>
                </c:pt>
                <c:pt idx="1">
                  <c:v>63</c:v>
                </c:pt>
                <c:pt idx="2">
                  <c:v>65</c:v>
                </c:pt>
              </c:numCache>
            </c:numRef>
          </c:val>
          <c:extLst>
            <c:ext xmlns:c16="http://schemas.microsoft.com/office/drawing/2014/chart" uri="{C3380CC4-5D6E-409C-BE32-E72D297353CC}">
              <c16:uniqueId val="{00000000-CC31-4E77-944E-6FB51BC7273E}"/>
            </c:ext>
          </c:extLst>
        </c:ser>
        <c:ser>
          <c:idx val="1"/>
          <c:order val="1"/>
          <c:tx>
            <c:strRef>
              <c:f>Sheet1!$C$1</c:f>
              <c:strCache>
                <c:ptCount val="1"/>
                <c:pt idx="0">
                  <c:v>Nepalankiai, nes tai vis tiek  reikalautų investicijų ir nepagerintų gyvenimo kokybės tiek, kiek pilna namo renovacija</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2022 m.</c:v>
                </c:pt>
                <c:pt idx="1">
                  <c:v>2020 m.</c:v>
                </c:pt>
                <c:pt idx="2">
                  <c:v>2019 m.</c:v>
                </c:pt>
              </c:strCache>
            </c:strRef>
          </c:cat>
          <c:val>
            <c:numRef>
              <c:f>Sheet1!$C$2:$C$4</c:f>
              <c:numCache>
                <c:formatCode>General</c:formatCode>
                <c:ptCount val="3"/>
                <c:pt idx="0">
                  <c:v>32</c:v>
                </c:pt>
                <c:pt idx="1">
                  <c:v>37</c:v>
                </c:pt>
                <c:pt idx="2">
                  <c:v>35</c:v>
                </c:pt>
              </c:numCache>
            </c:numRef>
          </c:val>
          <c:extLst>
            <c:ext xmlns:c16="http://schemas.microsoft.com/office/drawing/2014/chart" uri="{C3380CC4-5D6E-409C-BE32-E72D297353CC}">
              <c16:uniqueId val="{00000001-CC31-4E77-944E-6FB51BC7273E}"/>
            </c:ext>
          </c:extLst>
        </c:ser>
        <c:dLbls>
          <c:dLblPos val="ctr"/>
          <c:showLegendKey val="0"/>
          <c:showVal val="1"/>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27426878280839895"/>
          <c:y val="2.313771631067247E-2"/>
          <c:w val="0.58690616797900264"/>
          <c:h val="0.23005432942786574"/>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17774224171210568"/>
          <c:w val="1"/>
          <c:h val="0.67307717142076029"/>
        </c:manualLayout>
      </c:layout>
      <c:barChart>
        <c:barDir val="col"/>
        <c:grouping val="clustered"/>
        <c:varyColors val="0"/>
        <c:ser>
          <c:idx val="0"/>
          <c:order val="0"/>
          <c:tx>
            <c:strRef>
              <c:f>Tabelle1!$B$1</c:f>
              <c:strCache>
                <c:ptCount val="1"/>
                <c:pt idx="0">
                  <c:v>2020 m.
N=437</c:v>
                </c:pt>
              </c:strCache>
            </c:strRef>
          </c:tx>
          <c:spPr>
            <a:solidFill>
              <a:schemeClr val="accent2"/>
            </a:solidFill>
            <a:ln>
              <a:noFill/>
            </a:ln>
            <a:effectLst/>
          </c:spPr>
          <c:invertIfNegative val="0"/>
          <c:dPt>
            <c:idx val="0"/>
            <c:invertIfNegative val="0"/>
            <c:bubble3D val="0"/>
            <c:extLst>
              <c:ext xmlns:c16="http://schemas.microsoft.com/office/drawing/2014/chart" uri="{C3380CC4-5D6E-409C-BE32-E72D297353CC}">
                <c16:uniqueId val="{00000000-C97E-4C06-B792-50BEA39D067D}"/>
              </c:ext>
            </c:extLst>
          </c:dPt>
          <c:dPt>
            <c:idx val="1"/>
            <c:invertIfNegative val="0"/>
            <c:bubble3D val="0"/>
            <c:extLst>
              <c:ext xmlns:c16="http://schemas.microsoft.com/office/drawing/2014/chart" uri="{C3380CC4-5D6E-409C-BE32-E72D297353CC}">
                <c16:uniqueId val="{00000001-C97E-4C06-B792-50BEA39D067D}"/>
              </c:ext>
            </c:extLst>
          </c:dPt>
          <c:dPt>
            <c:idx val="2"/>
            <c:invertIfNegative val="0"/>
            <c:bubble3D val="0"/>
            <c:extLst>
              <c:ext xmlns:c16="http://schemas.microsoft.com/office/drawing/2014/chart" uri="{C3380CC4-5D6E-409C-BE32-E72D297353CC}">
                <c16:uniqueId val="{00000002-C97E-4C06-B792-50BEA39D067D}"/>
              </c:ext>
            </c:extLst>
          </c:dPt>
          <c:dPt>
            <c:idx val="3"/>
            <c:invertIfNegative val="0"/>
            <c:bubble3D val="0"/>
            <c:extLst>
              <c:ext xmlns:c16="http://schemas.microsoft.com/office/drawing/2014/chart" uri="{C3380CC4-5D6E-409C-BE32-E72D297353CC}">
                <c16:uniqueId val="{00000003-C97E-4C06-B792-50BEA39D067D}"/>
              </c:ext>
            </c:extLst>
          </c:dPt>
          <c:dPt>
            <c:idx val="4"/>
            <c:invertIfNegative val="0"/>
            <c:bubble3D val="0"/>
            <c:extLst>
              <c:ext xmlns:c16="http://schemas.microsoft.com/office/drawing/2014/chart" uri="{C3380CC4-5D6E-409C-BE32-E72D297353CC}">
                <c16:uniqueId val="{00000004-C97E-4C06-B792-50BEA39D067D}"/>
              </c:ext>
            </c:extLst>
          </c:dPt>
          <c:dPt>
            <c:idx val="5"/>
            <c:invertIfNegative val="0"/>
            <c:bubble3D val="0"/>
            <c:extLst>
              <c:ext xmlns:c16="http://schemas.microsoft.com/office/drawing/2014/chart" uri="{C3380CC4-5D6E-409C-BE32-E72D297353CC}">
                <c16:uniqueId val="{00000005-C97E-4C06-B792-50BEA39D067D}"/>
              </c:ext>
            </c:extLst>
          </c:dPt>
          <c:dLbls>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65000"/>
                        <a:lumOff val="3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Tabelle1!$A$2:$A$7</c:f>
              <c:strCache>
                <c:ptCount val="6"/>
                <c:pt idx="0">
                  <c:v>Iki  200 Eur</c:v>
                </c:pt>
                <c:pt idx="1">
                  <c:v>201 – 300 Eur</c:v>
                </c:pt>
                <c:pt idx="2">
                  <c:v>301 – 400 Eur</c:v>
                </c:pt>
                <c:pt idx="3">
                  <c:v>401 – 500 Eur</c:v>
                </c:pt>
                <c:pt idx="4">
                  <c:v>501 – 600 Eur</c:v>
                </c:pt>
                <c:pt idx="5">
                  <c:v>Daugiau nei 600 Eur</c:v>
                </c:pt>
              </c:strCache>
            </c:strRef>
          </c:cat>
          <c:val>
            <c:numRef>
              <c:f>Tabelle1!$B$2:$B$7</c:f>
              <c:numCache>
                <c:formatCode>0</c:formatCode>
                <c:ptCount val="6"/>
                <c:pt idx="0">
                  <c:v>59</c:v>
                </c:pt>
                <c:pt idx="1">
                  <c:v>16</c:v>
                </c:pt>
                <c:pt idx="2">
                  <c:v>8</c:v>
                </c:pt>
                <c:pt idx="3">
                  <c:v>5</c:v>
                </c:pt>
                <c:pt idx="4">
                  <c:v>5</c:v>
                </c:pt>
                <c:pt idx="5">
                  <c:v>7</c:v>
                </c:pt>
              </c:numCache>
            </c:numRef>
          </c:val>
          <c:extLst>
            <c:ext xmlns:c16="http://schemas.microsoft.com/office/drawing/2014/chart" uri="{C3380CC4-5D6E-409C-BE32-E72D297353CC}">
              <c16:uniqueId val="{00000006-C97E-4C06-B792-50BEA39D067D}"/>
            </c:ext>
          </c:extLst>
        </c:ser>
        <c:ser>
          <c:idx val="1"/>
          <c:order val="1"/>
          <c:tx>
            <c:strRef>
              <c:f>Tabelle1!$C$1</c:f>
              <c:strCache>
                <c:ptCount val="1"/>
                <c:pt idx="0">
                  <c:v>2019 m.
N=423</c:v>
                </c:pt>
              </c:strCache>
            </c:strRef>
          </c:tx>
          <c:spPr>
            <a:solidFill>
              <a:schemeClr val="accent3">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65000"/>
                        <a:lumOff val="3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Tabelle1!$A$2:$A$7</c:f>
              <c:strCache>
                <c:ptCount val="6"/>
                <c:pt idx="0">
                  <c:v>Iki  200 Eur</c:v>
                </c:pt>
                <c:pt idx="1">
                  <c:v>201 – 300 Eur</c:v>
                </c:pt>
                <c:pt idx="2">
                  <c:v>301 – 400 Eur</c:v>
                </c:pt>
                <c:pt idx="3">
                  <c:v>401 – 500 Eur</c:v>
                </c:pt>
                <c:pt idx="4">
                  <c:v>501 – 600 Eur</c:v>
                </c:pt>
                <c:pt idx="5">
                  <c:v>Daugiau nei 600 Eur</c:v>
                </c:pt>
              </c:strCache>
            </c:strRef>
          </c:cat>
          <c:val>
            <c:numRef>
              <c:f>Tabelle1!$C$2:$C$7</c:f>
              <c:numCache>
                <c:formatCode>0</c:formatCode>
                <c:ptCount val="6"/>
                <c:pt idx="0">
                  <c:v>51</c:v>
                </c:pt>
                <c:pt idx="1">
                  <c:v>17</c:v>
                </c:pt>
                <c:pt idx="2">
                  <c:v>10</c:v>
                </c:pt>
                <c:pt idx="3">
                  <c:v>11</c:v>
                </c:pt>
                <c:pt idx="4">
                  <c:v>4</c:v>
                </c:pt>
                <c:pt idx="5">
                  <c:v>7</c:v>
                </c:pt>
              </c:numCache>
            </c:numRef>
          </c:val>
          <c:extLst>
            <c:ext xmlns:c16="http://schemas.microsoft.com/office/drawing/2014/chart" uri="{C3380CC4-5D6E-409C-BE32-E72D297353CC}">
              <c16:uniqueId val="{0000000D-C97E-4C06-B792-50BEA39D067D}"/>
            </c:ext>
          </c:extLst>
        </c:ser>
        <c:dLbls>
          <c:showLegendKey val="0"/>
          <c:showVal val="0"/>
          <c:showCatName val="0"/>
          <c:showSerName val="0"/>
          <c:showPercent val="0"/>
          <c:showBubbleSize val="0"/>
        </c:dLbls>
        <c:gapWidth val="50"/>
        <c:axId val="480979384"/>
        <c:axId val="480983304"/>
      </c:barChart>
      <c:catAx>
        <c:axId val="48097938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80983304"/>
        <c:crosses val="autoZero"/>
        <c:auto val="1"/>
        <c:lblAlgn val="ctr"/>
        <c:lblOffset val="100"/>
        <c:noMultiLvlLbl val="0"/>
      </c:catAx>
      <c:valAx>
        <c:axId val="480983304"/>
        <c:scaling>
          <c:orientation val="minMax"/>
          <c:max val="100"/>
          <c:min val="0"/>
        </c:scaling>
        <c:delete val="1"/>
        <c:axPos val="l"/>
        <c:numFmt formatCode="#,##0_ ;#,##0\ " sourceLinked="0"/>
        <c:majorTickMark val="none"/>
        <c:minorTickMark val="none"/>
        <c:tickLblPos val="nextTo"/>
        <c:crossAx val="480979384"/>
        <c:crosses val="autoZero"/>
        <c:crossBetween val="between"/>
        <c:majorUnit val="25"/>
      </c:valAx>
      <c:spPr>
        <a:noFill/>
        <a:ln>
          <a:noFill/>
        </a:ln>
        <a:effectLst/>
      </c:spPr>
    </c:plotArea>
    <c:legend>
      <c:legendPos val="t"/>
      <c:layout>
        <c:manualLayout>
          <c:xMode val="edge"/>
          <c:yMode val="edge"/>
          <c:x val="0.53572634031567357"/>
          <c:y val="0.43967638367410861"/>
          <c:w val="0.32719043452725255"/>
          <c:h val="0.1294806010174488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240564912748883E-3"/>
          <c:y val="0.10795233954161224"/>
          <c:w val="1"/>
          <c:h val="0.66990173087200289"/>
        </c:manualLayout>
      </c:layout>
      <c:barChart>
        <c:barDir val="col"/>
        <c:grouping val="clustered"/>
        <c:varyColors val="0"/>
        <c:ser>
          <c:idx val="0"/>
          <c:order val="0"/>
          <c:tx>
            <c:strRef>
              <c:f>Tabelle1!$B$1</c:f>
              <c:strCache>
                <c:ptCount val="1"/>
                <c:pt idx="0">
                  <c:v>2020 m.
N=409</c:v>
                </c:pt>
              </c:strCache>
            </c:strRef>
          </c:tx>
          <c:spPr>
            <a:solidFill>
              <a:schemeClr val="accent1"/>
            </a:solidFill>
            <a:ln>
              <a:noFill/>
            </a:ln>
            <a:effectLst/>
          </c:spPr>
          <c:invertIfNegative val="0"/>
          <c:dPt>
            <c:idx val="0"/>
            <c:invertIfNegative val="0"/>
            <c:bubble3D val="0"/>
            <c:extLst>
              <c:ext xmlns:c16="http://schemas.microsoft.com/office/drawing/2014/chart" uri="{C3380CC4-5D6E-409C-BE32-E72D297353CC}">
                <c16:uniqueId val="{00000000-7D23-4B59-8443-74B9705C0FD0}"/>
              </c:ext>
            </c:extLst>
          </c:dPt>
          <c:dPt>
            <c:idx val="1"/>
            <c:invertIfNegative val="0"/>
            <c:bubble3D val="0"/>
            <c:extLst>
              <c:ext xmlns:c16="http://schemas.microsoft.com/office/drawing/2014/chart" uri="{C3380CC4-5D6E-409C-BE32-E72D297353CC}">
                <c16:uniqueId val="{00000001-7D23-4B59-8443-74B9705C0FD0}"/>
              </c:ext>
            </c:extLst>
          </c:dPt>
          <c:dPt>
            <c:idx val="2"/>
            <c:invertIfNegative val="0"/>
            <c:bubble3D val="0"/>
            <c:extLst>
              <c:ext xmlns:c16="http://schemas.microsoft.com/office/drawing/2014/chart" uri="{C3380CC4-5D6E-409C-BE32-E72D297353CC}">
                <c16:uniqueId val="{00000002-7D23-4B59-8443-74B9705C0FD0}"/>
              </c:ext>
            </c:extLst>
          </c:dPt>
          <c:dPt>
            <c:idx val="3"/>
            <c:invertIfNegative val="0"/>
            <c:bubble3D val="0"/>
            <c:extLst>
              <c:ext xmlns:c16="http://schemas.microsoft.com/office/drawing/2014/chart" uri="{C3380CC4-5D6E-409C-BE32-E72D297353CC}">
                <c16:uniqueId val="{00000003-7D23-4B59-8443-74B9705C0FD0}"/>
              </c:ext>
            </c:extLst>
          </c:dPt>
          <c:dPt>
            <c:idx val="4"/>
            <c:invertIfNegative val="0"/>
            <c:bubble3D val="0"/>
            <c:extLst>
              <c:ext xmlns:c16="http://schemas.microsoft.com/office/drawing/2014/chart" uri="{C3380CC4-5D6E-409C-BE32-E72D297353CC}">
                <c16:uniqueId val="{00000004-7D23-4B59-8443-74B9705C0FD0}"/>
              </c:ext>
            </c:extLst>
          </c:dPt>
          <c:dPt>
            <c:idx val="5"/>
            <c:invertIfNegative val="0"/>
            <c:bubble3D val="0"/>
            <c:spPr>
              <a:solidFill>
                <a:schemeClr val="accent4"/>
              </a:solidFill>
              <a:ln>
                <a:noFill/>
              </a:ln>
              <a:effectLst/>
            </c:spPr>
            <c:extLst>
              <c:ext xmlns:c16="http://schemas.microsoft.com/office/drawing/2014/chart" uri="{C3380CC4-5D6E-409C-BE32-E72D297353CC}">
                <c16:uniqueId val="{00000005-7D23-4B59-8443-74B9705C0FD0}"/>
              </c:ext>
            </c:extLst>
          </c:dPt>
          <c:dLbls>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65000"/>
                        <a:lumOff val="3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Tabelle1!$A$2:$A$7</c:f>
              <c:strCache>
                <c:ptCount val="6"/>
                <c:pt idx="0">
                  <c:v>Iki  300 Eur</c:v>
                </c:pt>
                <c:pt idx="1">
                  <c:v>301 – 500 Eur</c:v>
                </c:pt>
                <c:pt idx="2">
                  <c:v>501 – 800 Eur</c:v>
                </c:pt>
                <c:pt idx="3">
                  <c:v>801 – 1000 Eur</c:v>
                </c:pt>
                <c:pt idx="4">
                  <c:v>Daugiau nei 1000 eur</c:v>
                </c:pt>
                <c:pt idx="5">
                  <c:v>Nenurodysiu</c:v>
                </c:pt>
              </c:strCache>
            </c:strRef>
          </c:cat>
          <c:val>
            <c:numRef>
              <c:f>Tabelle1!$B$2:$B$7</c:f>
              <c:numCache>
                <c:formatCode>0</c:formatCode>
                <c:ptCount val="6"/>
                <c:pt idx="0">
                  <c:v>59</c:v>
                </c:pt>
                <c:pt idx="1">
                  <c:v>19</c:v>
                </c:pt>
                <c:pt idx="2">
                  <c:v>7</c:v>
                </c:pt>
                <c:pt idx="3">
                  <c:v>4</c:v>
                </c:pt>
                <c:pt idx="4">
                  <c:v>6</c:v>
                </c:pt>
                <c:pt idx="5">
                  <c:v>5</c:v>
                </c:pt>
              </c:numCache>
            </c:numRef>
          </c:val>
          <c:extLst>
            <c:ext xmlns:c16="http://schemas.microsoft.com/office/drawing/2014/chart" uri="{C3380CC4-5D6E-409C-BE32-E72D297353CC}">
              <c16:uniqueId val="{00000006-7D23-4B59-8443-74B9705C0FD0}"/>
            </c:ext>
          </c:extLst>
        </c:ser>
        <c:dLbls>
          <c:showLegendKey val="0"/>
          <c:showVal val="0"/>
          <c:showCatName val="0"/>
          <c:showSerName val="0"/>
          <c:showPercent val="0"/>
          <c:showBubbleSize val="0"/>
        </c:dLbls>
        <c:gapWidth val="140"/>
        <c:axId val="480979384"/>
        <c:axId val="480983304"/>
      </c:barChart>
      <c:catAx>
        <c:axId val="48097938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80983304"/>
        <c:crosses val="autoZero"/>
        <c:auto val="1"/>
        <c:lblAlgn val="ctr"/>
        <c:lblOffset val="100"/>
        <c:noMultiLvlLbl val="0"/>
      </c:catAx>
      <c:valAx>
        <c:axId val="480983304"/>
        <c:scaling>
          <c:orientation val="minMax"/>
          <c:max val="100"/>
          <c:min val="0"/>
        </c:scaling>
        <c:delete val="1"/>
        <c:axPos val="l"/>
        <c:numFmt formatCode="#,##0_ ;#,##0\ " sourceLinked="0"/>
        <c:majorTickMark val="none"/>
        <c:minorTickMark val="none"/>
        <c:tickLblPos val="nextTo"/>
        <c:crossAx val="480979384"/>
        <c:crosses val="autoZero"/>
        <c:crossBetween val="between"/>
        <c:majorUnit val="2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3336414594109398"/>
          <c:y val="0.18286255557069658"/>
          <c:w val="0.33327157883414316"/>
          <c:h val="0.66029923904390231"/>
        </c:manualLayout>
      </c:layout>
      <c:doughnutChart>
        <c:varyColors val="1"/>
        <c:ser>
          <c:idx val="0"/>
          <c:order val="0"/>
          <c:tx>
            <c:strRef>
              <c:f>Sheet1!$B$1</c:f>
              <c:strCache>
                <c:ptCount val="1"/>
                <c:pt idx="0">
                  <c:v>Series 1</c:v>
                </c:pt>
              </c:strCache>
            </c:strRef>
          </c:tx>
          <c:dPt>
            <c:idx val="0"/>
            <c:bubble3D val="0"/>
            <c:spPr>
              <a:solidFill>
                <a:schemeClr val="accent1"/>
              </a:solidFill>
              <a:ln>
                <a:noFill/>
              </a:ln>
              <a:effectLst/>
            </c:spPr>
            <c:extLst>
              <c:ext xmlns:c16="http://schemas.microsoft.com/office/drawing/2014/chart" uri="{C3380CC4-5D6E-409C-BE32-E72D297353CC}">
                <c16:uniqueId val="{00000001-76D9-4AC7-91EB-F57B2426E9AB}"/>
              </c:ext>
            </c:extLst>
          </c:dPt>
          <c:dPt>
            <c:idx val="1"/>
            <c:bubble3D val="0"/>
            <c:spPr>
              <a:solidFill>
                <a:schemeClr val="accent2"/>
              </a:solidFill>
              <a:ln>
                <a:noFill/>
              </a:ln>
              <a:effectLst/>
            </c:spPr>
            <c:extLst>
              <c:ext xmlns:c16="http://schemas.microsoft.com/office/drawing/2014/chart" uri="{C3380CC4-5D6E-409C-BE32-E72D297353CC}">
                <c16:uniqueId val="{00000003-76D9-4AC7-91EB-F57B2426E9AB}"/>
              </c:ext>
            </c:extLst>
          </c:dPt>
          <c:dLbls>
            <c:dLbl>
              <c:idx val="0"/>
              <c:layout>
                <c:manualLayout>
                  <c:x val="0.17171275909578473"/>
                  <c:y val="0.13200108810472033"/>
                </c:manualLayout>
              </c:layout>
              <c:tx>
                <c:rich>
                  <a:bodyPr/>
                  <a:lstStyle/>
                  <a:p>
                    <a:fld id="{D20E11C0-C132-485A-ACD3-B7DDA9CCB1EE}" type="CELLRANGE">
                      <a:rPr lang="lt-LT" sz="1100" b="0" i="0" u="none" strike="noStrike" kern="1200" baseline="0" smtClean="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mn-cs"/>
                      </a:rPr>
                      <a:pPr/>
                      <a:t>[CELLRANGE]</a:t>
                    </a:fld>
                    <a:r>
                      <a:rPr lang="lt-LT" sz="1100" b="0" i="0" u="none" strike="noStrike" kern="1200" baseline="0">
                        <a:solidFill>
                          <a:schemeClr val="tx1">
                            <a:lumMod val="50000"/>
                            <a:lumOff val="50000"/>
                          </a:schemeClr>
                        </a:solidFill>
                        <a:latin typeface="+mj-lt"/>
                        <a:ea typeface="+mn-ea"/>
                        <a:cs typeface="+mn-cs"/>
                      </a:rPr>
                      <a:t> </a:t>
                    </a:r>
                  </a:p>
                  <a:p>
                    <a:fld id="{F005AFFF-1E2F-47F3-B950-3E8546D4C26E}" type="VALUE">
                      <a:rPr lang="lt-LT" sz="1100" b="0" i="0" u="none" strike="noStrike" kern="1200" baseline="0" smtClean="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mn-cs"/>
                      </a:rPr>
                      <a:pPr/>
                      <a:t>[VALUE]</a:t>
                    </a:fld>
                    <a:r>
                      <a:rPr lang="lt-LT" sz="1100" b="0" i="0" u="none" strike="noStrike" kern="1200" baseline="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mn-cs"/>
                      </a:rPr>
                      <a:t>%</a:t>
                    </a:r>
                  </a:p>
                </c:rich>
              </c:tx>
              <c:showLegendKey val="0"/>
              <c:showVal val="1"/>
              <c:showCatName val="0"/>
              <c:showSerName val="0"/>
              <c:showPercent val="0"/>
              <c:showBubbleSize val="0"/>
              <c:extLst>
                <c:ext xmlns:c15="http://schemas.microsoft.com/office/drawing/2012/chart" uri="{CE6537A1-D6FC-4f65-9D91-7224C49458BB}">
                  <c15:layout>
                    <c:manualLayout>
                      <c:w val="0.26461729642250109"/>
                      <c:h val="0.42406678626938898"/>
                    </c:manualLayout>
                  </c15:layout>
                  <c15:dlblFieldTable/>
                  <c15:showDataLabelsRange val="1"/>
                </c:ext>
                <c:ext xmlns:c16="http://schemas.microsoft.com/office/drawing/2014/chart" uri="{C3380CC4-5D6E-409C-BE32-E72D297353CC}">
                  <c16:uniqueId val="{00000001-76D9-4AC7-91EB-F57B2426E9AB}"/>
                </c:ext>
              </c:extLst>
            </c:dLbl>
            <c:dLbl>
              <c:idx val="1"/>
              <c:layout>
                <c:manualLayout>
                  <c:x val="-0.19210260365673687"/>
                  <c:y val="-3.2636481835720779E-2"/>
                </c:manualLayout>
              </c:layout>
              <c:tx>
                <c:rich>
                  <a:bodyPr/>
                  <a:lstStyle/>
                  <a:p>
                    <a:fld id="{D20E11C0-C132-485A-ACD3-B7DDA9CCB1EE}" type="CELLRANGE">
                      <a:rPr lang="lt-LT" sz="1100" b="0" i="0" u="none" strike="noStrike" kern="1200" baseline="0" smtClean="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mn-cs"/>
                      </a:rPr>
                      <a:pPr/>
                      <a:t>[CELLRANGE]</a:t>
                    </a:fld>
                    <a:r>
                      <a:rPr lang="lt-LT" sz="1100" b="0" i="0" u="none" strike="noStrike" kern="1200" baseline="0">
                        <a:solidFill>
                          <a:schemeClr val="tx1">
                            <a:lumMod val="50000"/>
                            <a:lumOff val="50000"/>
                          </a:schemeClr>
                        </a:solidFill>
                        <a:latin typeface="+mj-lt"/>
                        <a:ea typeface="+mn-ea"/>
                        <a:cs typeface="+mn-cs"/>
                      </a:rPr>
                      <a:t> </a:t>
                    </a:r>
                  </a:p>
                  <a:p>
                    <a:fld id="{F005AFFF-1E2F-47F3-B950-3E8546D4C26E}" type="VALUE">
                      <a:rPr lang="lt-LT" sz="1100" b="0" i="0" u="none" strike="noStrike" kern="1200" baseline="0" smtClean="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mn-cs"/>
                      </a:rPr>
                      <a:pPr/>
                      <a:t>[VALUE]</a:t>
                    </a:fld>
                    <a:r>
                      <a:rPr lang="lt-LT" sz="1100" b="0" i="0" u="none" strike="noStrike" kern="1200" baseline="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mn-cs"/>
                      </a:rPr>
                      <a:t>%</a:t>
                    </a:r>
                  </a:p>
                </c:rich>
              </c:tx>
              <c:showLegendKey val="0"/>
              <c:showVal val="1"/>
              <c:showCatName val="0"/>
              <c:showSerName val="0"/>
              <c:showPercent val="0"/>
              <c:showBubbleSize val="0"/>
              <c:extLst>
                <c:ext xmlns:c15="http://schemas.microsoft.com/office/drawing/2012/chart" uri="{CE6537A1-D6FC-4f65-9D91-7224C49458BB}">
                  <c15:layout>
                    <c:manualLayout>
                      <c:w val="0.27217004836114206"/>
                      <c:h val="0.32943574290810845"/>
                    </c:manualLayout>
                  </c15:layout>
                  <c15:dlblFieldTable/>
                  <c15:showDataLabelsRange val="1"/>
                </c:ext>
                <c:ext xmlns:c16="http://schemas.microsoft.com/office/drawing/2014/chart" uri="{C3380CC4-5D6E-409C-BE32-E72D297353CC}">
                  <c16:uniqueId val="{00000003-76D9-4AC7-91EB-F57B2426E9AB}"/>
                </c:ext>
              </c:extLst>
            </c:dLbl>
            <c:spPr>
              <a:noFill/>
              <a:ln>
                <a:noFill/>
              </a:ln>
              <a:effectLst/>
            </c:spPr>
            <c:txPr>
              <a:bodyPr rot="0" spcFirstLastPara="1" vertOverflow="ellipsis" vert="horz" wrap="square" anchor="ctr" anchorCtr="0"/>
              <a:lstStyle/>
              <a:p>
                <a:pPr algn="ctr" rtl="0">
                  <a:defRPr lang="en-US" sz="1100" b="0" i="0" u="none" strike="noStrike" kern="1200" baseline="0">
                    <a:solidFill>
                      <a:schemeClr val="tx1">
                        <a:lumMod val="50000"/>
                        <a:lumOff val="50000"/>
                      </a:schemeClr>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DataLabelsRange val="1"/>
              </c:ext>
            </c:extLst>
          </c:dLbls>
          <c:cat>
            <c:strRef>
              <c:f>Sheet1!$A$2:$A$3</c:f>
              <c:strCache>
                <c:ptCount val="2"/>
                <c:pt idx="0">
                  <c:v>Palankiai, nes tai leistų sumažinti šildymo sąnaudas,  investuojant daug mažiau pinigų nei būtų reikalinga pilnai renovacijai</c:v>
                </c:pt>
                <c:pt idx="1">
                  <c:v>Nepalankiai, nes tai vis tiek  reikalautų investicijų ir nepagerintų gyvenimo kokybės tiek, kiek pilna namo renovacija</c:v>
                </c:pt>
              </c:strCache>
            </c:strRef>
          </c:cat>
          <c:val>
            <c:numRef>
              <c:f>Sheet1!$B$2:$B$3</c:f>
              <c:numCache>
                <c:formatCode>General</c:formatCode>
                <c:ptCount val="2"/>
                <c:pt idx="0">
                  <c:v>61</c:v>
                </c:pt>
                <c:pt idx="1">
                  <c:v>30</c:v>
                </c:pt>
              </c:numCache>
            </c:numRef>
          </c:val>
          <c:extLst>
            <c:ext xmlns:c15="http://schemas.microsoft.com/office/drawing/2012/chart" uri="{02D57815-91ED-43cb-92C2-25804820EDAC}">
              <c15:datalabelsRange>
                <c15:f>Sheet1!$A$2:$A$5</c15:f>
                <c15:dlblRangeCache>
                  <c:ptCount val="4"/>
                  <c:pt idx="0">
                    <c:v>Palankiai, nes tai leistų sumažinti šildymo sąnaudas,  investuojant daug mažiau pinigų nei būtų reikalinga pilnai renovacijai</c:v>
                  </c:pt>
                  <c:pt idx="1">
                    <c:v>Nepalankiai, nes tai vis tiek  reikalautų investicijų ir nepagerintų gyvenimo kokybės tiek, kiek pilna namo renovacija</c:v>
                  </c:pt>
                </c15:dlblRangeCache>
              </c15:datalabelsRange>
            </c:ext>
            <c:ext xmlns:c16="http://schemas.microsoft.com/office/drawing/2014/chart" uri="{C3380CC4-5D6E-409C-BE32-E72D297353CC}">
              <c16:uniqueId val="{00000004-76D9-4AC7-91EB-F57B2426E9AB}"/>
            </c:ext>
          </c:extLst>
        </c:ser>
        <c:dLbls>
          <c:showLegendKey val="0"/>
          <c:showVal val="0"/>
          <c:showCatName val="0"/>
          <c:showSerName val="0"/>
          <c:showPercent val="0"/>
          <c:showBubbleSize val="0"/>
          <c:showLeaderLines val="0"/>
        </c:dLbls>
        <c:firstSliceAng val="360"/>
        <c:holeSize val="73"/>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8793E2-2BCD-4354-B888-B20F10DDFDCC}" type="datetimeFigureOut">
              <a:rPr lang="lt-LT" smtClean="0"/>
              <a:t>2022-10-08</a:t>
            </a:fld>
            <a:endParaRPr lang="lt-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33ACDF-C2B0-458D-BC64-1888BF843437}" type="slidenum">
              <a:rPr lang="lt-LT" smtClean="0"/>
              <a:t>‹#›</a:t>
            </a:fld>
            <a:endParaRPr lang="lt-LT"/>
          </a:p>
        </p:txBody>
      </p:sp>
    </p:spTree>
    <p:extLst>
      <p:ext uri="{BB962C8B-B14F-4D97-AF65-F5344CB8AC3E}">
        <p14:creationId xmlns:p14="http://schemas.microsoft.com/office/powerpoint/2010/main" val="1522118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2231676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444607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477291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
        <p:nvSpPr>
          <p:cNvPr id="4" name="Slide Number Placeholder 3"/>
          <p:cNvSpPr>
            <a:spLocks noGrp="1"/>
          </p:cNvSpPr>
          <p:nvPr>
            <p:ph type="sldNum" sz="quarter" idx="5"/>
          </p:nvPr>
        </p:nvSpPr>
        <p:spPr/>
        <p:txBody>
          <a:bodyPr/>
          <a:lstStyle/>
          <a:p>
            <a:fld id="{ED33ACDF-C2B0-458D-BC64-1888BF843437}" type="slidenum">
              <a:rPr lang="lt-LT" smtClean="0"/>
              <a:t>11</a:t>
            </a:fld>
            <a:endParaRPr lang="lt-LT"/>
          </a:p>
        </p:txBody>
      </p:sp>
    </p:spTree>
    <p:extLst>
      <p:ext uri="{BB962C8B-B14F-4D97-AF65-F5344CB8AC3E}">
        <p14:creationId xmlns:p14="http://schemas.microsoft.com/office/powerpoint/2010/main" val="26605169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ED33ACDF-C2B0-458D-BC64-1888BF843437}" type="slidenum">
              <a:rPr lang="lt-LT" smtClean="0"/>
              <a:t>30</a:t>
            </a:fld>
            <a:endParaRPr lang="lt-LT"/>
          </a:p>
        </p:txBody>
      </p:sp>
    </p:spTree>
    <p:extLst>
      <p:ext uri="{BB962C8B-B14F-4D97-AF65-F5344CB8AC3E}">
        <p14:creationId xmlns:p14="http://schemas.microsoft.com/office/powerpoint/2010/main" val="1954316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2752489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3878670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37027724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cid:image001.jpg@01CAE225.00E1DD30" TargetMode="External"/><Relationship Id="rId2" Type="http://schemas.openxmlformats.org/officeDocument/2006/relationships/image" Target="../media/image17.jpe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Master" Target="../slideMasters/slideMaster2.xml"/><Relationship Id="rId5" Type="http://schemas.openxmlformats.org/officeDocument/2006/relationships/image" Target="../media/image7.png"/><Relationship Id="rId4" Type="http://schemas.microsoft.com/office/2007/relationships/hdphoto" Target="../media/hdphoto2.wdp"/></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ulinis lapa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124856" y="2738933"/>
            <a:ext cx="5297919" cy="1569660"/>
          </a:xfrm>
        </p:spPr>
        <p:txBody>
          <a:bodyPr>
            <a:spAutoFit/>
          </a:bodyPr>
          <a:lstStyle>
            <a:lvl1pPr algn="ctr">
              <a:lnSpc>
                <a:spcPct val="100000"/>
              </a:lnSpc>
              <a:defRPr sz="3200">
                <a:solidFill>
                  <a:schemeClr val="tx1">
                    <a:lumMod val="50000"/>
                    <a:lumOff val="50000"/>
                  </a:schemeClr>
                </a:solidFill>
                <a:latin typeface="Microsoft YaHei UI Light" panose="020B0502040204020203" pitchFamily="34" charset="-122"/>
                <a:ea typeface="Microsoft YaHei UI Light" panose="020B0502040204020203" pitchFamily="34" charset="-122"/>
              </a:defRPr>
            </a:lvl1pPr>
          </a:lstStyle>
          <a:p>
            <a:r>
              <a:rPr lang="lt-LT" altLang="lt-LT" sz="3200">
                <a:solidFill>
                  <a:srgbClr val="7F7F7F"/>
                </a:solidFill>
                <a:latin typeface="Microsoft YaHei UI Light" panose="020B0502040204020203" pitchFamily="34" charset="-122"/>
                <a:ea typeface="Microsoft YaHei UI Light" panose="020B0502040204020203" pitchFamily="34" charset="-122"/>
                <a:cs typeface="+mj-cs"/>
              </a:rPr>
              <a:t>ŠALIES GYVENTOJŲ NUOMONĖS TYRIMAS DĖL ...............</a:t>
            </a:r>
            <a:endParaRPr lang="lt-LT" sz="3200" spc="300">
              <a:solidFill>
                <a:schemeClr val="bg1">
                  <a:lumMod val="50000"/>
                </a:schemeClr>
              </a:solidFill>
              <a:latin typeface="Microsoft YaHei UI Light" panose="020B0502040204020203" pitchFamily="34" charset="-122"/>
              <a:ea typeface="Microsoft YaHei UI Light" panose="020B0502040204020203" pitchFamily="34" charset="-122"/>
            </a:endParaRPr>
          </a:p>
        </p:txBody>
      </p:sp>
      <p:sp>
        <p:nvSpPr>
          <p:cNvPr id="7" name="TextBox 6"/>
          <p:cNvSpPr txBox="1"/>
          <p:nvPr userDrawn="1"/>
        </p:nvSpPr>
        <p:spPr>
          <a:xfrm>
            <a:off x="8072807" y="4656387"/>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vykdytojas</a:t>
            </a:r>
          </a:p>
        </p:txBody>
      </p:sp>
      <p:sp>
        <p:nvSpPr>
          <p:cNvPr id="8" name="TextBox 7"/>
          <p:cNvSpPr txBox="1"/>
          <p:nvPr userDrawn="1"/>
        </p:nvSpPr>
        <p:spPr>
          <a:xfrm>
            <a:off x="8072808" y="3384973"/>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užsakovas</a:t>
            </a:r>
          </a:p>
        </p:txBody>
      </p:sp>
      <p:pic>
        <p:nvPicPr>
          <p:cNvPr id="10" name="Picture 3"/>
          <p:cNvPicPr>
            <a:picLocks noChangeAspect="1" noChangeArrowheads="1"/>
          </p:cNvPicPr>
          <p:nvPr userDrawn="1"/>
        </p:nvPicPr>
        <p:blipFill>
          <a:blip r:embed="rId2">
            <a:grayscl/>
            <a:extLst>
              <a:ext uri="{28A0092B-C50C-407E-A947-70E740481C1C}">
                <a14:useLocalDpi xmlns:a14="http://schemas.microsoft.com/office/drawing/2010/main" val="0"/>
              </a:ext>
            </a:extLst>
          </a:blip>
          <a:srcRect/>
          <a:stretch>
            <a:fillRect/>
          </a:stretch>
        </p:blipFill>
        <p:spPr bwMode="auto">
          <a:xfrm>
            <a:off x="1938110" y="5997487"/>
            <a:ext cx="1771650" cy="571500"/>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Connector 11"/>
          <p:cNvCxnSpPr/>
          <p:nvPr userDrawn="1"/>
        </p:nvCxnSpPr>
        <p:spPr>
          <a:xfrm>
            <a:off x="7579867" y="1655522"/>
            <a:ext cx="0" cy="3513282"/>
          </a:xfrm>
          <a:prstGeom prst="line">
            <a:avLst/>
          </a:prstGeom>
          <a:ln/>
        </p:spPr>
        <p:style>
          <a:lnRef idx="1">
            <a:schemeClr val="accent3"/>
          </a:lnRef>
          <a:fillRef idx="0">
            <a:schemeClr val="accent3"/>
          </a:fillRef>
          <a:effectRef idx="0">
            <a:schemeClr val="accent3"/>
          </a:effectRef>
          <a:fontRef idx="minor">
            <a:schemeClr val="tx1"/>
          </a:fontRef>
        </p:style>
      </p:cxn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79460" y="5047594"/>
            <a:ext cx="2574760" cy="387266"/>
          </a:xfrm>
          <a:prstGeom prst="rect">
            <a:avLst/>
          </a:prstGeom>
        </p:spPr>
      </p:pic>
      <p:pic>
        <p:nvPicPr>
          <p:cNvPr id="3" name="Picture 2">
            <a:extLst>
              <a:ext uri="{FF2B5EF4-FFF2-40B4-BE49-F238E27FC236}">
                <a16:creationId xmlns:a16="http://schemas.microsoft.com/office/drawing/2014/main" id="{88A21E4E-9262-4429-90DB-13AAE45E482C}"/>
              </a:ext>
            </a:extLst>
          </p:cNvPr>
          <p:cNvPicPr>
            <a:picLocks noChangeAspect="1"/>
          </p:cNvPicPr>
          <p:nvPr userDrawn="1"/>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510972" y="6121723"/>
            <a:ext cx="1344008" cy="395069"/>
          </a:xfrm>
          <a:prstGeom prst="rect">
            <a:avLst/>
          </a:prstGeom>
        </p:spPr>
      </p:pic>
    </p:spTree>
    <p:extLst>
      <p:ext uri="{BB962C8B-B14F-4D97-AF65-F5344CB8AC3E}">
        <p14:creationId xmlns:p14="http://schemas.microsoft.com/office/powerpoint/2010/main" val="3006192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etodik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15B407A-EA30-4766-84A4-9048485A2A1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69F8092A-0637-481E-AA17-D9713811F305}"/>
              </a:ext>
            </a:extLst>
          </p:cNvPr>
          <p:cNvPicPr>
            <a:picLocks noChangeAspect="1"/>
          </p:cNvPicPr>
          <p:nvPr userDrawn="1"/>
        </p:nvPicPr>
        <p:blipFill>
          <a:blip r:embed="rId4"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20731D24-37B0-4F36-8C15-424471B92B85}"/>
              </a:ext>
            </a:extLst>
          </p:cNvPr>
          <p:cNvSpPr txBox="1"/>
          <p:nvPr userDrawn="1"/>
        </p:nvSpPr>
        <p:spPr>
          <a:xfrm>
            <a:off x="-1" y="3875308"/>
            <a:ext cx="12192001" cy="1451429"/>
          </a:xfrm>
          <a:prstGeom prst="rect">
            <a:avLst/>
          </a:prstGeom>
          <a:solidFill>
            <a:srgbClr val="FFFFFF">
              <a:alpha val="89804"/>
            </a:srgbClr>
          </a:solidFill>
        </p:spPr>
        <p:txBody>
          <a:bodyPr wrap="square" rtlCol="0" anchor="ctr">
            <a:noAutofit/>
          </a:bodyPr>
          <a:lstStyle/>
          <a:p>
            <a:r>
              <a:rPr lang="lt-LT" sz="2800" b="1">
                <a:solidFill>
                  <a:srgbClr val="1AB1AF"/>
                </a:solidFill>
                <a:ea typeface="Microsoft YaHei UI Light" panose="020B0502040204020203" pitchFamily="34" charset="-122"/>
              </a:rPr>
              <a:t>	METODIKA</a:t>
            </a:r>
          </a:p>
        </p:txBody>
      </p:sp>
    </p:spTree>
    <p:extLst>
      <p:ext uri="{BB962C8B-B14F-4D97-AF65-F5344CB8AC3E}">
        <p14:creationId xmlns:p14="http://schemas.microsoft.com/office/powerpoint/2010/main" val="236699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zultata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B77DA49-2AE6-41BE-B8F8-DE5C3C94394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F7D4613A-760F-4897-84C6-2669F5601DAE}"/>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8711DD97-FBF9-41DB-BD38-D1E07C71FC99}"/>
              </a:ext>
            </a:extLst>
          </p:cNvPr>
          <p:cNvSpPr txBox="1"/>
          <p:nvPr userDrawn="1"/>
        </p:nvSpPr>
        <p:spPr>
          <a:xfrm>
            <a:off x="-1" y="3875308"/>
            <a:ext cx="12192001" cy="1451429"/>
          </a:xfrm>
          <a:prstGeom prst="rect">
            <a:avLst/>
          </a:prstGeom>
          <a:solidFill>
            <a:srgbClr val="FFFFFF">
              <a:alpha val="89804"/>
            </a:srgbClr>
          </a:solidFill>
        </p:spPr>
        <p:txBody>
          <a:bodyPr wrap="square" rtlCol="0" anchor="ctr">
            <a:noAutofit/>
          </a:bodyPr>
          <a:lstStyle/>
          <a:p>
            <a:r>
              <a:rPr lang="lt-LT" sz="2800" b="1">
                <a:solidFill>
                  <a:srgbClr val="1AB1AF"/>
                </a:solidFill>
                <a:ea typeface="Microsoft YaHei UI Light" panose="020B0502040204020203" pitchFamily="34" charset="-122"/>
              </a:rPr>
              <a:t>	REZULTATAI</a:t>
            </a:r>
          </a:p>
        </p:txBody>
      </p:sp>
    </p:spTree>
    <p:extLst>
      <p:ext uri="{BB962C8B-B14F-4D97-AF65-F5344CB8AC3E}">
        <p14:creationId xmlns:p14="http://schemas.microsoft.com/office/powerpoint/2010/main" val="2742215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pibendrinim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D9A84D5-223D-4155-8118-B06C766FF1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99CA7772-2DF4-40E6-95EA-8924F5EFF167}"/>
              </a:ext>
            </a:extLst>
          </p:cNvPr>
          <p:cNvPicPr>
            <a:picLocks noChangeAspect="1"/>
          </p:cNvPicPr>
          <p:nvPr userDrawn="1"/>
        </p:nvPicPr>
        <p:blipFill>
          <a:blip r:embed="rId4"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58D5A76F-9230-4D2E-A20B-7641AE70559C}"/>
              </a:ext>
            </a:extLst>
          </p:cNvPr>
          <p:cNvSpPr txBox="1"/>
          <p:nvPr userDrawn="1"/>
        </p:nvSpPr>
        <p:spPr>
          <a:xfrm>
            <a:off x="-1" y="3875308"/>
            <a:ext cx="12192001" cy="1451429"/>
          </a:xfrm>
          <a:prstGeom prst="rect">
            <a:avLst/>
          </a:prstGeom>
          <a:solidFill>
            <a:schemeClr val="bg1">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APIBENDRINIMAS</a:t>
            </a:r>
          </a:p>
        </p:txBody>
      </p:sp>
    </p:spTree>
    <p:extLst>
      <p:ext uri="{BB962C8B-B14F-4D97-AF65-F5344CB8AC3E}">
        <p14:creationId xmlns:p14="http://schemas.microsoft.com/office/powerpoint/2010/main" val="53425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švad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1C7D50FC-5B6F-4BFB-8B78-86312974CD16}"/>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93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1C3E9D6D-0228-410A-9F8A-2EDA8BE3E03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E8B0AACC-85AD-4ADB-AB9D-746424B6FA58}"/>
              </a:ext>
            </a:extLst>
          </p:cNvPr>
          <p:cNvSpPr txBox="1"/>
          <p:nvPr userDrawn="1"/>
        </p:nvSpPr>
        <p:spPr>
          <a:xfrm>
            <a:off x="-1" y="3875308"/>
            <a:ext cx="12192001" cy="1451429"/>
          </a:xfrm>
          <a:prstGeom prst="rect">
            <a:avLst/>
          </a:prstGeom>
          <a:solidFill>
            <a:srgbClr val="FFFFFF">
              <a:alpha val="94902"/>
            </a:srgbClr>
          </a:solidFill>
        </p:spPr>
        <p:txBody>
          <a:bodyPr wrap="square" rtlCol="0" anchor="ctr">
            <a:noAutofit/>
          </a:bodyPr>
          <a:lstStyle/>
          <a:p>
            <a:r>
              <a:rPr lang="lt-LT" sz="2800" b="1">
                <a:solidFill>
                  <a:srgbClr val="1AB1AF"/>
                </a:solidFill>
                <a:ea typeface="Microsoft YaHei UI Light" panose="020B0502040204020203" pitchFamily="34" charset="-122"/>
              </a:rPr>
              <a:t>	IŠVADOS</a:t>
            </a:r>
          </a:p>
        </p:txBody>
      </p:sp>
    </p:spTree>
    <p:extLst>
      <p:ext uri="{BB962C8B-B14F-4D97-AF65-F5344CB8AC3E}">
        <p14:creationId xmlns:p14="http://schemas.microsoft.com/office/powerpoint/2010/main" val="1577618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ekst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50912" y="1610465"/>
            <a:ext cx="5412860" cy="4351338"/>
          </a:xfrm>
        </p:spPr>
        <p:txBody>
          <a:bodyPr wrap="square">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32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6358842" y="1612253"/>
            <a:ext cx="5412860" cy="4347483"/>
          </a:xfrm>
        </p:spPr>
        <p:txBody>
          <a:bodyPr>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spTree>
    <p:extLst>
      <p:ext uri="{BB962C8B-B14F-4D97-AF65-F5344CB8AC3E}">
        <p14:creationId xmlns:p14="http://schemas.microsoft.com/office/powerpoint/2010/main" val="3566115026"/>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Grafik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1225462" y="1513645"/>
            <a:ext cx="9736580" cy="293639"/>
          </a:xfrm>
        </p:spPr>
        <p:txBody>
          <a:bodyPr wrap="square">
            <a:noAutofit/>
          </a:bodyPr>
          <a:lstStyle>
            <a:lvl1pPr marL="0" indent="0" algn="just">
              <a:lnSpc>
                <a:spcPct val="100000"/>
              </a:lnSpc>
              <a:spcBef>
                <a:spcPts val="0"/>
              </a:spcBef>
              <a:buClr>
                <a:schemeClr val="accent2"/>
              </a:buClr>
              <a:buNone/>
              <a:defRPr sz="1200" i="1" baseline="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 &lt;kausimas&gt;</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26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8709862" y="1828800"/>
            <a:ext cx="2819709" cy="4130936"/>
          </a:xfrm>
        </p:spPr>
        <p:txBody>
          <a:bodyPr>
            <a:noAutofit/>
          </a:bodyPr>
          <a:lstStyle>
            <a:lvl1pPr marL="0" indent="0" algn="just">
              <a:lnSpc>
                <a:spcPct val="100000"/>
              </a:lnSpc>
              <a:spcBef>
                <a:spcPts val="0"/>
              </a:spcBef>
              <a:buClr>
                <a:schemeClr val="accent2"/>
              </a:buClr>
              <a:buNone/>
              <a:defRPr sz="11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p:txBody>
      </p:sp>
      <p:sp>
        <p:nvSpPr>
          <p:cNvPr id="7" name="Content Placeholder 2"/>
          <p:cNvSpPr>
            <a:spLocks noGrp="1"/>
          </p:cNvSpPr>
          <p:nvPr>
            <p:ph sz="half" idx="11" hasCustomPrompt="1"/>
          </p:nvPr>
        </p:nvSpPr>
        <p:spPr>
          <a:xfrm>
            <a:off x="1238008" y="1805899"/>
            <a:ext cx="1214736" cy="293639"/>
          </a:xfrm>
        </p:spPr>
        <p:txBody>
          <a:bodyPr wrap="square">
            <a:noAutofit/>
          </a:bodyPr>
          <a:lstStyle>
            <a:lvl1pPr marL="0" indent="0" algn="just">
              <a:lnSpc>
                <a:spcPct val="100000"/>
              </a:lnSpc>
              <a:spcBef>
                <a:spcPts val="0"/>
              </a:spcBef>
              <a:buClr>
                <a:schemeClr val="accent2"/>
              </a:buClr>
              <a:buNone/>
              <a:defRPr sz="1000" b="1" i="0" baseline="0">
                <a:solidFill>
                  <a:schemeClr val="tx1"/>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Imties dydis</a:t>
            </a:r>
          </a:p>
        </p:txBody>
      </p:sp>
    </p:spTree>
    <p:extLst>
      <p:ext uri="{BB962C8B-B14F-4D97-AF65-F5344CB8AC3E}">
        <p14:creationId xmlns:p14="http://schemas.microsoft.com/office/powerpoint/2010/main" val="3627420739"/>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čiū">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59878A9-E1E4-40BE-9D75-9953BE436C8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0936FAD2-5B47-4028-ADBF-D965A72D8BFD}"/>
              </a:ext>
            </a:extLst>
          </p:cNvPr>
          <p:cNvPicPr>
            <a:picLocks noChangeAspect="1"/>
          </p:cNvPicPr>
          <p:nvPr userDrawn="1"/>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a:extLst>
              <a:ext uri="{FF2B5EF4-FFF2-40B4-BE49-F238E27FC236}">
                <a16:creationId xmlns:a16="http://schemas.microsoft.com/office/drawing/2014/main" id="{A581EB25-4118-40EB-920F-CB2A8325CFF9}"/>
              </a:ext>
            </a:extLst>
          </p:cNvPr>
          <p:cNvSpPr txBox="1"/>
          <p:nvPr userDrawn="1"/>
        </p:nvSpPr>
        <p:spPr>
          <a:xfrm>
            <a:off x="1614754" y="3877994"/>
            <a:ext cx="4230914" cy="738664"/>
          </a:xfrm>
          <a:prstGeom prst="rect">
            <a:avLst/>
          </a:prstGeom>
          <a:noFill/>
        </p:spPr>
        <p:txBody>
          <a:bodyPr wrap="square" rtlCol="0">
            <a:spAutoFit/>
          </a:bodyPr>
          <a:lstStyle/>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UAB Spinter tyrimai </a:t>
            </a:r>
            <a:b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br>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info@spinter.lt</a:t>
            </a:r>
          </a:p>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tel. 863720595</a:t>
            </a:r>
          </a:p>
        </p:txBody>
      </p:sp>
      <p:sp>
        <p:nvSpPr>
          <p:cNvPr id="11" name="TextBox 10">
            <a:extLst>
              <a:ext uri="{FF2B5EF4-FFF2-40B4-BE49-F238E27FC236}">
                <a16:creationId xmlns:a16="http://schemas.microsoft.com/office/drawing/2014/main" id="{6328F80A-4447-45A2-BB19-93988E714559}"/>
              </a:ext>
            </a:extLst>
          </p:cNvPr>
          <p:cNvSpPr txBox="1"/>
          <p:nvPr userDrawn="1"/>
        </p:nvSpPr>
        <p:spPr>
          <a:xfrm>
            <a:off x="1614754" y="2105561"/>
            <a:ext cx="4453466" cy="1323439"/>
          </a:xfrm>
          <a:prstGeom prst="rect">
            <a:avLst/>
          </a:prstGeom>
          <a:noFill/>
        </p:spPr>
        <p:txBody>
          <a:bodyPr wrap="square" rtlCol="0">
            <a:spAutoFit/>
          </a:bodyPr>
          <a:lstStyle/>
          <a:p>
            <a:r>
              <a:rPr lang="lt-LT" sz="4000">
                <a:solidFill>
                  <a:prstClr val="white"/>
                </a:solidFill>
                <a:ea typeface="Microsoft YaHei UI Light" panose="020B0502040204020203" pitchFamily="34" charset="-122"/>
                <a:cs typeface="Open Sans" panose="020B0606030504020204" pitchFamily="34" charset="0"/>
              </a:rPr>
              <a:t>Kontaktinė informacija</a:t>
            </a:r>
          </a:p>
        </p:txBody>
      </p:sp>
    </p:spTree>
    <p:extLst>
      <p:ext uri="{BB962C8B-B14F-4D97-AF65-F5344CB8AC3E}">
        <p14:creationId xmlns:p14="http://schemas.microsoft.com/office/powerpoint/2010/main" val="4270696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urinys">
    <p:bg>
      <p:bgPr>
        <a:blipFill dpi="0" rotWithShape="1">
          <a:blip r:embed="rId2">
            <a:lum bright="70000" contrast="-70000"/>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pic>
        <p:nvPicPr>
          <p:cNvPr id="3" name="Picture 2">
            <a:extLst>
              <a:ext uri="{FF2B5EF4-FFF2-40B4-BE49-F238E27FC236}">
                <a16:creationId xmlns:a16="http://schemas.microsoft.com/office/drawing/2014/main" id="{F98D392A-3B3C-4B88-9004-91840EB2D72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6619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ulinis lapa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124856" y="2738933"/>
            <a:ext cx="5297919" cy="1569660"/>
          </a:xfrm>
        </p:spPr>
        <p:txBody>
          <a:bodyPr>
            <a:spAutoFit/>
          </a:bodyPr>
          <a:lstStyle>
            <a:lvl1pPr algn="ctr">
              <a:lnSpc>
                <a:spcPct val="100000"/>
              </a:lnSpc>
              <a:defRPr sz="3200">
                <a:solidFill>
                  <a:schemeClr val="tx1">
                    <a:lumMod val="50000"/>
                    <a:lumOff val="50000"/>
                  </a:schemeClr>
                </a:solidFill>
                <a:latin typeface="Microsoft YaHei UI Light" panose="020B0502040204020203" pitchFamily="34" charset="-122"/>
                <a:ea typeface="Microsoft YaHei UI Light" panose="020B0502040204020203" pitchFamily="34" charset="-122"/>
              </a:defRPr>
            </a:lvl1pPr>
          </a:lstStyle>
          <a:p>
            <a:r>
              <a:rPr lang="lt-LT" altLang="lt-LT" sz="3200">
                <a:solidFill>
                  <a:srgbClr val="7F7F7F"/>
                </a:solidFill>
                <a:latin typeface="Microsoft YaHei UI Light" panose="020B0502040204020203" pitchFamily="34" charset="-122"/>
                <a:ea typeface="Microsoft YaHei UI Light" panose="020B0502040204020203" pitchFamily="34" charset="-122"/>
                <a:cs typeface="+mj-cs"/>
              </a:rPr>
              <a:t>ŠALIES GYVENTOJŲ NUOMONĖS TYRIMAS DĖL ...............</a:t>
            </a:r>
            <a:endParaRPr lang="lt-LT" sz="3200" spc="300">
              <a:solidFill>
                <a:schemeClr val="bg1">
                  <a:lumMod val="50000"/>
                </a:schemeClr>
              </a:solidFill>
              <a:latin typeface="Microsoft YaHei UI Light" panose="020B0502040204020203" pitchFamily="34" charset="-122"/>
              <a:ea typeface="Microsoft YaHei UI Light" panose="020B0502040204020203" pitchFamily="34" charset="-122"/>
            </a:endParaRPr>
          </a:p>
        </p:txBody>
      </p:sp>
      <p:sp>
        <p:nvSpPr>
          <p:cNvPr id="7" name="TextBox 6"/>
          <p:cNvSpPr txBox="1"/>
          <p:nvPr userDrawn="1"/>
        </p:nvSpPr>
        <p:spPr>
          <a:xfrm>
            <a:off x="8072807" y="4656387"/>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vykdytojas</a:t>
            </a:r>
          </a:p>
        </p:txBody>
      </p:sp>
      <p:sp>
        <p:nvSpPr>
          <p:cNvPr id="8" name="TextBox 7"/>
          <p:cNvSpPr txBox="1"/>
          <p:nvPr userDrawn="1"/>
        </p:nvSpPr>
        <p:spPr>
          <a:xfrm>
            <a:off x="8072808" y="3384973"/>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užsakovas</a:t>
            </a:r>
          </a:p>
        </p:txBody>
      </p:sp>
      <p:pic>
        <p:nvPicPr>
          <p:cNvPr id="9" name="Picture 8" descr="ESOMAR_Member"/>
          <p:cNvPicPr>
            <a:picLocks noChangeAspect="1" noChangeArrowheads="1"/>
          </p:cNvPicPr>
          <p:nvPr userDrawn="1"/>
        </p:nvPicPr>
        <p:blipFill>
          <a:blip r:embed="rId2" r:link="rId3">
            <a:grayscl/>
            <a:extLst>
              <a:ext uri="{28A0092B-C50C-407E-A947-70E740481C1C}">
                <a14:useLocalDpi xmlns:a14="http://schemas.microsoft.com/office/drawing/2010/main" val="0"/>
              </a:ext>
            </a:extLst>
          </a:blip>
          <a:srcRect/>
          <a:stretch>
            <a:fillRect/>
          </a:stretch>
        </p:blipFill>
        <p:spPr bwMode="auto">
          <a:xfrm>
            <a:off x="1175657" y="5966856"/>
            <a:ext cx="59055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p:cNvPicPr>
            <a:picLocks noChangeAspect="1" noChangeArrowheads="1"/>
          </p:cNvPicPr>
          <p:nvPr userDrawn="1"/>
        </p:nvPicPr>
        <p:blipFill>
          <a:blip r:embed="rId4">
            <a:grayscl/>
            <a:extLst>
              <a:ext uri="{28A0092B-C50C-407E-A947-70E740481C1C}">
                <a14:useLocalDpi xmlns:a14="http://schemas.microsoft.com/office/drawing/2010/main" val="0"/>
              </a:ext>
            </a:extLst>
          </a:blip>
          <a:srcRect/>
          <a:stretch>
            <a:fillRect/>
          </a:stretch>
        </p:blipFill>
        <p:spPr bwMode="auto">
          <a:xfrm>
            <a:off x="1938110" y="5997487"/>
            <a:ext cx="1771650" cy="571500"/>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Connector 11"/>
          <p:cNvCxnSpPr/>
          <p:nvPr userDrawn="1"/>
        </p:nvCxnSpPr>
        <p:spPr>
          <a:xfrm>
            <a:off x="7579867" y="1655522"/>
            <a:ext cx="0" cy="3513282"/>
          </a:xfrm>
          <a:prstGeom prst="line">
            <a:avLst/>
          </a:prstGeom>
          <a:ln/>
        </p:spPr>
        <p:style>
          <a:lnRef idx="1">
            <a:schemeClr val="accent3"/>
          </a:lnRef>
          <a:fillRef idx="0">
            <a:schemeClr val="accent3"/>
          </a:fillRef>
          <a:effectRef idx="0">
            <a:schemeClr val="accent3"/>
          </a:effectRef>
          <a:fontRef idx="minor">
            <a:schemeClr val="tx1"/>
          </a:fontRef>
        </p:style>
      </p:cxnSp>
      <p:pic>
        <p:nvPicPr>
          <p:cNvPr id="13" name="Picture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79460" y="5047594"/>
            <a:ext cx="2574760" cy="387266"/>
          </a:xfrm>
          <a:prstGeom prst="rect">
            <a:avLst/>
          </a:prstGeom>
        </p:spPr>
      </p:pic>
    </p:spTree>
    <p:extLst>
      <p:ext uri="{BB962C8B-B14F-4D97-AF65-F5344CB8AC3E}">
        <p14:creationId xmlns:p14="http://schemas.microsoft.com/office/powerpoint/2010/main" val="3260083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etodik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METODIKA</a:t>
            </a:r>
          </a:p>
        </p:txBody>
      </p:sp>
    </p:spTree>
    <p:extLst>
      <p:ext uri="{BB962C8B-B14F-4D97-AF65-F5344CB8AC3E}">
        <p14:creationId xmlns:p14="http://schemas.microsoft.com/office/powerpoint/2010/main" val="1744087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zultata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REZULTATAI</a:t>
            </a:r>
          </a:p>
        </p:txBody>
      </p:sp>
    </p:spTree>
    <p:extLst>
      <p:ext uri="{BB962C8B-B14F-4D97-AF65-F5344CB8AC3E}">
        <p14:creationId xmlns:p14="http://schemas.microsoft.com/office/powerpoint/2010/main" val="23257783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pibendrinim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APIBENDRINIMAS</a:t>
            </a:r>
          </a:p>
        </p:txBody>
      </p:sp>
    </p:spTree>
    <p:extLst>
      <p:ext uri="{BB962C8B-B14F-4D97-AF65-F5344CB8AC3E}">
        <p14:creationId xmlns:p14="http://schemas.microsoft.com/office/powerpoint/2010/main" val="224742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švad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IŠVADOS</a:t>
            </a:r>
          </a:p>
        </p:txBody>
      </p:sp>
    </p:spTree>
    <p:extLst>
      <p:ext uri="{BB962C8B-B14F-4D97-AF65-F5344CB8AC3E}">
        <p14:creationId xmlns:p14="http://schemas.microsoft.com/office/powerpoint/2010/main" val="10287187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ekst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50912" y="1610465"/>
            <a:ext cx="5412860" cy="4351338"/>
          </a:xfrm>
        </p:spPr>
        <p:txBody>
          <a:bodyPr wrap="square">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32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6358842" y="1612253"/>
            <a:ext cx="5412860" cy="4347483"/>
          </a:xfrm>
        </p:spPr>
        <p:txBody>
          <a:bodyPr>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sp>
        <p:nvSpPr>
          <p:cNvPr id="7" name="Rectangle 6">
            <a:extLst>
              <a:ext uri="{FF2B5EF4-FFF2-40B4-BE49-F238E27FC236}">
                <a16:creationId xmlns:a16="http://schemas.microsoft.com/office/drawing/2014/main" id="{8ED7C250-B34E-4BDA-A6EC-087451A77D62}"/>
              </a:ext>
            </a:extLst>
          </p:cNvPr>
          <p:cNvSpPr/>
          <p:nvPr userDrawn="1"/>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4100486303"/>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Grafik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1225462" y="1513645"/>
            <a:ext cx="9736580" cy="293639"/>
          </a:xfrm>
        </p:spPr>
        <p:txBody>
          <a:bodyPr wrap="square">
            <a:noAutofit/>
          </a:bodyPr>
          <a:lstStyle>
            <a:lvl1pPr marL="0" indent="0" algn="just">
              <a:lnSpc>
                <a:spcPct val="100000"/>
              </a:lnSpc>
              <a:spcBef>
                <a:spcPts val="0"/>
              </a:spcBef>
              <a:buClr>
                <a:schemeClr val="accent2"/>
              </a:buClr>
              <a:buNone/>
              <a:defRPr sz="1200" i="1" baseline="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 &lt;kausimas&gt;</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26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8709862" y="1828800"/>
            <a:ext cx="2819709" cy="4130936"/>
          </a:xfrm>
        </p:spPr>
        <p:txBody>
          <a:bodyPr>
            <a:noAutofit/>
          </a:bodyPr>
          <a:lstStyle>
            <a:lvl1pPr marL="0" indent="0" algn="just">
              <a:lnSpc>
                <a:spcPct val="100000"/>
              </a:lnSpc>
              <a:spcBef>
                <a:spcPts val="0"/>
              </a:spcBef>
              <a:buClr>
                <a:schemeClr val="accent2"/>
              </a:buClr>
              <a:buNone/>
              <a:defRPr sz="11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p:txBody>
      </p:sp>
      <p:sp>
        <p:nvSpPr>
          <p:cNvPr id="7" name="Content Placeholder 2"/>
          <p:cNvSpPr>
            <a:spLocks noGrp="1"/>
          </p:cNvSpPr>
          <p:nvPr>
            <p:ph sz="half" idx="11" hasCustomPrompt="1"/>
          </p:nvPr>
        </p:nvSpPr>
        <p:spPr>
          <a:xfrm>
            <a:off x="1238008" y="1805899"/>
            <a:ext cx="1214736" cy="293639"/>
          </a:xfrm>
        </p:spPr>
        <p:txBody>
          <a:bodyPr wrap="square">
            <a:noAutofit/>
          </a:bodyPr>
          <a:lstStyle>
            <a:lvl1pPr marL="0" indent="0" algn="just">
              <a:lnSpc>
                <a:spcPct val="100000"/>
              </a:lnSpc>
              <a:spcBef>
                <a:spcPts val="0"/>
              </a:spcBef>
              <a:buClr>
                <a:schemeClr val="accent2"/>
              </a:buClr>
              <a:buNone/>
              <a:defRPr sz="1000" b="1" i="0" baseline="0">
                <a:solidFill>
                  <a:schemeClr val="tx1"/>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Imties dydis</a:t>
            </a:r>
          </a:p>
        </p:txBody>
      </p:sp>
      <p:sp>
        <p:nvSpPr>
          <p:cNvPr id="10" name="Rectangle 9">
            <a:extLst>
              <a:ext uri="{FF2B5EF4-FFF2-40B4-BE49-F238E27FC236}">
                <a16:creationId xmlns:a16="http://schemas.microsoft.com/office/drawing/2014/main" id="{D98C16B0-1229-4D98-A205-67C9B5FD736A}"/>
              </a:ext>
            </a:extLst>
          </p:cNvPr>
          <p:cNvSpPr/>
          <p:nvPr userDrawn="1"/>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233286139"/>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čiū">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1" y="3875308"/>
            <a:ext cx="12192001" cy="1451429"/>
          </a:xfrm>
          <a:prstGeom prst="rect">
            <a:avLst/>
          </a:prstGeom>
          <a:solidFill>
            <a:schemeClr val="bg1">
              <a:lumMod val="75000"/>
              <a:alpha val="95000"/>
            </a:schemeClr>
          </a:solidFill>
          <a:ln>
            <a:noFill/>
          </a:ln>
        </p:spPr>
        <p:txBody>
          <a:bodyPr wrap="square" rtlCol="0" anchor="ctr">
            <a:noAutofit/>
          </a:bodyPr>
          <a:lstStyle/>
          <a:p>
            <a:pPr marL="9682163" indent="0" algn="l" defTabSz="538163">
              <a:tabLst/>
            </a:pPr>
            <a:r>
              <a:rPr lang="lt-LT" sz="2800" b="1">
                <a:solidFill>
                  <a:schemeClr val="accent2"/>
                </a:solidFill>
                <a:latin typeface="Microsoft YaHei UI Light" panose="020B0502040204020203" pitchFamily="34" charset="-122"/>
                <a:ea typeface="Microsoft YaHei UI Light" panose="020B0502040204020203" pitchFamily="34" charset="-122"/>
              </a:rPr>
              <a:t>AČIŪ	</a:t>
            </a:r>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Tree>
    <p:extLst>
      <p:ext uri="{BB962C8B-B14F-4D97-AF65-F5344CB8AC3E}">
        <p14:creationId xmlns:p14="http://schemas.microsoft.com/office/powerpoint/2010/main" val="2292168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urinys">
    <p:bg>
      <p:bgPr>
        <a:blipFill dpi="0" rotWithShape="1">
          <a:blip r:embed="rId2">
            <a:lum bright="70000" contrast="-70000"/>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a:t>
            </a:r>
          </a:p>
        </p:txBody>
      </p:sp>
      <p:pic>
        <p:nvPicPr>
          <p:cNvPr id="2" name="Picture 2">
            <a:extLst>
              <a:ext uri="{FF2B5EF4-FFF2-40B4-BE49-F238E27FC236}">
                <a16:creationId xmlns:a16="http://schemas.microsoft.com/office/drawing/2014/main" id="{62925522-8DBE-415A-B3BA-99B5AAB319E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25526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Ačiū pasiūlym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userDrawn="1"/>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p:cNvSpPr txBox="1"/>
          <p:nvPr userDrawn="1"/>
        </p:nvSpPr>
        <p:spPr>
          <a:xfrm>
            <a:off x="1614754" y="3877994"/>
            <a:ext cx="4230914" cy="738664"/>
          </a:xfrm>
          <a:prstGeom prst="rect">
            <a:avLst/>
          </a:prstGeom>
          <a:noFill/>
        </p:spPr>
        <p:txBody>
          <a:bodyPr wrap="square" rtlCol="0">
            <a:spAutoFit/>
          </a:bodyPr>
          <a:lstStyle/>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UAB Spinter tyrimai </a:t>
            </a:r>
            <a:b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br>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info@spinter.lt</a:t>
            </a:r>
          </a:p>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tel. 863720595</a:t>
            </a:r>
          </a:p>
        </p:txBody>
      </p:sp>
      <p:sp>
        <p:nvSpPr>
          <p:cNvPr id="8" name="TextBox 7"/>
          <p:cNvSpPr txBox="1"/>
          <p:nvPr userDrawn="1"/>
        </p:nvSpPr>
        <p:spPr>
          <a:xfrm>
            <a:off x="1614754" y="2105561"/>
            <a:ext cx="4453466" cy="1323439"/>
          </a:xfrm>
          <a:prstGeom prst="rect">
            <a:avLst/>
          </a:prstGeom>
          <a:noFill/>
        </p:spPr>
        <p:txBody>
          <a:bodyPr wrap="square" rtlCol="0">
            <a:spAutoFit/>
          </a:bodyPr>
          <a:lstStyle/>
          <a:p>
            <a:r>
              <a:rPr lang="lt-LT" sz="4000">
                <a:solidFill>
                  <a:prstClr val="white"/>
                </a:solidFill>
                <a:ea typeface="Microsoft YaHei UI Light" panose="020B0502040204020203" pitchFamily="34" charset="-122"/>
                <a:cs typeface="Open Sans" panose="020B0606030504020204" pitchFamily="34" charset="0"/>
              </a:rPr>
              <a:t>Kontaktinė informacija</a:t>
            </a:r>
          </a:p>
        </p:txBody>
      </p:sp>
    </p:spTree>
    <p:extLst>
      <p:ext uri="{BB962C8B-B14F-4D97-AF65-F5344CB8AC3E}">
        <p14:creationId xmlns:p14="http://schemas.microsoft.com/office/powerpoint/2010/main" val="4126582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1.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9501D-10B5-4C35-9186-57D7E6D2288B}" type="slidenum">
              <a:rPr lang="lt-LT" smtClean="0"/>
              <a:t>‹#›</a:t>
            </a:fld>
            <a:endParaRPr lang="lt-LT"/>
          </a:p>
        </p:txBody>
      </p:sp>
      <p:sp>
        <p:nvSpPr>
          <p:cNvPr id="7" name="Date Placeholder 6"/>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01845-0A76-4BF0-AA31-09C1368F3FF7}" type="datetimeFigureOut">
              <a:rPr lang="lt-LT" smtClean="0"/>
              <a:t>2022-10-08</a:t>
            </a:fld>
            <a:endParaRPr lang="lt-LT"/>
          </a:p>
        </p:txBody>
      </p:sp>
      <p:sp>
        <p:nvSpPr>
          <p:cNvPr id="4" name="Rectangle 3">
            <a:extLst>
              <a:ext uri="{FF2B5EF4-FFF2-40B4-BE49-F238E27FC236}">
                <a16:creationId xmlns:a16="http://schemas.microsoft.com/office/drawing/2014/main" id="{9D13186E-A46B-4D1E-A273-75377E12141D}"/>
              </a:ext>
            </a:extLst>
          </p:cNvPr>
          <p:cNvSpPr/>
          <p:nvPr userDrawn="1"/>
        </p:nvSpPr>
        <p:spPr>
          <a:xfrm>
            <a:off x="0" y="0"/>
            <a:ext cx="12192000" cy="6858000"/>
          </a:xfrm>
          <a:prstGeom prst="rect">
            <a:avLst/>
          </a:prstGeom>
          <a:solidFill>
            <a:srgbClr val="00565B">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3970045"/>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9501D-10B5-4C35-9186-57D7E6D2288B}" type="slidenum">
              <a:rPr lang="lt-LT" smtClean="0"/>
              <a:t>‹#›</a:t>
            </a:fld>
            <a:endParaRPr lang="lt-LT"/>
          </a:p>
        </p:txBody>
      </p:sp>
      <p:sp>
        <p:nvSpPr>
          <p:cNvPr id="7" name="Date Placeholder 6"/>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01845-0A76-4BF0-AA31-09C1368F3FF7}" type="datetimeFigureOut">
              <a:rPr lang="lt-LT" smtClean="0"/>
              <a:t>2022-10-08</a:t>
            </a:fld>
            <a:endParaRPr lang="lt-LT"/>
          </a:p>
        </p:txBody>
      </p:sp>
    </p:spTree>
    <p:extLst>
      <p:ext uri="{BB962C8B-B14F-4D97-AF65-F5344CB8AC3E}">
        <p14:creationId xmlns:p14="http://schemas.microsoft.com/office/powerpoint/2010/main" val="947891310"/>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chart" Target="../charts/chart2.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chart" Target="../charts/chart4.xml"/></Relationships>
</file>

<file path=ppt/slides/_rels/slide5.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18" Type="http://schemas.openxmlformats.org/officeDocument/2006/relationships/image" Target="../media/image3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17" Type="http://schemas.openxmlformats.org/officeDocument/2006/relationships/image" Target="../media/image36.png"/><Relationship Id="rId2" Type="http://schemas.openxmlformats.org/officeDocument/2006/relationships/notesSlide" Target="../notesSlides/notesSlide3.xml"/><Relationship Id="rId16" Type="http://schemas.openxmlformats.org/officeDocument/2006/relationships/image" Target="../media/image35.svg"/><Relationship Id="rId1" Type="http://schemas.openxmlformats.org/officeDocument/2006/relationships/slideLayout" Target="../slideLayouts/slideLayout15.xml"/><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chart" Target="../charts/chart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Straight Connector 15"/>
          <p:cNvCxnSpPr/>
          <p:nvPr/>
        </p:nvCxnSpPr>
        <p:spPr>
          <a:xfrm>
            <a:off x="7579867" y="1655522"/>
            <a:ext cx="0" cy="3513282"/>
          </a:xfrm>
          <a:prstGeom prst="line">
            <a:avLst/>
          </a:prstGeom>
          <a:ln/>
        </p:spPr>
        <p:style>
          <a:lnRef idx="1">
            <a:schemeClr val="accent3"/>
          </a:lnRef>
          <a:fillRef idx="0">
            <a:schemeClr val="accent3"/>
          </a:fillRef>
          <a:effectRef idx="0">
            <a:schemeClr val="accent3"/>
          </a:effectRef>
          <a:fontRef idx="minor">
            <a:schemeClr val="tx1"/>
          </a:fontRef>
        </p:style>
      </p:cxnSp>
      <p:sp>
        <p:nvSpPr>
          <p:cNvPr id="8" name="Title 7"/>
          <p:cNvSpPr>
            <a:spLocks noGrp="1"/>
          </p:cNvSpPr>
          <p:nvPr>
            <p:ph type="title"/>
          </p:nvPr>
        </p:nvSpPr>
        <p:spPr>
          <a:xfrm>
            <a:off x="435936" y="1805354"/>
            <a:ext cx="7123320" cy="3200400"/>
          </a:xfrm>
        </p:spPr>
        <p:txBody>
          <a:bodyPr>
            <a:normAutofit/>
          </a:bodyPr>
          <a:lstStyle/>
          <a:p>
            <a:r>
              <a:rPr lang="lt-LT"/>
              <a:t>VISUOMENĖS NUOMONĖS TYRIMAS DĖL DAUGIABUČIŲ NAMŲ ATNAUJINIMO (MODERNIZAVIMO) PROGRAMOS</a:t>
            </a:r>
          </a:p>
        </p:txBody>
      </p:sp>
      <p:sp>
        <p:nvSpPr>
          <p:cNvPr id="17" name="TextBox 16"/>
          <p:cNvSpPr txBox="1"/>
          <p:nvPr/>
        </p:nvSpPr>
        <p:spPr>
          <a:xfrm>
            <a:off x="3927475" y="6227505"/>
            <a:ext cx="202679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1" i="0" u="none" strike="noStrike" kern="1200" cap="none" spc="0" normalizeH="0" baseline="0" noProof="0" dirty="0">
                <a:ln>
                  <a:noFill/>
                </a:ln>
                <a:solidFill>
                  <a:prstClr val="black">
                    <a:lumMod val="50000"/>
                    <a:lumOff val="50000"/>
                  </a:prstClr>
                </a:solidFill>
                <a:effectLst/>
                <a:uLnTx/>
                <a:uFillTx/>
                <a:latin typeface="Microsoft YaHei UI Light" panose="020B0502040204020203" pitchFamily="34" charset="-122"/>
                <a:ea typeface="Microsoft YaHei UI Light" panose="020B0502040204020203" pitchFamily="34" charset="-122"/>
                <a:cs typeface="Open Sans" panose="020B0606030504020204" pitchFamily="34" charset="0"/>
              </a:rPr>
              <a:t> 202</a:t>
            </a:r>
            <a:r>
              <a:rPr kumimoji="0" lang="pl-PL" sz="1400" b="1" i="0" u="none" strike="noStrike" kern="1200" cap="none" spc="0" normalizeH="0" baseline="0" noProof="0" dirty="0">
                <a:ln>
                  <a:noFill/>
                </a:ln>
                <a:solidFill>
                  <a:prstClr val="black">
                    <a:lumMod val="50000"/>
                    <a:lumOff val="50000"/>
                  </a:prstClr>
                </a:solidFill>
                <a:effectLst/>
                <a:uLnTx/>
                <a:uFillTx/>
                <a:latin typeface="Microsoft YaHei UI Light" panose="020B0502040204020203" pitchFamily="34" charset="-122"/>
                <a:ea typeface="Microsoft YaHei UI Light" panose="020B0502040204020203" pitchFamily="34" charset="-122"/>
                <a:cs typeface="Open Sans" panose="020B0606030504020204" pitchFamily="34" charset="0"/>
              </a:rPr>
              <a:t>2</a:t>
            </a:r>
            <a:r>
              <a:rPr kumimoji="0" lang="lt-LT" sz="1400" b="1" i="0" u="none" strike="noStrike" kern="1200" cap="none" spc="0" normalizeH="0" baseline="0" noProof="0" dirty="0">
                <a:ln>
                  <a:noFill/>
                </a:ln>
                <a:solidFill>
                  <a:prstClr val="black">
                    <a:lumMod val="50000"/>
                    <a:lumOff val="50000"/>
                  </a:prstClr>
                </a:solidFill>
                <a:effectLst/>
                <a:uLnTx/>
                <a:uFillTx/>
                <a:latin typeface="Microsoft YaHei UI Light" panose="020B0502040204020203" pitchFamily="34" charset="-122"/>
                <a:ea typeface="Microsoft YaHei UI Light" panose="020B0502040204020203" pitchFamily="34" charset="-122"/>
                <a:cs typeface="Open Sans" panose="020B0606030504020204" pitchFamily="34" charset="0"/>
              </a:rPr>
              <a:t> </a:t>
            </a:r>
            <a:r>
              <a:rPr kumimoji="0" lang="pl-PL" sz="1400" b="1" i="0" u="none" strike="noStrike" kern="1200" cap="none" spc="0" normalizeH="0" baseline="0" noProof="0" dirty="0">
                <a:ln>
                  <a:noFill/>
                </a:ln>
                <a:solidFill>
                  <a:prstClr val="black">
                    <a:lumMod val="50000"/>
                    <a:lumOff val="50000"/>
                  </a:prstClr>
                </a:solidFill>
                <a:effectLst/>
                <a:uLnTx/>
                <a:uFillTx/>
                <a:latin typeface="Microsoft YaHei UI Light" panose="020B0502040204020203" pitchFamily="34" charset="-122"/>
                <a:ea typeface="Microsoft YaHei UI Light" panose="020B0502040204020203" pitchFamily="34" charset="-122"/>
                <a:cs typeface="Open Sans" panose="020B0606030504020204" pitchFamily="34" charset="0"/>
              </a:rPr>
              <a:t>rugs</a:t>
            </a:r>
            <a:r>
              <a:rPr kumimoji="0" lang="lt-LT" sz="1400" b="1" i="0" u="none" strike="noStrike" kern="1200" cap="none" spc="0" normalizeH="0" baseline="0" noProof="0" dirty="0">
                <a:ln>
                  <a:noFill/>
                </a:ln>
                <a:solidFill>
                  <a:prstClr val="black">
                    <a:lumMod val="50000"/>
                    <a:lumOff val="50000"/>
                  </a:prstClr>
                </a:solidFill>
                <a:effectLst/>
                <a:uLnTx/>
                <a:uFillTx/>
                <a:latin typeface="Microsoft YaHei UI Light" panose="020B0502040204020203" pitchFamily="34" charset="-122"/>
                <a:ea typeface="Microsoft YaHei UI Light" panose="020B0502040204020203" pitchFamily="34" charset="-122"/>
                <a:cs typeface="Open Sans" panose="020B0606030504020204" pitchFamily="34" charset="0"/>
              </a:rPr>
              <a:t>ėjis</a:t>
            </a:r>
          </a:p>
        </p:txBody>
      </p:sp>
      <p:pic>
        <p:nvPicPr>
          <p:cNvPr id="6" name="Picture 5">
            <a:extLst>
              <a:ext uri="{FF2B5EF4-FFF2-40B4-BE49-F238E27FC236}">
                <a16:creationId xmlns:a16="http://schemas.microsoft.com/office/drawing/2014/main" id="{6C91C6D9-CEE6-4924-9976-27900C2E1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823" y="153186"/>
            <a:ext cx="2206177" cy="1103089"/>
          </a:xfrm>
          <a:prstGeom prst="rect">
            <a:avLst/>
          </a:prstGeom>
        </p:spPr>
      </p:pic>
      <p:pic>
        <p:nvPicPr>
          <p:cNvPr id="3" name="Picture 2" descr="Apva logotipas">
            <a:extLst>
              <a:ext uri="{FF2B5EF4-FFF2-40B4-BE49-F238E27FC236}">
                <a16:creationId xmlns:a16="http://schemas.microsoft.com/office/drawing/2014/main" id="{D63A972D-45F1-B41C-E998-B827689679EE}"/>
              </a:ext>
            </a:extLst>
          </p:cNvPr>
          <p:cNvPicPr>
            <a:picLocks noChangeAspect="1" noChangeArrowheads="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458199" y="3891289"/>
            <a:ext cx="3071071" cy="545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19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9572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F0BC18-17FC-414C-846A-B8F579890216}"/>
              </a:ext>
            </a:extLst>
          </p:cNvPr>
          <p:cNvSpPr/>
          <p:nvPr/>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8" name="Rectangle: Rounded Corners 47">
            <a:extLst>
              <a:ext uri="{FF2B5EF4-FFF2-40B4-BE49-F238E27FC236}">
                <a16:creationId xmlns:a16="http://schemas.microsoft.com/office/drawing/2014/main" id="{F86D0E5B-1E48-4D78-A5F1-D1D424B8BDD6}"/>
              </a:ext>
            </a:extLst>
          </p:cNvPr>
          <p:cNvSpPr/>
          <p:nvPr/>
        </p:nvSpPr>
        <p:spPr>
          <a:xfrm>
            <a:off x="565675" y="1166072"/>
            <a:ext cx="5399187"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51" name="Rectangle: Rounded Corners 50">
            <a:extLst>
              <a:ext uri="{FF2B5EF4-FFF2-40B4-BE49-F238E27FC236}">
                <a16:creationId xmlns:a16="http://schemas.microsoft.com/office/drawing/2014/main" id="{31EFEF0F-EDCB-43F5-9C8E-4F864947473F}"/>
              </a:ext>
            </a:extLst>
          </p:cNvPr>
          <p:cNvSpPr/>
          <p:nvPr/>
        </p:nvSpPr>
        <p:spPr>
          <a:xfrm>
            <a:off x="6096001" y="1166071"/>
            <a:ext cx="5530324"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0" name="Title 4">
            <a:extLst>
              <a:ext uri="{FF2B5EF4-FFF2-40B4-BE49-F238E27FC236}">
                <a16:creationId xmlns:a16="http://schemas.microsoft.com/office/drawing/2014/main" id="{8AB8FFEC-0EFC-42CE-B9A9-5307B6E12A00}"/>
              </a:ext>
            </a:extLst>
          </p:cNvPr>
          <p:cNvSpPr txBox="1">
            <a:spLocks/>
          </p:cNvSpPr>
          <p:nvPr/>
        </p:nvSpPr>
        <p:spPr>
          <a:xfrm>
            <a:off x="2461893" y="196975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endParaRPr lang="lt-LT">
              <a:solidFill>
                <a:schemeClr val="accent2">
                  <a:lumMod val="75000"/>
                </a:schemeClr>
              </a:solidFill>
            </a:endParaRPr>
          </a:p>
        </p:txBody>
      </p:sp>
      <p:graphicFrame>
        <p:nvGraphicFramePr>
          <p:cNvPr id="12" name="Chart 11">
            <a:extLst>
              <a:ext uri="{FF2B5EF4-FFF2-40B4-BE49-F238E27FC236}">
                <a16:creationId xmlns:a16="http://schemas.microsoft.com/office/drawing/2014/main" id="{A0DB3CBF-1F03-4301-B80B-FB7816A094E2}"/>
              </a:ext>
            </a:extLst>
          </p:cNvPr>
          <p:cNvGraphicFramePr/>
          <p:nvPr>
            <p:extLst>
              <p:ext uri="{D42A27DB-BD31-4B8C-83A1-F6EECF244321}">
                <p14:modId xmlns:p14="http://schemas.microsoft.com/office/powerpoint/2010/main" val="959689521"/>
              </p:ext>
            </p:extLst>
          </p:nvPr>
        </p:nvGraphicFramePr>
        <p:xfrm>
          <a:off x="-929631" y="1166071"/>
          <a:ext cx="8145624" cy="4856210"/>
        </p:xfrm>
        <a:graphic>
          <a:graphicData uri="http://schemas.openxmlformats.org/drawingml/2006/chart">
            <c:chart xmlns:c="http://schemas.openxmlformats.org/drawingml/2006/chart" xmlns:r="http://schemas.openxmlformats.org/officeDocument/2006/relationships" r:id="rId3"/>
          </a:graphicData>
        </a:graphic>
      </p:graphicFrame>
      <p:sp>
        <p:nvSpPr>
          <p:cNvPr id="13" name="Title 4">
            <a:extLst>
              <a:ext uri="{FF2B5EF4-FFF2-40B4-BE49-F238E27FC236}">
                <a16:creationId xmlns:a16="http://schemas.microsoft.com/office/drawing/2014/main" id="{E8EE1966-BECF-4DB3-B993-5613B834D832}"/>
              </a:ext>
            </a:extLst>
          </p:cNvPr>
          <p:cNvSpPr txBox="1">
            <a:spLocks/>
          </p:cNvSpPr>
          <p:nvPr/>
        </p:nvSpPr>
        <p:spPr>
          <a:xfrm>
            <a:off x="1221178" y="15984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pPr algn="ctr"/>
            <a:r>
              <a:rPr lang="lt-LT" dirty="0">
                <a:solidFill>
                  <a:schemeClr val="accent2">
                    <a:lumMod val="75000"/>
                  </a:schemeClr>
                </a:solidFill>
              </a:rPr>
              <a:t>SOCIALINĖS-DEMOGRAFINĖS CHARAKTERISTIKOS</a:t>
            </a:r>
            <a:endParaRPr lang="en-US" dirty="0">
              <a:solidFill>
                <a:schemeClr val="accent2">
                  <a:lumMod val="75000"/>
                </a:schemeClr>
              </a:solidFill>
            </a:endParaRPr>
          </a:p>
          <a:p>
            <a:pPr algn="ctr"/>
            <a:r>
              <a:rPr lang="en-US" sz="2400" i="1" dirty="0">
                <a:solidFill>
                  <a:schemeClr val="accent2">
                    <a:lumMod val="75000"/>
                  </a:schemeClr>
                </a:solidFill>
              </a:rPr>
              <a:t>(LIETUVOS GYVENTOJAI)</a:t>
            </a:r>
            <a:endParaRPr lang="lt-LT" sz="2400" i="1" dirty="0">
              <a:solidFill>
                <a:schemeClr val="accent2">
                  <a:lumMod val="75000"/>
                </a:schemeClr>
              </a:solidFill>
            </a:endParaRPr>
          </a:p>
        </p:txBody>
      </p:sp>
      <p:graphicFrame>
        <p:nvGraphicFramePr>
          <p:cNvPr id="16" name="Chart 15">
            <a:extLst>
              <a:ext uri="{FF2B5EF4-FFF2-40B4-BE49-F238E27FC236}">
                <a16:creationId xmlns:a16="http://schemas.microsoft.com/office/drawing/2014/main" id="{666A62A2-F965-416D-A673-9949B692A21A}"/>
              </a:ext>
            </a:extLst>
          </p:cNvPr>
          <p:cNvGraphicFramePr/>
          <p:nvPr>
            <p:extLst>
              <p:ext uri="{D42A27DB-BD31-4B8C-83A1-F6EECF244321}">
                <p14:modId xmlns:p14="http://schemas.microsoft.com/office/powerpoint/2010/main" val="3844433625"/>
              </p:ext>
            </p:extLst>
          </p:nvPr>
        </p:nvGraphicFramePr>
        <p:xfrm>
          <a:off x="5400268" y="1166070"/>
          <a:ext cx="8145624" cy="481720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58884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F0BC18-17FC-414C-846A-B8F579890216}"/>
              </a:ext>
            </a:extLst>
          </p:cNvPr>
          <p:cNvSpPr/>
          <p:nvPr/>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8" name="Rectangle: Rounded Corners 47">
            <a:extLst>
              <a:ext uri="{FF2B5EF4-FFF2-40B4-BE49-F238E27FC236}">
                <a16:creationId xmlns:a16="http://schemas.microsoft.com/office/drawing/2014/main" id="{F86D0E5B-1E48-4D78-A5F1-D1D424B8BDD6}"/>
              </a:ext>
            </a:extLst>
          </p:cNvPr>
          <p:cNvSpPr/>
          <p:nvPr/>
        </p:nvSpPr>
        <p:spPr>
          <a:xfrm>
            <a:off x="565675" y="1166072"/>
            <a:ext cx="5399187"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51" name="Rectangle: Rounded Corners 50">
            <a:extLst>
              <a:ext uri="{FF2B5EF4-FFF2-40B4-BE49-F238E27FC236}">
                <a16:creationId xmlns:a16="http://schemas.microsoft.com/office/drawing/2014/main" id="{31EFEF0F-EDCB-43F5-9C8E-4F864947473F}"/>
              </a:ext>
            </a:extLst>
          </p:cNvPr>
          <p:cNvSpPr/>
          <p:nvPr/>
        </p:nvSpPr>
        <p:spPr>
          <a:xfrm>
            <a:off x="6096001" y="1166071"/>
            <a:ext cx="5530324"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0" name="Title 4">
            <a:extLst>
              <a:ext uri="{FF2B5EF4-FFF2-40B4-BE49-F238E27FC236}">
                <a16:creationId xmlns:a16="http://schemas.microsoft.com/office/drawing/2014/main" id="{8AB8FFEC-0EFC-42CE-B9A9-5307B6E12A00}"/>
              </a:ext>
            </a:extLst>
          </p:cNvPr>
          <p:cNvSpPr txBox="1">
            <a:spLocks/>
          </p:cNvSpPr>
          <p:nvPr/>
        </p:nvSpPr>
        <p:spPr>
          <a:xfrm>
            <a:off x="2461893" y="196975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endParaRPr lang="lt-LT">
              <a:solidFill>
                <a:schemeClr val="accent2">
                  <a:lumMod val="75000"/>
                </a:schemeClr>
              </a:solidFill>
            </a:endParaRPr>
          </a:p>
        </p:txBody>
      </p:sp>
      <p:graphicFrame>
        <p:nvGraphicFramePr>
          <p:cNvPr id="12" name="Chart 11">
            <a:extLst>
              <a:ext uri="{FF2B5EF4-FFF2-40B4-BE49-F238E27FC236}">
                <a16:creationId xmlns:a16="http://schemas.microsoft.com/office/drawing/2014/main" id="{A0DB3CBF-1F03-4301-B80B-FB7816A094E2}"/>
              </a:ext>
            </a:extLst>
          </p:cNvPr>
          <p:cNvGraphicFramePr/>
          <p:nvPr>
            <p:extLst>
              <p:ext uri="{D42A27DB-BD31-4B8C-83A1-F6EECF244321}">
                <p14:modId xmlns:p14="http://schemas.microsoft.com/office/powerpoint/2010/main" val="710850921"/>
              </p:ext>
            </p:extLst>
          </p:nvPr>
        </p:nvGraphicFramePr>
        <p:xfrm>
          <a:off x="-929631" y="1166071"/>
          <a:ext cx="8145624" cy="4856210"/>
        </p:xfrm>
        <a:graphic>
          <a:graphicData uri="http://schemas.openxmlformats.org/drawingml/2006/chart">
            <c:chart xmlns:c="http://schemas.openxmlformats.org/drawingml/2006/chart" xmlns:r="http://schemas.openxmlformats.org/officeDocument/2006/relationships" r:id="rId3"/>
          </a:graphicData>
        </a:graphic>
      </p:graphicFrame>
      <p:sp>
        <p:nvSpPr>
          <p:cNvPr id="13" name="Title 4">
            <a:extLst>
              <a:ext uri="{FF2B5EF4-FFF2-40B4-BE49-F238E27FC236}">
                <a16:creationId xmlns:a16="http://schemas.microsoft.com/office/drawing/2014/main" id="{E8EE1966-BECF-4DB3-B993-5613B834D832}"/>
              </a:ext>
            </a:extLst>
          </p:cNvPr>
          <p:cNvSpPr txBox="1">
            <a:spLocks/>
          </p:cNvSpPr>
          <p:nvPr/>
        </p:nvSpPr>
        <p:spPr>
          <a:xfrm>
            <a:off x="1221178" y="15984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pPr algn="ctr"/>
            <a:r>
              <a:rPr lang="lt-LT" dirty="0">
                <a:solidFill>
                  <a:schemeClr val="accent2">
                    <a:lumMod val="75000"/>
                  </a:schemeClr>
                </a:solidFill>
              </a:rPr>
              <a:t>SOCIALINĖS-DEMOGRAFINĖS CHARAKTERISTIKOS</a:t>
            </a:r>
            <a:endParaRPr lang="en-US" dirty="0">
              <a:solidFill>
                <a:schemeClr val="accent2">
                  <a:lumMod val="75000"/>
                </a:schemeClr>
              </a:solidFill>
            </a:endParaRPr>
          </a:p>
          <a:p>
            <a:pPr algn="ctr"/>
            <a:r>
              <a:rPr lang="en-US" sz="2400" i="1" dirty="0">
                <a:solidFill>
                  <a:schemeClr val="accent2">
                    <a:lumMod val="75000"/>
                  </a:schemeClr>
                </a:solidFill>
              </a:rPr>
              <a:t>(RENOVUOTIN</a:t>
            </a:r>
            <a:r>
              <a:rPr lang="lt-LT" sz="2400" i="1" dirty="0">
                <a:solidFill>
                  <a:schemeClr val="accent2">
                    <a:lumMod val="75000"/>
                  </a:schemeClr>
                </a:solidFill>
              </a:rPr>
              <a:t>Ų DAUGIABUČIŲ NAMŲ</a:t>
            </a:r>
            <a:r>
              <a:rPr lang="en-US" sz="2400" i="1" dirty="0">
                <a:solidFill>
                  <a:schemeClr val="accent2">
                    <a:lumMod val="75000"/>
                  </a:schemeClr>
                </a:solidFill>
              </a:rPr>
              <a:t> GYVENTOJAI)</a:t>
            </a:r>
            <a:endParaRPr lang="lt-LT" sz="2400" i="1" dirty="0">
              <a:solidFill>
                <a:schemeClr val="accent2">
                  <a:lumMod val="75000"/>
                </a:schemeClr>
              </a:solidFill>
            </a:endParaRPr>
          </a:p>
        </p:txBody>
      </p:sp>
      <p:graphicFrame>
        <p:nvGraphicFramePr>
          <p:cNvPr id="16" name="Chart 15">
            <a:extLst>
              <a:ext uri="{FF2B5EF4-FFF2-40B4-BE49-F238E27FC236}">
                <a16:creationId xmlns:a16="http://schemas.microsoft.com/office/drawing/2014/main" id="{666A62A2-F965-416D-A673-9949B692A21A}"/>
              </a:ext>
            </a:extLst>
          </p:cNvPr>
          <p:cNvGraphicFramePr/>
          <p:nvPr>
            <p:extLst>
              <p:ext uri="{D42A27DB-BD31-4B8C-83A1-F6EECF244321}">
                <p14:modId xmlns:p14="http://schemas.microsoft.com/office/powerpoint/2010/main" val="118187588"/>
              </p:ext>
            </p:extLst>
          </p:nvPr>
        </p:nvGraphicFramePr>
        <p:xfrm>
          <a:off x="5400268" y="1166070"/>
          <a:ext cx="8145624" cy="481720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5089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ABF7241-77FB-4F72-81AC-E60C72F4DAD4}"/>
              </a:ext>
            </a:extLst>
          </p:cNvPr>
          <p:cNvSpPr>
            <a:spLocks noGrp="1"/>
          </p:cNvSpPr>
          <p:nvPr>
            <p:ph type="title"/>
          </p:nvPr>
        </p:nvSpPr>
        <p:spPr>
          <a:xfrm>
            <a:off x="1230947" y="140860"/>
            <a:ext cx="9730107" cy="1151703"/>
          </a:xfrm>
        </p:spPr>
        <p:txBody>
          <a:bodyPr>
            <a:normAutofit/>
          </a:bodyPr>
          <a:lstStyle/>
          <a:p>
            <a:pPr algn="ctr"/>
            <a:r>
              <a:rPr lang="lt-LT">
                <a:solidFill>
                  <a:schemeClr val="accent2">
                    <a:lumMod val="75000"/>
                  </a:schemeClr>
                </a:solidFill>
              </a:rPr>
              <a:t>TYRIMO METODIKA</a:t>
            </a:r>
          </a:p>
        </p:txBody>
      </p:sp>
      <p:sp>
        <p:nvSpPr>
          <p:cNvPr id="7" name="Rectangle 6">
            <a:extLst>
              <a:ext uri="{FF2B5EF4-FFF2-40B4-BE49-F238E27FC236}">
                <a16:creationId xmlns:a16="http://schemas.microsoft.com/office/drawing/2014/main" id="{07F0BC18-17FC-414C-846A-B8F579890216}"/>
              </a:ext>
            </a:extLst>
          </p:cNvPr>
          <p:cNvSpPr/>
          <p:nvPr/>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grpSp>
        <p:nvGrpSpPr>
          <p:cNvPr id="14" name="Group 13">
            <a:extLst>
              <a:ext uri="{FF2B5EF4-FFF2-40B4-BE49-F238E27FC236}">
                <a16:creationId xmlns:a16="http://schemas.microsoft.com/office/drawing/2014/main" id="{BD3035DC-E60F-446B-9CBA-29348F039A7C}"/>
              </a:ext>
            </a:extLst>
          </p:cNvPr>
          <p:cNvGrpSpPr/>
          <p:nvPr/>
        </p:nvGrpSpPr>
        <p:grpSpPr>
          <a:xfrm>
            <a:off x="565677" y="1396863"/>
            <a:ext cx="11060645" cy="4510009"/>
            <a:chOff x="565677" y="1376045"/>
            <a:chExt cx="11060645" cy="4510009"/>
          </a:xfrm>
        </p:grpSpPr>
        <p:grpSp>
          <p:nvGrpSpPr>
            <p:cNvPr id="2" name="Group 1">
              <a:extLst>
                <a:ext uri="{FF2B5EF4-FFF2-40B4-BE49-F238E27FC236}">
                  <a16:creationId xmlns:a16="http://schemas.microsoft.com/office/drawing/2014/main" id="{D9DE2CF1-C3F5-46F2-8F57-46D9E4D66616}"/>
                </a:ext>
              </a:extLst>
            </p:cNvPr>
            <p:cNvGrpSpPr/>
            <p:nvPr/>
          </p:nvGrpSpPr>
          <p:grpSpPr>
            <a:xfrm>
              <a:off x="565679" y="1376045"/>
              <a:ext cx="11060643" cy="2136437"/>
              <a:chOff x="496948" y="1461106"/>
              <a:chExt cx="11060643" cy="2136437"/>
            </a:xfrm>
          </p:grpSpPr>
          <p:sp>
            <p:nvSpPr>
              <p:cNvPr id="32" name="Rectangle: Rounded Corners 31">
                <a:extLst>
                  <a:ext uri="{FF2B5EF4-FFF2-40B4-BE49-F238E27FC236}">
                    <a16:creationId xmlns:a16="http://schemas.microsoft.com/office/drawing/2014/main" id="{9BF1CEF7-4B4F-4E58-A769-93FB13BC99C7}"/>
                  </a:ext>
                </a:extLst>
              </p:cNvPr>
              <p:cNvSpPr/>
              <p:nvPr/>
            </p:nvSpPr>
            <p:spPr>
              <a:xfrm>
                <a:off x="496948"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42" name="Rectangle: Rounded Corners 41">
                <a:extLst>
                  <a:ext uri="{FF2B5EF4-FFF2-40B4-BE49-F238E27FC236}">
                    <a16:creationId xmlns:a16="http://schemas.microsoft.com/office/drawing/2014/main" id="{8F8E52E9-8BC6-4ED2-9961-31DA67F32847}"/>
                  </a:ext>
                </a:extLst>
              </p:cNvPr>
              <p:cNvSpPr/>
              <p:nvPr/>
            </p:nvSpPr>
            <p:spPr>
              <a:xfrm>
                <a:off x="3293311"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49" name="Rectangle: Rounded Corners 48">
                <a:extLst>
                  <a:ext uri="{FF2B5EF4-FFF2-40B4-BE49-F238E27FC236}">
                    <a16:creationId xmlns:a16="http://schemas.microsoft.com/office/drawing/2014/main" id="{9465D109-EFB6-42F2-BB47-B078D378F11F}"/>
                  </a:ext>
                </a:extLst>
              </p:cNvPr>
              <p:cNvSpPr/>
              <p:nvPr/>
            </p:nvSpPr>
            <p:spPr>
              <a:xfrm>
                <a:off x="6089674"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50" name="Rectangle: Rounded Corners 49">
                <a:extLst>
                  <a:ext uri="{FF2B5EF4-FFF2-40B4-BE49-F238E27FC236}">
                    <a16:creationId xmlns:a16="http://schemas.microsoft.com/office/drawing/2014/main" id="{D1C03969-32D5-4325-AEAF-9EA53E0336DB}"/>
                  </a:ext>
                </a:extLst>
              </p:cNvPr>
              <p:cNvSpPr/>
              <p:nvPr/>
            </p:nvSpPr>
            <p:spPr>
              <a:xfrm>
                <a:off x="8886037"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grpSp>
          <p:nvGrpSpPr>
            <p:cNvPr id="52" name="Group 51">
              <a:extLst>
                <a:ext uri="{FF2B5EF4-FFF2-40B4-BE49-F238E27FC236}">
                  <a16:creationId xmlns:a16="http://schemas.microsoft.com/office/drawing/2014/main" id="{BFE3F4EF-6621-46F9-A734-2E778A8EE54E}"/>
                </a:ext>
              </a:extLst>
            </p:cNvPr>
            <p:cNvGrpSpPr/>
            <p:nvPr/>
          </p:nvGrpSpPr>
          <p:grpSpPr>
            <a:xfrm>
              <a:off x="565677" y="3640779"/>
              <a:ext cx="11060643" cy="2245275"/>
              <a:chOff x="496948" y="1461106"/>
              <a:chExt cx="11060643" cy="2245275"/>
            </a:xfrm>
          </p:grpSpPr>
          <p:sp>
            <p:nvSpPr>
              <p:cNvPr id="55" name="Rectangle: Rounded Corners 54">
                <a:extLst>
                  <a:ext uri="{FF2B5EF4-FFF2-40B4-BE49-F238E27FC236}">
                    <a16:creationId xmlns:a16="http://schemas.microsoft.com/office/drawing/2014/main" id="{F4F38E79-2002-4375-94B9-BF34C3A9DC51}"/>
                  </a:ext>
                </a:extLst>
              </p:cNvPr>
              <p:cNvSpPr/>
              <p:nvPr/>
            </p:nvSpPr>
            <p:spPr>
              <a:xfrm>
                <a:off x="496948"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0" name="Rectangle: Rounded Corners 59">
                <a:extLst>
                  <a:ext uri="{FF2B5EF4-FFF2-40B4-BE49-F238E27FC236}">
                    <a16:creationId xmlns:a16="http://schemas.microsoft.com/office/drawing/2014/main" id="{527EEF7B-F712-47B6-909D-4F78C6E79D5B}"/>
                  </a:ext>
                </a:extLst>
              </p:cNvPr>
              <p:cNvSpPr/>
              <p:nvPr/>
            </p:nvSpPr>
            <p:spPr>
              <a:xfrm>
                <a:off x="3293311"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2" name="Rectangle: Rounded Corners 61">
                <a:extLst>
                  <a:ext uri="{FF2B5EF4-FFF2-40B4-BE49-F238E27FC236}">
                    <a16:creationId xmlns:a16="http://schemas.microsoft.com/office/drawing/2014/main" id="{83B27076-FA3D-4342-811E-C0793A0C0CB2}"/>
                  </a:ext>
                </a:extLst>
              </p:cNvPr>
              <p:cNvSpPr/>
              <p:nvPr/>
            </p:nvSpPr>
            <p:spPr>
              <a:xfrm>
                <a:off x="6089674"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4" name="Rectangle: Rounded Corners 63">
                <a:extLst>
                  <a:ext uri="{FF2B5EF4-FFF2-40B4-BE49-F238E27FC236}">
                    <a16:creationId xmlns:a16="http://schemas.microsoft.com/office/drawing/2014/main" id="{E35CAB93-3239-481F-9925-6B22E6EE7C16}"/>
                  </a:ext>
                </a:extLst>
              </p:cNvPr>
              <p:cNvSpPr/>
              <p:nvPr/>
            </p:nvSpPr>
            <p:spPr>
              <a:xfrm>
                <a:off x="8886037"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grpSp>
          <p:nvGrpSpPr>
            <p:cNvPr id="70" name="Group 69">
              <a:extLst>
                <a:ext uri="{FF2B5EF4-FFF2-40B4-BE49-F238E27FC236}">
                  <a16:creationId xmlns:a16="http://schemas.microsoft.com/office/drawing/2014/main" id="{08A801D5-CC84-4862-A41D-E01D2E0A2E6D}"/>
                </a:ext>
              </a:extLst>
            </p:cNvPr>
            <p:cNvGrpSpPr/>
            <p:nvPr/>
          </p:nvGrpSpPr>
          <p:grpSpPr>
            <a:xfrm>
              <a:off x="1686721" y="1532386"/>
              <a:ext cx="460247" cy="460247"/>
              <a:chOff x="2107988" y="1326018"/>
              <a:chExt cx="714016" cy="714016"/>
            </a:xfrm>
          </p:grpSpPr>
          <p:pic>
            <p:nvPicPr>
              <p:cNvPr id="76" name="Graphic 75">
                <a:extLst>
                  <a:ext uri="{FF2B5EF4-FFF2-40B4-BE49-F238E27FC236}">
                    <a16:creationId xmlns:a16="http://schemas.microsoft.com/office/drawing/2014/main" id="{654183AE-03C9-4EB2-BA91-5013BA12D31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97404" y="1514665"/>
                <a:ext cx="353235" cy="353235"/>
              </a:xfrm>
              <a:prstGeom prst="rect">
                <a:avLst/>
              </a:prstGeom>
            </p:spPr>
          </p:pic>
          <p:sp>
            <p:nvSpPr>
              <p:cNvPr id="77" name="Oval 76">
                <a:extLst>
                  <a:ext uri="{FF2B5EF4-FFF2-40B4-BE49-F238E27FC236}">
                    <a16:creationId xmlns:a16="http://schemas.microsoft.com/office/drawing/2014/main" id="{D499E94E-41A9-49E4-8A71-F88B26945BEB}"/>
                  </a:ext>
                </a:extLst>
              </p:cNvPr>
              <p:cNvSpPr/>
              <p:nvPr/>
            </p:nvSpPr>
            <p:spPr>
              <a:xfrm>
                <a:off x="2107988" y="1326018"/>
                <a:ext cx="714016" cy="714016"/>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grpSp>
        <p:sp>
          <p:nvSpPr>
            <p:cNvPr id="78" name="TextBox 77">
              <a:extLst>
                <a:ext uri="{FF2B5EF4-FFF2-40B4-BE49-F238E27FC236}">
                  <a16:creationId xmlns:a16="http://schemas.microsoft.com/office/drawing/2014/main" id="{DCD6360B-88F3-4BA6-BA6F-0F74D7A831A4}"/>
                </a:ext>
              </a:extLst>
            </p:cNvPr>
            <p:cNvSpPr txBox="1"/>
            <p:nvPr/>
          </p:nvSpPr>
          <p:spPr>
            <a:xfrm>
              <a:off x="744277" y="2054622"/>
              <a:ext cx="2349795" cy="276999"/>
            </a:xfrm>
            <a:prstGeom prst="rect">
              <a:avLst/>
            </a:prstGeom>
            <a:noFill/>
          </p:spPr>
          <p:txBody>
            <a:bodyPr wrap="square">
              <a:spAutoFit/>
            </a:bodyPr>
            <a:lstStyle/>
            <a:p>
              <a:pPr algn="ctr"/>
              <a:r>
                <a:rPr lang="lt-LT" sz="1200">
                  <a:solidFill>
                    <a:srgbClr val="004B50"/>
                  </a:solidFill>
                </a:rPr>
                <a:t>LAIKAS</a:t>
              </a:r>
            </a:p>
          </p:txBody>
        </p:sp>
        <p:sp>
          <p:nvSpPr>
            <p:cNvPr id="79" name="TextBox 78">
              <a:extLst>
                <a:ext uri="{FF2B5EF4-FFF2-40B4-BE49-F238E27FC236}">
                  <a16:creationId xmlns:a16="http://schemas.microsoft.com/office/drawing/2014/main" id="{63A68C0B-3EA4-4BB9-A5EC-186C653D283A}"/>
                </a:ext>
              </a:extLst>
            </p:cNvPr>
            <p:cNvSpPr txBox="1"/>
            <p:nvPr/>
          </p:nvSpPr>
          <p:spPr>
            <a:xfrm>
              <a:off x="744278" y="2321531"/>
              <a:ext cx="2349795" cy="276999"/>
            </a:xfrm>
            <a:prstGeom prst="rect">
              <a:avLst/>
            </a:prstGeom>
            <a:noFill/>
          </p:spPr>
          <p:txBody>
            <a:bodyPr wrap="square">
              <a:spAutoFit/>
            </a:bodyPr>
            <a:lstStyle/>
            <a:p>
              <a:pPr algn="ctr"/>
              <a:r>
                <a:rPr lang="lt-LT" sz="1200" dirty="0"/>
                <a:t>202</a:t>
              </a:r>
              <a:r>
                <a:rPr lang="en-US" sz="1200" dirty="0"/>
                <a:t>2 09 10</a:t>
              </a:r>
              <a:r>
                <a:rPr lang="lt-LT" sz="1200" dirty="0"/>
                <a:t> – </a:t>
              </a:r>
              <a:r>
                <a:rPr lang="en-US" sz="1200" dirty="0"/>
                <a:t>09 30</a:t>
              </a:r>
              <a:r>
                <a:rPr lang="lt-LT" sz="1200" strike="sngStrike" dirty="0"/>
                <a:t> </a:t>
              </a:r>
            </a:p>
          </p:txBody>
        </p:sp>
        <p:sp>
          <p:nvSpPr>
            <p:cNvPr id="82" name="Oval 81">
              <a:extLst>
                <a:ext uri="{FF2B5EF4-FFF2-40B4-BE49-F238E27FC236}">
                  <a16:creationId xmlns:a16="http://schemas.microsoft.com/office/drawing/2014/main" id="{89CCE8D7-A3BF-40ED-96BF-0DCA8A497490}"/>
                </a:ext>
              </a:extLst>
            </p:cNvPr>
            <p:cNvSpPr/>
            <p:nvPr/>
          </p:nvSpPr>
          <p:spPr>
            <a:xfrm>
              <a:off x="4467693" y="1526361"/>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83" name="Graphic 82">
              <a:extLst>
                <a:ext uri="{FF2B5EF4-FFF2-40B4-BE49-F238E27FC236}">
                  <a16:creationId xmlns:a16="http://schemas.microsoft.com/office/drawing/2014/main" id="{660EFB3D-6D33-4040-B45A-C9989C94FE0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75648" y="1629526"/>
              <a:ext cx="244336" cy="244336"/>
            </a:xfrm>
            <a:prstGeom prst="rect">
              <a:avLst/>
            </a:prstGeom>
          </p:spPr>
        </p:pic>
        <p:sp>
          <p:nvSpPr>
            <p:cNvPr id="84" name="TextBox 83">
              <a:extLst>
                <a:ext uri="{FF2B5EF4-FFF2-40B4-BE49-F238E27FC236}">
                  <a16:creationId xmlns:a16="http://schemas.microsoft.com/office/drawing/2014/main" id="{FB7192C7-6E95-4825-953E-83EA8F55323F}"/>
                </a:ext>
              </a:extLst>
            </p:cNvPr>
            <p:cNvSpPr txBox="1"/>
            <p:nvPr/>
          </p:nvSpPr>
          <p:spPr>
            <a:xfrm>
              <a:off x="3560132" y="2054621"/>
              <a:ext cx="2275368" cy="276999"/>
            </a:xfrm>
            <a:prstGeom prst="rect">
              <a:avLst/>
            </a:prstGeom>
            <a:noFill/>
          </p:spPr>
          <p:txBody>
            <a:bodyPr wrap="square">
              <a:spAutoFit/>
            </a:bodyPr>
            <a:lstStyle/>
            <a:p>
              <a:pPr algn="ctr"/>
              <a:r>
                <a:rPr lang="lt-LT" sz="1200">
                  <a:solidFill>
                    <a:srgbClr val="004B50"/>
                  </a:solidFill>
                </a:rPr>
                <a:t>TIKSLAS</a:t>
              </a:r>
            </a:p>
          </p:txBody>
        </p:sp>
        <p:sp>
          <p:nvSpPr>
            <p:cNvPr id="85" name="TextBox 84">
              <a:extLst>
                <a:ext uri="{FF2B5EF4-FFF2-40B4-BE49-F238E27FC236}">
                  <a16:creationId xmlns:a16="http://schemas.microsoft.com/office/drawing/2014/main" id="{822ABD5F-7092-48D8-B7DF-E840D8B62A9D}"/>
                </a:ext>
              </a:extLst>
            </p:cNvPr>
            <p:cNvSpPr txBox="1"/>
            <p:nvPr/>
          </p:nvSpPr>
          <p:spPr>
            <a:xfrm>
              <a:off x="3295081" y="2255044"/>
              <a:ext cx="2794397" cy="830997"/>
            </a:xfrm>
            <a:prstGeom prst="rect">
              <a:avLst/>
            </a:prstGeom>
            <a:noFill/>
          </p:spPr>
          <p:txBody>
            <a:bodyPr wrap="square">
              <a:spAutoFit/>
            </a:bodyPr>
            <a:lstStyle>
              <a:defPPr>
                <a:defRPr lang="lt-LT"/>
              </a:defPPr>
              <a:lvl1pPr algn="ctr">
                <a:defRPr sz="1400"/>
              </a:lvl1pPr>
            </a:lstStyle>
            <a:p>
              <a:r>
                <a:rPr lang="lt-LT" sz="1200" dirty="0">
                  <a:solidFill>
                    <a:srgbClr val="727272"/>
                  </a:solidFill>
                </a:rPr>
                <a:t>Nustatyti Lietuvos gyventojų informuotumą apie daugiabučių namų atnaujinimo programą ir ketinimą joje dalyvauti.</a:t>
              </a:r>
            </a:p>
          </p:txBody>
        </p:sp>
        <p:sp>
          <p:nvSpPr>
            <p:cNvPr id="86" name="Oval 85">
              <a:extLst>
                <a:ext uri="{FF2B5EF4-FFF2-40B4-BE49-F238E27FC236}">
                  <a16:creationId xmlns:a16="http://schemas.microsoft.com/office/drawing/2014/main" id="{9B0DD0EE-E695-45F1-B923-9F4A6FBA7E3A}"/>
                </a:ext>
              </a:extLst>
            </p:cNvPr>
            <p:cNvSpPr/>
            <p:nvPr/>
          </p:nvSpPr>
          <p:spPr>
            <a:xfrm>
              <a:off x="7264056" y="1523615"/>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7" name="Oval 86">
              <a:extLst>
                <a:ext uri="{FF2B5EF4-FFF2-40B4-BE49-F238E27FC236}">
                  <a16:creationId xmlns:a16="http://schemas.microsoft.com/office/drawing/2014/main" id="{C46EA566-C965-452C-9614-70402D2AFECF}"/>
                </a:ext>
              </a:extLst>
            </p:cNvPr>
            <p:cNvSpPr/>
            <p:nvPr/>
          </p:nvSpPr>
          <p:spPr>
            <a:xfrm>
              <a:off x="10060419" y="1522539"/>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8" name="Oval 87">
              <a:extLst>
                <a:ext uri="{FF2B5EF4-FFF2-40B4-BE49-F238E27FC236}">
                  <a16:creationId xmlns:a16="http://schemas.microsoft.com/office/drawing/2014/main" id="{F6401D51-3FFB-43E7-A1FD-059A2E09E1D5}"/>
                </a:ext>
              </a:extLst>
            </p:cNvPr>
            <p:cNvSpPr/>
            <p:nvPr/>
          </p:nvSpPr>
          <p:spPr>
            <a:xfrm>
              <a:off x="7264056" y="3740271"/>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9" name="Oval 88">
              <a:extLst>
                <a:ext uri="{FF2B5EF4-FFF2-40B4-BE49-F238E27FC236}">
                  <a16:creationId xmlns:a16="http://schemas.microsoft.com/office/drawing/2014/main" id="{AB696D6B-6F71-4CEB-8F59-B8925CDF5937}"/>
                </a:ext>
              </a:extLst>
            </p:cNvPr>
            <p:cNvSpPr/>
            <p:nvPr/>
          </p:nvSpPr>
          <p:spPr>
            <a:xfrm>
              <a:off x="10060419" y="3740247"/>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0" name="Oval 89">
              <a:extLst>
                <a:ext uri="{FF2B5EF4-FFF2-40B4-BE49-F238E27FC236}">
                  <a16:creationId xmlns:a16="http://schemas.microsoft.com/office/drawing/2014/main" id="{92369592-AC75-42A3-9977-28C260595BC6}"/>
                </a:ext>
              </a:extLst>
            </p:cNvPr>
            <p:cNvSpPr/>
            <p:nvPr/>
          </p:nvSpPr>
          <p:spPr>
            <a:xfrm>
              <a:off x="1671330" y="3739872"/>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1" name="Oval 90">
              <a:extLst>
                <a:ext uri="{FF2B5EF4-FFF2-40B4-BE49-F238E27FC236}">
                  <a16:creationId xmlns:a16="http://schemas.microsoft.com/office/drawing/2014/main" id="{F6DFD68D-8256-47AA-9227-DF27325C4D38}"/>
                </a:ext>
              </a:extLst>
            </p:cNvPr>
            <p:cNvSpPr/>
            <p:nvPr/>
          </p:nvSpPr>
          <p:spPr>
            <a:xfrm>
              <a:off x="4467693" y="3738796"/>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2" name="TextBox 91">
              <a:extLst>
                <a:ext uri="{FF2B5EF4-FFF2-40B4-BE49-F238E27FC236}">
                  <a16:creationId xmlns:a16="http://schemas.microsoft.com/office/drawing/2014/main" id="{E25D576B-5DB0-45DF-8DF6-B44275BC45B9}"/>
                </a:ext>
              </a:extLst>
            </p:cNvPr>
            <p:cNvSpPr txBox="1"/>
            <p:nvPr/>
          </p:nvSpPr>
          <p:spPr>
            <a:xfrm>
              <a:off x="6377760" y="2054621"/>
              <a:ext cx="2232837" cy="276999"/>
            </a:xfrm>
            <a:prstGeom prst="rect">
              <a:avLst/>
            </a:prstGeom>
            <a:noFill/>
          </p:spPr>
          <p:txBody>
            <a:bodyPr wrap="square">
              <a:spAutoFit/>
            </a:bodyPr>
            <a:lstStyle/>
            <a:p>
              <a:pPr algn="ctr"/>
              <a:r>
                <a:rPr lang="lt-LT" sz="1200">
                  <a:solidFill>
                    <a:srgbClr val="004B50"/>
                  </a:solidFill>
                </a:rPr>
                <a:t>TIKSLINĖ GRUPĖ</a:t>
              </a:r>
            </a:p>
          </p:txBody>
        </p:sp>
        <p:pic>
          <p:nvPicPr>
            <p:cNvPr id="93" name="Graphic 92">
              <a:extLst>
                <a:ext uri="{FF2B5EF4-FFF2-40B4-BE49-F238E27FC236}">
                  <a16:creationId xmlns:a16="http://schemas.microsoft.com/office/drawing/2014/main" id="{BF1F5C8E-D5DF-4299-A73F-5AAB62D4B0D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375251" y="1645663"/>
              <a:ext cx="236014" cy="236014"/>
            </a:xfrm>
            <a:prstGeom prst="rect">
              <a:avLst/>
            </a:prstGeom>
          </p:spPr>
        </p:pic>
        <p:sp>
          <p:nvSpPr>
            <p:cNvPr id="94" name="TextBox 93">
              <a:extLst>
                <a:ext uri="{FF2B5EF4-FFF2-40B4-BE49-F238E27FC236}">
                  <a16:creationId xmlns:a16="http://schemas.microsoft.com/office/drawing/2014/main" id="{D139BCD5-D2C9-4208-B547-053180E345B5}"/>
                </a:ext>
              </a:extLst>
            </p:cNvPr>
            <p:cNvSpPr txBox="1"/>
            <p:nvPr/>
          </p:nvSpPr>
          <p:spPr>
            <a:xfrm>
              <a:off x="6156437" y="2247641"/>
              <a:ext cx="2673519" cy="1277273"/>
            </a:xfrm>
            <a:prstGeom prst="rect">
              <a:avLst/>
            </a:prstGeom>
            <a:noFill/>
          </p:spPr>
          <p:txBody>
            <a:bodyPr wrap="square">
              <a:spAutoFit/>
            </a:bodyPr>
            <a:lstStyle/>
            <a:p>
              <a:pPr algn="ctr"/>
              <a:r>
                <a:rPr lang="lt-LT" sz="1100" dirty="0">
                  <a:solidFill>
                    <a:srgbClr val="727272"/>
                  </a:solidFill>
                </a:rPr>
                <a:t>Pagrindinė grupė: 18–75 m. amžiaus nuolatiniai Lietuvos gyventojai. Taip pat išskiriama tikslinė grupė: renovuotinų daugiabučių namų gyventojai, būstų savininkai – visi 1993 m. ir senesnės statybos metų daugiabučių namų gyventojai.</a:t>
              </a:r>
            </a:p>
          </p:txBody>
        </p:sp>
        <p:sp>
          <p:nvSpPr>
            <p:cNvPr id="95" name="TextBox 94">
              <a:extLst>
                <a:ext uri="{FF2B5EF4-FFF2-40B4-BE49-F238E27FC236}">
                  <a16:creationId xmlns:a16="http://schemas.microsoft.com/office/drawing/2014/main" id="{E91B7E4B-9975-49A1-8CDE-DB473C8E3EE5}"/>
                </a:ext>
              </a:extLst>
            </p:cNvPr>
            <p:cNvSpPr txBox="1"/>
            <p:nvPr/>
          </p:nvSpPr>
          <p:spPr>
            <a:xfrm>
              <a:off x="9149191" y="2066268"/>
              <a:ext cx="2282702" cy="276999"/>
            </a:xfrm>
            <a:prstGeom prst="rect">
              <a:avLst/>
            </a:prstGeom>
            <a:noFill/>
          </p:spPr>
          <p:txBody>
            <a:bodyPr wrap="square">
              <a:spAutoFit/>
            </a:bodyPr>
            <a:lstStyle/>
            <a:p>
              <a:pPr algn="ctr"/>
              <a:r>
                <a:rPr lang="lt-LT" sz="1200">
                  <a:solidFill>
                    <a:srgbClr val="004B50"/>
                  </a:solidFill>
                </a:rPr>
                <a:t>APKLAUSOS METODAS</a:t>
              </a:r>
            </a:p>
          </p:txBody>
        </p:sp>
        <p:pic>
          <p:nvPicPr>
            <p:cNvPr id="96" name="Graphic 95">
              <a:extLst>
                <a:ext uri="{FF2B5EF4-FFF2-40B4-BE49-F238E27FC236}">
                  <a16:creationId xmlns:a16="http://schemas.microsoft.com/office/drawing/2014/main" id="{0F64D867-F8A9-4849-96AA-228B972C22A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137233" y="1601151"/>
              <a:ext cx="313874" cy="313874"/>
            </a:xfrm>
            <a:prstGeom prst="rect">
              <a:avLst/>
            </a:prstGeom>
          </p:spPr>
        </p:pic>
        <p:sp>
          <p:nvSpPr>
            <p:cNvPr id="97" name="TextBox 96">
              <a:extLst>
                <a:ext uri="{FF2B5EF4-FFF2-40B4-BE49-F238E27FC236}">
                  <a16:creationId xmlns:a16="http://schemas.microsoft.com/office/drawing/2014/main" id="{13B3E82D-DD4F-44F0-9274-A82425D53086}"/>
                </a:ext>
              </a:extLst>
            </p:cNvPr>
            <p:cNvSpPr txBox="1"/>
            <p:nvPr/>
          </p:nvSpPr>
          <p:spPr>
            <a:xfrm>
              <a:off x="1354761" y="4299841"/>
              <a:ext cx="1093384" cy="276999"/>
            </a:xfrm>
            <a:prstGeom prst="rect">
              <a:avLst/>
            </a:prstGeom>
            <a:noFill/>
          </p:spPr>
          <p:txBody>
            <a:bodyPr wrap="square">
              <a:spAutoFit/>
            </a:bodyPr>
            <a:lstStyle/>
            <a:p>
              <a:pPr algn="ctr"/>
              <a:r>
                <a:rPr lang="lt-LT" sz="1200">
                  <a:solidFill>
                    <a:srgbClr val="004B50"/>
                  </a:solidFill>
                </a:rPr>
                <a:t>IMTIS</a:t>
              </a:r>
            </a:p>
          </p:txBody>
        </p:sp>
        <p:sp>
          <p:nvSpPr>
            <p:cNvPr id="98" name="TextBox 97">
              <a:extLst>
                <a:ext uri="{FF2B5EF4-FFF2-40B4-BE49-F238E27FC236}">
                  <a16:creationId xmlns:a16="http://schemas.microsoft.com/office/drawing/2014/main" id="{2FBD97AD-30E3-4EE0-A0CF-02386BCBC782}"/>
                </a:ext>
              </a:extLst>
            </p:cNvPr>
            <p:cNvSpPr txBox="1"/>
            <p:nvPr/>
          </p:nvSpPr>
          <p:spPr>
            <a:xfrm>
              <a:off x="3777516" y="4297060"/>
              <a:ext cx="1840599" cy="276999"/>
            </a:xfrm>
            <a:prstGeom prst="rect">
              <a:avLst/>
            </a:prstGeom>
            <a:noFill/>
          </p:spPr>
          <p:txBody>
            <a:bodyPr wrap="square">
              <a:spAutoFit/>
            </a:bodyPr>
            <a:lstStyle/>
            <a:p>
              <a:pPr algn="ctr"/>
              <a:r>
                <a:rPr lang="lt-LT" sz="1200">
                  <a:solidFill>
                    <a:srgbClr val="004B50"/>
                  </a:solidFill>
                </a:rPr>
                <a:t>ATRANKA</a:t>
              </a:r>
            </a:p>
          </p:txBody>
        </p:sp>
        <p:sp>
          <p:nvSpPr>
            <p:cNvPr id="99" name="TextBox 98">
              <a:extLst>
                <a:ext uri="{FF2B5EF4-FFF2-40B4-BE49-F238E27FC236}">
                  <a16:creationId xmlns:a16="http://schemas.microsoft.com/office/drawing/2014/main" id="{E061B49E-37B5-4298-93BA-7F85B85C0B83}"/>
                </a:ext>
              </a:extLst>
            </p:cNvPr>
            <p:cNvSpPr txBox="1"/>
            <p:nvPr/>
          </p:nvSpPr>
          <p:spPr>
            <a:xfrm>
              <a:off x="6248399" y="4309725"/>
              <a:ext cx="2519153" cy="276999"/>
            </a:xfrm>
            <a:prstGeom prst="rect">
              <a:avLst/>
            </a:prstGeom>
            <a:noFill/>
          </p:spPr>
          <p:txBody>
            <a:bodyPr wrap="square">
              <a:spAutoFit/>
            </a:bodyPr>
            <a:lstStyle/>
            <a:p>
              <a:pPr algn="ctr"/>
              <a:r>
                <a:rPr lang="lt-LT" sz="1200">
                  <a:solidFill>
                    <a:srgbClr val="004B50"/>
                  </a:solidFill>
                </a:rPr>
                <a:t>LOKACIJA</a:t>
              </a:r>
            </a:p>
          </p:txBody>
        </p:sp>
        <p:pic>
          <p:nvPicPr>
            <p:cNvPr id="12" name="Graphic 11">
              <a:extLst>
                <a:ext uri="{FF2B5EF4-FFF2-40B4-BE49-F238E27FC236}">
                  <a16:creationId xmlns:a16="http://schemas.microsoft.com/office/drawing/2014/main" id="{42A2DCDA-670E-48AA-9798-CA12327AD52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575648" y="3821821"/>
              <a:ext cx="294198" cy="294198"/>
            </a:xfrm>
            <a:prstGeom prst="rect">
              <a:avLst/>
            </a:prstGeom>
          </p:spPr>
        </p:pic>
      </p:grpSp>
      <p:pic>
        <p:nvPicPr>
          <p:cNvPr id="16" name="Graphic 15">
            <a:extLst>
              <a:ext uri="{FF2B5EF4-FFF2-40B4-BE49-F238E27FC236}">
                <a16:creationId xmlns:a16="http://schemas.microsoft.com/office/drawing/2014/main" id="{B87C6AF8-CED8-4115-AF55-ECD9F20D6E46}"/>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778895" y="3882395"/>
            <a:ext cx="256940" cy="256940"/>
          </a:xfrm>
          <a:prstGeom prst="rect">
            <a:avLst/>
          </a:prstGeom>
        </p:spPr>
      </p:pic>
      <p:pic>
        <p:nvPicPr>
          <p:cNvPr id="18" name="Graphic 17">
            <a:extLst>
              <a:ext uri="{FF2B5EF4-FFF2-40B4-BE49-F238E27FC236}">
                <a16:creationId xmlns:a16="http://schemas.microsoft.com/office/drawing/2014/main" id="{A1CE720C-48CA-45CC-9555-485662FADA36}"/>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361197" y="3848001"/>
            <a:ext cx="279885" cy="279885"/>
          </a:xfrm>
          <a:prstGeom prst="rect">
            <a:avLst/>
          </a:prstGeom>
        </p:spPr>
      </p:pic>
      <p:sp>
        <p:nvSpPr>
          <p:cNvPr id="100" name="TextBox 99">
            <a:extLst>
              <a:ext uri="{FF2B5EF4-FFF2-40B4-BE49-F238E27FC236}">
                <a16:creationId xmlns:a16="http://schemas.microsoft.com/office/drawing/2014/main" id="{428F88D8-F9DA-4039-BF5F-EC28EB602AB5}"/>
              </a:ext>
            </a:extLst>
          </p:cNvPr>
          <p:cNvSpPr txBox="1"/>
          <p:nvPr/>
        </p:nvSpPr>
        <p:spPr>
          <a:xfrm>
            <a:off x="9149191" y="4317878"/>
            <a:ext cx="2282702" cy="276999"/>
          </a:xfrm>
          <a:prstGeom prst="rect">
            <a:avLst/>
          </a:prstGeom>
          <a:noFill/>
        </p:spPr>
        <p:txBody>
          <a:bodyPr wrap="square">
            <a:spAutoFit/>
          </a:bodyPr>
          <a:lstStyle/>
          <a:p>
            <a:pPr algn="ctr"/>
            <a:r>
              <a:rPr lang="lt-LT" sz="1200">
                <a:solidFill>
                  <a:srgbClr val="004B50"/>
                </a:solidFill>
              </a:rPr>
              <a:t>DUOMENŲ ANALIZĖ</a:t>
            </a:r>
          </a:p>
        </p:txBody>
      </p:sp>
      <p:sp>
        <p:nvSpPr>
          <p:cNvPr id="101" name="TextBox 100">
            <a:extLst>
              <a:ext uri="{FF2B5EF4-FFF2-40B4-BE49-F238E27FC236}">
                <a16:creationId xmlns:a16="http://schemas.microsoft.com/office/drawing/2014/main" id="{A3EB05B2-D2BE-4614-AD10-65E50C7FD13C}"/>
              </a:ext>
            </a:extLst>
          </p:cNvPr>
          <p:cNvSpPr txBox="1"/>
          <p:nvPr/>
        </p:nvSpPr>
        <p:spPr>
          <a:xfrm>
            <a:off x="726555" y="4610389"/>
            <a:ext cx="2349796" cy="830997"/>
          </a:xfrm>
          <a:prstGeom prst="rect">
            <a:avLst/>
          </a:prstGeom>
          <a:noFill/>
        </p:spPr>
        <p:txBody>
          <a:bodyPr wrap="square">
            <a:spAutoFit/>
          </a:bodyPr>
          <a:lstStyle>
            <a:defPPr>
              <a:defRPr lang="lt-LT"/>
            </a:defPPr>
            <a:lvl1pPr algn="ctr">
              <a:defRPr sz="1400"/>
            </a:lvl1pPr>
          </a:lstStyle>
          <a:p>
            <a:r>
              <a:rPr lang="lt-LT" sz="1200" dirty="0">
                <a:solidFill>
                  <a:srgbClr val="727272"/>
                </a:solidFill>
              </a:rPr>
              <a:t>Tyrimo metu buvo apklausta 101</a:t>
            </a:r>
            <a:r>
              <a:rPr lang="pl-PL" sz="1200" dirty="0">
                <a:solidFill>
                  <a:srgbClr val="727272"/>
                </a:solidFill>
              </a:rPr>
              <a:t>0</a:t>
            </a:r>
            <a:r>
              <a:rPr lang="lt-LT" sz="1200" dirty="0">
                <a:solidFill>
                  <a:srgbClr val="727272"/>
                </a:solidFill>
              </a:rPr>
              <a:t> respondentų, iš kurių </a:t>
            </a:r>
            <a:r>
              <a:rPr lang="en-US" sz="1200" dirty="0">
                <a:solidFill>
                  <a:srgbClr val="727272"/>
                </a:solidFill>
              </a:rPr>
              <a:t>4</a:t>
            </a:r>
            <a:r>
              <a:rPr lang="pl-PL" sz="1200" dirty="0">
                <a:solidFill>
                  <a:srgbClr val="727272"/>
                </a:solidFill>
              </a:rPr>
              <a:t>09</a:t>
            </a:r>
            <a:r>
              <a:rPr lang="lt-LT" sz="1200" dirty="0">
                <a:solidFill>
                  <a:srgbClr val="727272"/>
                </a:solidFill>
              </a:rPr>
              <a:t> renovuotinų daugiabučių namų gyventojai.</a:t>
            </a:r>
          </a:p>
        </p:txBody>
      </p:sp>
      <p:sp>
        <p:nvSpPr>
          <p:cNvPr id="102" name="TextBox 101">
            <a:extLst>
              <a:ext uri="{FF2B5EF4-FFF2-40B4-BE49-F238E27FC236}">
                <a16:creationId xmlns:a16="http://schemas.microsoft.com/office/drawing/2014/main" id="{48D747F4-8606-40E8-8C79-A8C2976BAE5F}"/>
              </a:ext>
            </a:extLst>
          </p:cNvPr>
          <p:cNvSpPr txBox="1"/>
          <p:nvPr/>
        </p:nvSpPr>
        <p:spPr>
          <a:xfrm>
            <a:off x="9098867" y="2334507"/>
            <a:ext cx="2378920" cy="830997"/>
          </a:xfrm>
          <a:prstGeom prst="rect">
            <a:avLst/>
          </a:prstGeom>
          <a:noFill/>
        </p:spPr>
        <p:txBody>
          <a:bodyPr wrap="square">
            <a:spAutoFit/>
          </a:bodyPr>
          <a:lstStyle/>
          <a:p>
            <a:pPr algn="ctr"/>
            <a:r>
              <a:rPr lang="lt-LT" sz="1200" dirty="0">
                <a:solidFill>
                  <a:srgbClr val="727272"/>
                </a:solidFill>
              </a:rPr>
              <a:t>Kombinuotas metodas: CAPI (Computer Assisted Personal Interview) ir CAWI (Computer Assisted WEB Interview).</a:t>
            </a:r>
          </a:p>
        </p:txBody>
      </p:sp>
      <p:sp>
        <p:nvSpPr>
          <p:cNvPr id="103" name="TextBox 102">
            <a:extLst>
              <a:ext uri="{FF2B5EF4-FFF2-40B4-BE49-F238E27FC236}">
                <a16:creationId xmlns:a16="http://schemas.microsoft.com/office/drawing/2014/main" id="{03BC3E1C-F7D3-455B-AC55-3047387A7145}"/>
              </a:ext>
            </a:extLst>
          </p:cNvPr>
          <p:cNvSpPr txBox="1"/>
          <p:nvPr/>
        </p:nvSpPr>
        <p:spPr>
          <a:xfrm>
            <a:off x="3366594" y="4599628"/>
            <a:ext cx="2662446" cy="1200329"/>
          </a:xfrm>
          <a:prstGeom prst="rect">
            <a:avLst/>
          </a:prstGeom>
          <a:noFill/>
        </p:spPr>
        <p:txBody>
          <a:bodyPr wrap="square">
            <a:spAutoFit/>
          </a:bodyPr>
          <a:lstStyle/>
          <a:p>
            <a:pPr algn="ctr"/>
            <a:r>
              <a:rPr lang="lt-LT" sz="1200">
                <a:solidFill>
                  <a:srgbClr val="727272"/>
                </a:solidFill>
              </a:rPr>
              <a:t>Bendros populiacijos tyrime taikomi lyties, amžiaus, gyvenamosios vietos ir tautybės kriterijai; tikslinei grupei identifikuoti taikomas papildomas gyvenimo renovuotiname name tikslinis filtras.</a:t>
            </a:r>
          </a:p>
        </p:txBody>
      </p:sp>
      <p:pic>
        <p:nvPicPr>
          <p:cNvPr id="23" name="Graphic 22">
            <a:extLst>
              <a:ext uri="{FF2B5EF4-FFF2-40B4-BE49-F238E27FC236}">
                <a16:creationId xmlns:a16="http://schemas.microsoft.com/office/drawing/2014/main" id="{F1A8B9D3-95DE-425E-AD11-EECFBF5398C4}"/>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0142283" y="3848608"/>
            <a:ext cx="292088" cy="292088"/>
          </a:xfrm>
          <a:prstGeom prst="rect">
            <a:avLst/>
          </a:prstGeom>
        </p:spPr>
      </p:pic>
      <p:sp>
        <p:nvSpPr>
          <p:cNvPr id="104" name="TextBox 103">
            <a:extLst>
              <a:ext uri="{FF2B5EF4-FFF2-40B4-BE49-F238E27FC236}">
                <a16:creationId xmlns:a16="http://schemas.microsoft.com/office/drawing/2014/main" id="{7C45B785-C1FE-4B10-A872-4F665109F593}"/>
              </a:ext>
            </a:extLst>
          </p:cNvPr>
          <p:cNvSpPr txBox="1"/>
          <p:nvPr/>
        </p:nvSpPr>
        <p:spPr>
          <a:xfrm>
            <a:off x="6377761" y="4594231"/>
            <a:ext cx="2232836" cy="276999"/>
          </a:xfrm>
          <a:prstGeom prst="rect">
            <a:avLst/>
          </a:prstGeom>
          <a:noFill/>
        </p:spPr>
        <p:txBody>
          <a:bodyPr wrap="square">
            <a:spAutoFit/>
          </a:bodyPr>
          <a:lstStyle/>
          <a:p>
            <a:pPr algn="ctr"/>
            <a:r>
              <a:rPr lang="lt-LT" sz="1200">
                <a:solidFill>
                  <a:srgbClr val="727272"/>
                </a:solidFill>
              </a:rPr>
              <a:t>Visa šalies teritorija. </a:t>
            </a:r>
          </a:p>
        </p:txBody>
      </p:sp>
      <p:sp>
        <p:nvSpPr>
          <p:cNvPr id="105" name="TextBox 104">
            <a:extLst>
              <a:ext uri="{FF2B5EF4-FFF2-40B4-BE49-F238E27FC236}">
                <a16:creationId xmlns:a16="http://schemas.microsoft.com/office/drawing/2014/main" id="{DF1ABB0A-515D-481D-8016-209EED765A90}"/>
              </a:ext>
            </a:extLst>
          </p:cNvPr>
          <p:cNvSpPr txBox="1"/>
          <p:nvPr/>
        </p:nvSpPr>
        <p:spPr>
          <a:xfrm>
            <a:off x="8896914" y="4609189"/>
            <a:ext cx="2796365" cy="1200329"/>
          </a:xfrm>
          <a:prstGeom prst="rect">
            <a:avLst/>
          </a:prstGeom>
          <a:noFill/>
        </p:spPr>
        <p:txBody>
          <a:bodyPr wrap="square">
            <a:spAutoFit/>
          </a:bodyPr>
          <a:lstStyle/>
          <a:p>
            <a:pPr algn="ctr"/>
            <a:r>
              <a:rPr lang="lt-LT" sz="1200">
                <a:solidFill>
                  <a:srgbClr val="727272"/>
                </a:solidFill>
              </a:rPr>
              <a:t>Analizė atlikta SPSS/PC programine įranga. Ataskaitoje pateikiami bendrieji atsakymų pasiskirstymai (procentai), ir pasiskirstymai pagal socialines-demografines charakteristikas (Žr. Priedus).</a:t>
            </a:r>
          </a:p>
        </p:txBody>
      </p:sp>
    </p:spTree>
    <p:extLst>
      <p:ext uri="{BB962C8B-B14F-4D97-AF65-F5344CB8AC3E}">
        <p14:creationId xmlns:p14="http://schemas.microsoft.com/office/powerpoint/2010/main" val="234430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p:cNvSpPr>
            <a:spLocks noGrp="1"/>
          </p:cNvSpPr>
          <p:nvPr>
            <p:ph sz="half" idx="1"/>
          </p:nvPr>
        </p:nvSpPr>
        <p:spPr>
          <a:xfrm>
            <a:off x="599042" y="1276703"/>
            <a:ext cx="11135759" cy="1393992"/>
          </a:xfrm>
        </p:spPr>
        <p:txBody>
          <a:bodyPr/>
          <a:lstStyle/>
          <a:p>
            <a:pPr marL="0" indent="0">
              <a:buNone/>
            </a:pPr>
            <a:r>
              <a:rPr lang="lt-LT" dirty="0"/>
              <a:t>Atrankiniuose kiekybiniuose tyrimuose visada išlieka statistinės paklaidos tikimybė, į kurią būtina atsižvelgti interpretuojant duomenis.</a:t>
            </a:r>
            <a:r>
              <a:rPr lang="en-US" dirty="0"/>
              <a:t> </a:t>
            </a:r>
            <a:r>
              <a:rPr lang="lt-LT" dirty="0"/>
              <a:t>Pvz.: jeigu apklausus 1010 respondentų gavome, jog 51,0 proc. apklaustųjų gyvena senos statybos daugiabutyje – pastatytame iki 1993 m., tai yra 95 proc. tikimybė, kad tikroji reikšmė yra tarp 47,9 proc. ir 54,1 proc.</a:t>
            </a:r>
          </a:p>
          <a:p>
            <a:pPr marL="0" indent="0">
              <a:buNone/>
            </a:pPr>
            <a:endParaRPr lang="lt-LT" dirty="0"/>
          </a:p>
          <a:p>
            <a:pPr marL="0" indent="0">
              <a:buNone/>
            </a:pPr>
            <a:r>
              <a:rPr lang="lt-LT" dirty="0"/>
              <a:t>Įverčio tikslumas mažėja, mažėjant analizuojamų atsakymų skaičiui. Toliau pateikiama lentelė padedanti įvertinti statistinę paklaidą.</a:t>
            </a:r>
          </a:p>
        </p:txBody>
      </p:sp>
      <p:sp>
        <p:nvSpPr>
          <p:cNvPr id="14" name="Title 13"/>
          <p:cNvSpPr>
            <a:spLocks noGrp="1"/>
          </p:cNvSpPr>
          <p:nvPr>
            <p:ph type="title"/>
          </p:nvPr>
        </p:nvSpPr>
        <p:spPr>
          <a:xfrm>
            <a:off x="1221178" y="182245"/>
            <a:ext cx="9730107" cy="1151703"/>
          </a:xfrm>
        </p:spPr>
        <p:txBody>
          <a:bodyPr>
            <a:normAutofit/>
          </a:bodyPr>
          <a:lstStyle/>
          <a:p>
            <a:pPr algn="ctr"/>
            <a:r>
              <a:rPr lang="lt-LT" sz="3600">
                <a:solidFill>
                  <a:schemeClr val="accent2">
                    <a:lumMod val="75000"/>
                  </a:schemeClr>
                </a:solidFill>
              </a:rPr>
              <a:t>STATISTINĖ PAKLAIDA</a:t>
            </a:r>
          </a:p>
        </p:txBody>
      </p:sp>
      <p:graphicFrame>
        <p:nvGraphicFramePr>
          <p:cNvPr id="3" name="Table 2"/>
          <p:cNvGraphicFramePr>
            <a:graphicFrameLocks noGrp="1"/>
          </p:cNvGraphicFramePr>
          <p:nvPr>
            <p:extLst>
              <p:ext uri="{D42A27DB-BD31-4B8C-83A1-F6EECF244321}">
                <p14:modId xmlns:p14="http://schemas.microsoft.com/office/powerpoint/2010/main" val="1102790650"/>
              </p:ext>
            </p:extLst>
          </p:nvPr>
        </p:nvGraphicFramePr>
        <p:xfrm>
          <a:off x="599042" y="2978245"/>
          <a:ext cx="11183260" cy="2926080"/>
        </p:xfrm>
        <a:graphic>
          <a:graphicData uri="http://schemas.openxmlformats.org/drawingml/2006/table">
            <a:tbl>
              <a:tblPr firstRow="1" bandRow="1">
                <a:tableStyleId>{D27102A9-8310-4765-A935-A1911B00CA55}</a:tableStyleId>
              </a:tblPr>
              <a:tblGrid>
                <a:gridCol w="1118326">
                  <a:extLst>
                    <a:ext uri="{9D8B030D-6E8A-4147-A177-3AD203B41FA5}">
                      <a16:colId xmlns:a16="http://schemas.microsoft.com/office/drawing/2014/main" val="20000"/>
                    </a:ext>
                  </a:extLst>
                </a:gridCol>
                <a:gridCol w="1118326">
                  <a:extLst>
                    <a:ext uri="{9D8B030D-6E8A-4147-A177-3AD203B41FA5}">
                      <a16:colId xmlns:a16="http://schemas.microsoft.com/office/drawing/2014/main" val="20001"/>
                    </a:ext>
                  </a:extLst>
                </a:gridCol>
                <a:gridCol w="1118326">
                  <a:extLst>
                    <a:ext uri="{9D8B030D-6E8A-4147-A177-3AD203B41FA5}">
                      <a16:colId xmlns:a16="http://schemas.microsoft.com/office/drawing/2014/main" val="20002"/>
                    </a:ext>
                  </a:extLst>
                </a:gridCol>
                <a:gridCol w="1118326">
                  <a:extLst>
                    <a:ext uri="{9D8B030D-6E8A-4147-A177-3AD203B41FA5}">
                      <a16:colId xmlns:a16="http://schemas.microsoft.com/office/drawing/2014/main" val="20003"/>
                    </a:ext>
                  </a:extLst>
                </a:gridCol>
                <a:gridCol w="1118326">
                  <a:extLst>
                    <a:ext uri="{9D8B030D-6E8A-4147-A177-3AD203B41FA5}">
                      <a16:colId xmlns:a16="http://schemas.microsoft.com/office/drawing/2014/main" val="20004"/>
                    </a:ext>
                  </a:extLst>
                </a:gridCol>
                <a:gridCol w="1118326">
                  <a:extLst>
                    <a:ext uri="{9D8B030D-6E8A-4147-A177-3AD203B41FA5}">
                      <a16:colId xmlns:a16="http://schemas.microsoft.com/office/drawing/2014/main" val="20005"/>
                    </a:ext>
                  </a:extLst>
                </a:gridCol>
                <a:gridCol w="1118326">
                  <a:extLst>
                    <a:ext uri="{9D8B030D-6E8A-4147-A177-3AD203B41FA5}">
                      <a16:colId xmlns:a16="http://schemas.microsoft.com/office/drawing/2014/main" val="20006"/>
                    </a:ext>
                  </a:extLst>
                </a:gridCol>
                <a:gridCol w="1118326">
                  <a:extLst>
                    <a:ext uri="{9D8B030D-6E8A-4147-A177-3AD203B41FA5}">
                      <a16:colId xmlns:a16="http://schemas.microsoft.com/office/drawing/2014/main" val="20007"/>
                    </a:ext>
                  </a:extLst>
                </a:gridCol>
                <a:gridCol w="1118326">
                  <a:extLst>
                    <a:ext uri="{9D8B030D-6E8A-4147-A177-3AD203B41FA5}">
                      <a16:colId xmlns:a16="http://schemas.microsoft.com/office/drawing/2014/main" val="20008"/>
                    </a:ext>
                  </a:extLst>
                </a:gridCol>
                <a:gridCol w="1118326">
                  <a:extLst>
                    <a:ext uri="{9D8B030D-6E8A-4147-A177-3AD203B41FA5}">
                      <a16:colId xmlns:a16="http://schemas.microsoft.com/office/drawing/2014/main" val="20009"/>
                    </a:ext>
                  </a:extLst>
                </a:gridCol>
              </a:tblGrid>
              <a:tr h="102911">
                <a:tc>
                  <a:txBody>
                    <a:bodyPr/>
                    <a:lstStyle/>
                    <a:p>
                      <a:pPr algn="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5/95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10/90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15/85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20/80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25/75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30/70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40/60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50/50</a:t>
                      </a:r>
                    </a:p>
                  </a:txBody>
                  <a:tcPr marL="0" marR="0" marT="0" marB="0" anchor="ctr"/>
                </a:tc>
                <a:extLst>
                  <a:ext uri="{0D108BD9-81ED-4DB2-BD59-A6C34878D82A}">
                    <a16:rowId xmlns:a16="http://schemas.microsoft.com/office/drawing/2014/main" val="10000"/>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N=</a:t>
                      </a: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extLst>
                  <a:ext uri="{0D108BD9-81ED-4DB2-BD59-A6C34878D82A}">
                    <a16:rowId xmlns:a16="http://schemas.microsoft.com/office/drawing/2014/main" val="10001"/>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18,6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22,1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24,8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26,8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28,4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31,0</a:t>
                      </a:r>
                    </a:p>
                  </a:txBody>
                  <a:tcPr marL="0" marR="0" marT="0" marB="0" anchor="ctr"/>
                </a:tc>
                <a:extLst>
                  <a:ext uri="{0D108BD9-81ED-4DB2-BD59-A6C34878D82A}">
                    <a16:rowId xmlns:a16="http://schemas.microsoft.com/office/drawing/2014/main" val="10002"/>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14,3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16,4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17,9</a:t>
                      </a:r>
                    </a:p>
                  </a:txBody>
                  <a:tcPr marL="0" marR="0" marT="0" marB="0" anchor="ctr"/>
                </a:tc>
                <a:extLst>
                  <a:ext uri="{0D108BD9-81ED-4DB2-BD59-A6C34878D82A}">
                    <a16:rowId xmlns:a16="http://schemas.microsoft.com/office/drawing/2014/main" val="10003"/>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13,9</a:t>
                      </a:r>
                    </a:p>
                  </a:txBody>
                  <a:tcPr marL="0" marR="0" marT="0" marB="0" anchor="ctr"/>
                </a:tc>
                <a:extLst>
                  <a:ext uri="{0D108BD9-81ED-4DB2-BD59-A6C34878D82A}">
                    <a16:rowId xmlns:a16="http://schemas.microsoft.com/office/drawing/2014/main" val="10004"/>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11,3</a:t>
                      </a:r>
                    </a:p>
                  </a:txBody>
                  <a:tcPr marL="0" marR="0" marT="0" marB="0" anchor="ctr"/>
                </a:tc>
                <a:extLst>
                  <a:ext uri="{0D108BD9-81ED-4DB2-BD59-A6C34878D82A}">
                    <a16:rowId xmlns:a16="http://schemas.microsoft.com/office/drawing/2014/main" val="10005"/>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9,8</a:t>
                      </a:r>
                    </a:p>
                  </a:txBody>
                  <a:tcPr marL="0" marR="0" marT="0" marB="0" anchor="ctr"/>
                </a:tc>
                <a:extLst>
                  <a:ext uri="{0D108BD9-81ED-4DB2-BD59-A6C34878D82A}">
                    <a16:rowId xmlns:a16="http://schemas.microsoft.com/office/drawing/2014/main" val="10006"/>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8,0</a:t>
                      </a:r>
                    </a:p>
                  </a:txBody>
                  <a:tcPr marL="0" marR="0" marT="0" marB="0" anchor="ctr"/>
                </a:tc>
                <a:extLst>
                  <a:ext uri="{0D108BD9-81ED-4DB2-BD59-A6C34878D82A}">
                    <a16:rowId xmlns:a16="http://schemas.microsoft.com/office/drawing/2014/main" val="10007"/>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6,9</a:t>
                      </a:r>
                    </a:p>
                  </a:txBody>
                  <a:tcPr marL="0" marR="0" marT="0" marB="0" anchor="ctr"/>
                </a:tc>
                <a:extLst>
                  <a:ext uri="{0D108BD9-81ED-4DB2-BD59-A6C34878D82A}">
                    <a16:rowId xmlns:a16="http://schemas.microsoft.com/office/drawing/2014/main" val="10008"/>
                  </a:ext>
                </a:extLst>
              </a:tr>
              <a:tr h="124544">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3,4</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5,2</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5,7</a:t>
                      </a:r>
                    </a:p>
                  </a:txBody>
                  <a:tcPr marL="0" marR="0" marT="0" marB="0" anchor="ctr"/>
                </a:tc>
                <a:extLst>
                  <a:ext uri="{0D108BD9-81ED-4DB2-BD59-A6C34878D82A}">
                    <a16:rowId xmlns:a16="http://schemas.microsoft.com/office/drawing/2014/main" val="10009"/>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400</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2,1</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2,9</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4,2</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4,5</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4,8</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extLst>
                  <a:ext uri="{0D108BD9-81ED-4DB2-BD59-A6C34878D82A}">
                    <a16:rowId xmlns:a16="http://schemas.microsoft.com/office/drawing/2014/main" val="10010"/>
                  </a:ext>
                </a:extLst>
              </a:tr>
              <a:tr h="160437">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500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2,6</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3,1</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3,8</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4,3</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4,4</a:t>
                      </a:r>
                    </a:p>
                  </a:txBody>
                  <a:tcPr marL="0" marR="0" marT="0" marB="0" anchor="ctr"/>
                </a:tc>
                <a:extLst>
                  <a:ext uri="{0D108BD9-81ED-4DB2-BD59-A6C34878D82A}">
                    <a16:rowId xmlns:a16="http://schemas.microsoft.com/office/drawing/2014/main" val="10011"/>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600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1,4</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2,4</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3,2</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3,7</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a:t>
                      </a:r>
                    </a:p>
                  </a:txBody>
                  <a:tcPr marL="0" marR="0" marT="0" marB="0" anchor="ctr"/>
                </a:tc>
                <a:extLst>
                  <a:ext uri="{0D108BD9-81ED-4DB2-BD59-A6C34878D82A}">
                    <a16:rowId xmlns:a16="http://schemas.microsoft.com/office/drawing/2014/main" val="10012"/>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3,7</a:t>
                      </a:r>
                    </a:p>
                  </a:txBody>
                  <a:tcPr marL="0" marR="0" marT="0" marB="0" anchor="ctr"/>
                </a:tc>
                <a:extLst>
                  <a:ext uri="{0D108BD9-81ED-4DB2-BD59-A6C34878D82A}">
                    <a16:rowId xmlns:a16="http://schemas.microsoft.com/office/drawing/2014/main" val="10013"/>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extLst>
                  <a:ext uri="{0D108BD9-81ED-4DB2-BD59-A6C34878D82A}">
                    <a16:rowId xmlns:a16="http://schemas.microsoft.com/office/drawing/2014/main" val="10014"/>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1000</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1,4</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1,9</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2,2</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2,7</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2,8</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3,1</a:t>
                      </a:r>
                    </a:p>
                  </a:txBody>
                  <a:tcPr marL="0" marR="0" marT="0" marB="0" anchor="ct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534291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379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2"/>
                </a:solidFill>
                <a:latin typeface="Microsoft YaHei UI Light" panose="020B0502040204020203" pitchFamily="34" charset="-122"/>
                <a:ea typeface="Microsoft YaHei UI Light" panose="020B0502040204020203" pitchFamily="34" charset="-122"/>
              </a:rPr>
              <a:t>gyvenamojo būsto būklė.</a:t>
            </a:r>
            <a:r>
              <a:rPr lang="lt-LT" sz="2400" b="1" dirty="0">
                <a:solidFill>
                  <a:srgbClr val="C2C2C2"/>
                </a:solidFill>
                <a:latin typeface="Microsoft YaHei UI Light" panose="020B0502040204020203" pitchFamily="34" charset="-122"/>
                <a:ea typeface="Microsoft YaHei UI Light" panose="020B0502040204020203" pitchFamily="34" charset="-122"/>
              </a:rPr>
              <a:t> informuotumas apie daugiabučių namų atnaujinimo Programą.</a:t>
            </a:r>
            <a:r>
              <a:rPr lang="en-US" sz="2400" b="1" dirty="0">
                <a:solidFill>
                  <a:srgbClr val="C2C2C2"/>
                </a:solidFill>
                <a:latin typeface="Microsoft YaHei UI Light" panose="020B0502040204020203" pitchFamily="34" charset="-122"/>
                <a:ea typeface="Microsoft YaHei UI Light" panose="020B0502040204020203" pitchFamily="34" charset="-122"/>
              </a:rPr>
              <a:t> </a:t>
            </a:r>
            <a:r>
              <a:rPr lang="lt-LT" sz="2400" b="1" dirty="0">
                <a:solidFill>
                  <a:srgbClr val="C2C2C2"/>
                </a:solidFill>
                <a:latin typeface="Microsoft YaHei UI Light" panose="020B0502040204020203" pitchFamily="34" charset="-122"/>
                <a:ea typeface="Microsoft YaHei UI Light" panose="020B0502040204020203" pitchFamily="34" charset="-122"/>
              </a:rPr>
              <a:t>valdžios įsitraukimas į renovaciją. ketinimas dalyvauti </a:t>
            </a:r>
            <a:r>
              <a:rPr lang="en-US" sz="2400" b="1" dirty="0">
                <a:solidFill>
                  <a:srgbClr val="C2C2C2"/>
                </a:solidFill>
                <a:latin typeface="Microsoft YaHei UI Light" panose="020B0502040204020203" pitchFamily="34" charset="-122"/>
                <a:ea typeface="Microsoft YaHei UI Light" panose="020B0502040204020203" pitchFamily="34" charset="-122"/>
              </a:rPr>
              <a:t>P</a:t>
            </a:r>
            <a:r>
              <a:rPr lang="lt-LT" sz="2400" b="1" dirty="0">
                <a:solidFill>
                  <a:srgbClr val="C2C2C2"/>
                </a:solidFill>
                <a:latin typeface="Microsoft YaHei UI Light" panose="020B0502040204020203" pitchFamily="34" charset="-122"/>
                <a:ea typeface="Microsoft YaHei UI Light" panose="020B0502040204020203" pitchFamily="34" charset="-122"/>
              </a:rPr>
              <a:t>rogramoje</a:t>
            </a:r>
          </a:p>
        </p:txBody>
      </p:sp>
    </p:spTree>
    <p:extLst>
      <p:ext uri="{BB962C8B-B14F-4D97-AF65-F5344CB8AC3E}">
        <p14:creationId xmlns:p14="http://schemas.microsoft.com/office/powerpoint/2010/main" val="185482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8">
            <a:extLst>
              <a:ext uri="{FF2B5EF4-FFF2-40B4-BE49-F238E27FC236}">
                <a16:creationId xmlns:a16="http://schemas.microsoft.com/office/drawing/2014/main" id="{CBCE5D53-9DEB-4EBF-A547-AE5151A083CC}"/>
              </a:ext>
            </a:extLst>
          </p:cNvPr>
          <p:cNvGraphicFramePr>
            <a:graphicFrameLocks/>
          </p:cNvGraphicFramePr>
          <p:nvPr>
            <p:extLst>
              <p:ext uri="{D42A27DB-BD31-4B8C-83A1-F6EECF244321}">
                <p14:modId xmlns:p14="http://schemas.microsoft.com/office/powerpoint/2010/main" val="1924385432"/>
              </p:ext>
            </p:extLst>
          </p:nvPr>
        </p:nvGraphicFramePr>
        <p:xfrm>
          <a:off x="976082" y="2058648"/>
          <a:ext cx="73152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2" name="Content Placeholder 1">
            <a:extLst>
              <a:ext uri="{FF2B5EF4-FFF2-40B4-BE49-F238E27FC236}">
                <a16:creationId xmlns:a16="http://schemas.microsoft.com/office/drawing/2014/main" id="{C9D1AACB-F52B-49F3-A694-00A1B9EC8945}"/>
              </a:ext>
            </a:extLst>
          </p:cNvPr>
          <p:cNvSpPr>
            <a:spLocks noGrp="1"/>
          </p:cNvSpPr>
          <p:nvPr>
            <p:ph sz="half" idx="1"/>
          </p:nvPr>
        </p:nvSpPr>
        <p:spPr/>
        <p:txBody>
          <a:bodyPr/>
          <a:lstStyle/>
          <a:p>
            <a:r>
              <a:rPr lang="lt-LT"/>
              <a:t>Kokio tipo būste gyvenate?</a:t>
            </a:r>
          </a:p>
          <a:p>
            <a:endParaRPr lang="lt-LT"/>
          </a:p>
        </p:txBody>
      </p:sp>
      <p:sp>
        <p:nvSpPr>
          <p:cNvPr id="3" name="Title 2">
            <a:extLst>
              <a:ext uri="{FF2B5EF4-FFF2-40B4-BE49-F238E27FC236}">
                <a16:creationId xmlns:a16="http://schemas.microsoft.com/office/drawing/2014/main" id="{67F6EE28-9DC8-45D1-BAB6-42FDED2FE695}"/>
              </a:ext>
            </a:extLst>
          </p:cNvPr>
          <p:cNvSpPr>
            <a:spLocks noGrp="1"/>
          </p:cNvSpPr>
          <p:nvPr>
            <p:ph type="title"/>
          </p:nvPr>
        </p:nvSpPr>
        <p:spPr/>
        <p:txBody>
          <a:bodyPr/>
          <a:lstStyle/>
          <a:p>
            <a:r>
              <a:rPr lang="lt-LT" dirty="0">
                <a:solidFill>
                  <a:schemeClr val="accent2">
                    <a:lumMod val="75000"/>
                  </a:schemeClr>
                </a:solidFill>
              </a:rPr>
              <a:t>GYVENAMOJO BŪSTO TIPAS (PROC.)</a:t>
            </a:r>
          </a:p>
        </p:txBody>
      </p:sp>
      <p:sp>
        <p:nvSpPr>
          <p:cNvPr id="4" name="Content Placeholder 3">
            <a:extLst>
              <a:ext uri="{FF2B5EF4-FFF2-40B4-BE49-F238E27FC236}">
                <a16:creationId xmlns:a16="http://schemas.microsoft.com/office/drawing/2014/main" id="{BBFC8960-9F92-4310-ADD6-1082C1114B2E}"/>
              </a:ext>
            </a:extLst>
          </p:cNvPr>
          <p:cNvSpPr>
            <a:spLocks noGrp="1"/>
          </p:cNvSpPr>
          <p:nvPr>
            <p:ph sz="half" idx="10"/>
          </p:nvPr>
        </p:nvSpPr>
        <p:spPr>
          <a:xfrm>
            <a:off x="8709862" y="1828800"/>
            <a:ext cx="2819709" cy="1074656"/>
          </a:xfrm>
        </p:spPr>
        <p:txBody>
          <a:bodyPr/>
          <a:lstStyle/>
          <a:p>
            <a:r>
              <a:rPr lang="lt-LT" dirty="0"/>
              <a:t>Senos statybos daugiabučiuose (pastatytuose iki 1993 m.) dažniau gyvena rajono centrų gyventojai.</a:t>
            </a:r>
          </a:p>
          <a:p>
            <a:r>
              <a:rPr lang="lt-LT" dirty="0"/>
              <a:t>Daugiabučiuose, naujesniuose nei 1993 m. - aukštojo išsimokslinimo, didmiesčių gyventojai. </a:t>
            </a:r>
          </a:p>
        </p:txBody>
      </p:sp>
      <p:sp>
        <p:nvSpPr>
          <p:cNvPr id="5" name="Content Placeholder 16">
            <a:extLst>
              <a:ext uri="{FF2B5EF4-FFF2-40B4-BE49-F238E27FC236}">
                <a16:creationId xmlns:a16="http://schemas.microsoft.com/office/drawing/2014/main" id="{E04B38DE-45DD-0CC9-D802-B1D41957CCDD}"/>
              </a:ext>
            </a:extLst>
          </p:cNvPr>
          <p:cNvSpPr txBox="1">
            <a:spLocks/>
          </p:cNvSpPr>
          <p:nvPr/>
        </p:nvSpPr>
        <p:spPr>
          <a:xfrm>
            <a:off x="7380671" y="5959594"/>
            <a:ext cx="7015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N=1015</a:t>
            </a:r>
          </a:p>
        </p:txBody>
      </p:sp>
      <p:sp>
        <p:nvSpPr>
          <p:cNvPr id="7" name="Content Placeholder 16">
            <a:extLst>
              <a:ext uri="{FF2B5EF4-FFF2-40B4-BE49-F238E27FC236}">
                <a16:creationId xmlns:a16="http://schemas.microsoft.com/office/drawing/2014/main" id="{5BB198B7-E604-C2B7-314E-D40CC849A487}"/>
              </a:ext>
            </a:extLst>
          </p:cNvPr>
          <p:cNvSpPr txBox="1">
            <a:spLocks/>
          </p:cNvSpPr>
          <p:nvPr/>
        </p:nvSpPr>
        <p:spPr>
          <a:xfrm>
            <a:off x="7380671" y="5456148"/>
            <a:ext cx="701554" cy="243234"/>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N=1009</a:t>
            </a:r>
          </a:p>
        </p:txBody>
      </p:sp>
      <p:sp>
        <p:nvSpPr>
          <p:cNvPr id="8" name="Content Placeholder 16">
            <a:extLst>
              <a:ext uri="{FF2B5EF4-FFF2-40B4-BE49-F238E27FC236}">
                <a16:creationId xmlns:a16="http://schemas.microsoft.com/office/drawing/2014/main" id="{59121C02-E606-C1DD-A21E-DA257D506AC2}"/>
              </a:ext>
            </a:extLst>
          </p:cNvPr>
          <p:cNvSpPr txBox="1">
            <a:spLocks/>
          </p:cNvSpPr>
          <p:nvPr/>
        </p:nvSpPr>
        <p:spPr>
          <a:xfrm>
            <a:off x="7383221" y="4974878"/>
            <a:ext cx="6964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N=1011</a:t>
            </a:r>
          </a:p>
        </p:txBody>
      </p:sp>
      <p:sp>
        <p:nvSpPr>
          <p:cNvPr id="9" name="Content Placeholder 16">
            <a:extLst>
              <a:ext uri="{FF2B5EF4-FFF2-40B4-BE49-F238E27FC236}">
                <a16:creationId xmlns:a16="http://schemas.microsoft.com/office/drawing/2014/main" id="{5DC8EAE8-ED30-FBD9-C0B1-325805A8E024}"/>
              </a:ext>
            </a:extLst>
          </p:cNvPr>
          <p:cNvSpPr txBox="1">
            <a:spLocks/>
          </p:cNvSpPr>
          <p:nvPr/>
        </p:nvSpPr>
        <p:spPr>
          <a:xfrm>
            <a:off x="7383221" y="4493608"/>
            <a:ext cx="6964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N=1008</a:t>
            </a:r>
          </a:p>
        </p:txBody>
      </p:sp>
      <p:sp>
        <p:nvSpPr>
          <p:cNvPr id="10" name="Content Placeholder 16">
            <a:extLst>
              <a:ext uri="{FF2B5EF4-FFF2-40B4-BE49-F238E27FC236}">
                <a16:creationId xmlns:a16="http://schemas.microsoft.com/office/drawing/2014/main" id="{782F156C-E245-6EA3-3A4B-72905E4EF4D7}"/>
              </a:ext>
            </a:extLst>
          </p:cNvPr>
          <p:cNvSpPr txBox="1">
            <a:spLocks/>
          </p:cNvSpPr>
          <p:nvPr/>
        </p:nvSpPr>
        <p:spPr>
          <a:xfrm>
            <a:off x="7378603" y="4054164"/>
            <a:ext cx="705691" cy="179234"/>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N=1017</a:t>
            </a:r>
          </a:p>
        </p:txBody>
      </p:sp>
      <p:sp>
        <p:nvSpPr>
          <p:cNvPr id="11" name="Content Placeholder 16">
            <a:extLst>
              <a:ext uri="{FF2B5EF4-FFF2-40B4-BE49-F238E27FC236}">
                <a16:creationId xmlns:a16="http://schemas.microsoft.com/office/drawing/2014/main" id="{6AF337E9-9D48-CDB5-5E90-8FD9E333EF01}"/>
              </a:ext>
            </a:extLst>
          </p:cNvPr>
          <p:cNvSpPr txBox="1">
            <a:spLocks/>
          </p:cNvSpPr>
          <p:nvPr/>
        </p:nvSpPr>
        <p:spPr>
          <a:xfrm>
            <a:off x="7381153" y="3531068"/>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1013</a:t>
            </a:r>
            <a:endParaRPr lang="lt-LT" dirty="0">
              <a:solidFill>
                <a:schemeClr val="tx1">
                  <a:lumMod val="65000"/>
                  <a:lumOff val="35000"/>
                </a:schemeClr>
              </a:solidFill>
            </a:endParaRPr>
          </a:p>
        </p:txBody>
      </p:sp>
      <p:sp>
        <p:nvSpPr>
          <p:cNvPr id="12" name="Content Placeholder 16">
            <a:extLst>
              <a:ext uri="{FF2B5EF4-FFF2-40B4-BE49-F238E27FC236}">
                <a16:creationId xmlns:a16="http://schemas.microsoft.com/office/drawing/2014/main" id="{214340EA-363C-972C-4AB9-0F73925D4EC8}"/>
              </a:ext>
            </a:extLst>
          </p:cNvPr>
          <p:cNvSpPr txBox="1">
            <a:spLocks/>
          </p:cNvSpPr>
          <p:nvPr/>
        </p:nvSpPr>
        <p:spPr>
          <a:xfrm>
            <a:off x="7381153" y="3007972"/>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1010</a:t>
            </a:r>
            <a:endParaRPr lang="lt-LT" dirty="0">
              <a:solidFill>
                <a:schemeClr val="tx1">
                  <a:lumMod val="65000"/>
                  <a:lumOff val="35000"/>
                </a:schemeClr>
              </a:solidFill>
            </a:endParaRPr>
          </a:p>
        </p:txBody>
      </p:sp>
    </p:spTree>
    <p:extLst>
      <p:ext uri="{BB962C8B-B14F-4D97-AF65-F5344CB8AC3E}">
        <p14:creationId xmlns:p14="http://schemas.microsoft.com/office/powerpoint/2010/main" val="1107793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9F41169-AF5D-42C6-A99C-13FA7B7C22E9}"/>
              </a:ext>
            </a:extLst>
          </p:cNvPr>
          <p:cNvSpPr>
            <a:spLocks noGrp="1"/>
          </p:cNvSpPr>
          <p:nvPr>
            <p:ph sz="half" idx="1"/>
          </p:nvPr>
        </p:nvSpPr>
        <p:spPr/>
        <p:txBody>
          <a:bodyPr/>
          <a:lstStyle/>
          <a:p>
            <a:r>
              <a:rPr lang="lt-LT"/>
              <a:t>Ar Jūsų daugiabutis renovuotas?</a:t>
            </a:r>
          </a:p>
        </p:txBody>
      </p:sp>
      <p:sp>
        <p:nvSpPr>
          <p:cNvPr id="3" name="Title 2">
            <a:extLst>
              <a:ext uri="{FF2B5EF4-FFF2-40B4-BE49-F238E27FC236}">
                <a16:creationId xmlns:a16="http://schemas.microsoft.com/office/drawing/2014/main" id="{3927F06F-9F13-430A-AD13-4275F1CDC88A}"/>
              </a:ext>
            </a:extLst>
          </p:cNvPr>
          <p:cNvSpPr>
            <a:spLocks noGrp="1"/>
          </p:cNvSpPr>
          <p:nvPr>
            <p:ph type="title"/>
          </p:nvPr>
        </p:nvSpPr>
        <p:spPr/>
        <p:txBody>
          <a:bodyPr/>
          <a:lstStyle/>
          <a:p>
            <a:r>
              <a:rPr lang="lt-LT" dirty="0">
                <a:solidFill>
                  <a:schemeClr val="accent2">
                    <a:lumMod val="75000"/>
                  </a:schemeClr>
                </a:solidFill>
              </a:rPr>
              <a:t>GYVENAMOJO BŪSTO RENOVACIJOS BŪKLĖ (PROC.)</a:t>
            </a:r>
          </a:p>
        </p:txBody>
      </p:sp>
      <p:sp>
        <p:nvSpPr>
          <p:cNvPr id="5" name="Content Placeholder 4">
            <a:extLst>
              <a:ext uri="{FF2B5EF4-FFF2-40B4-BE49-F238E27FC236}">
                <a16:creationId xmlns:a16="http://schemas.microsoft.com/office/drawing/2014/main" id="{DE106D78-D12F-49E9-B19D-72906A209B91}"/>
              </a:ext>
            </a:extLst>
          </p:cNvPr>
          <p:cNvSpPr>
            <a:spLocks noGrp="1"/>
          </p:cNvSpPr>
          <p:nvPr>
            <p:ph sz="half" idx="11"/>
          </p:nvPr>
        </p:nvSpPr>
        <p:spPr>
          <a:xfrm>
            <a:off x="1238007" y="1805899"/>
            <a:ext cx="1643737" cy="293639"/>
          </a:xfrm>
        </p:spPr>
        <p:txBody>
          <a:bodyPr/>
          <a:lstStyle/>
          <a:p>
            <a:pPr algn="l"/>
            <a:r>
              <a:rPr lang="lt-LT"/>
              <a:t>*senos statybos daugiabučių gyventojai</a:t>
            </a:r>
          </a:p>
        </p:txBody>
      </p:sp>
      <p:graphicFrame>
        <p:nvGraphicFramePr>
          <p:cNvPr id="7" name="Content Placeholder 8">
            <a:extLst>
              <a:ext uri="{FF2B5EF4-FFF2-40B4-BE49-F238E27FC236}">
                <a16:creationId xmlns:a16="http://schemas.microsoft.com/office/drawing/2014/main" id="{DE8C461C-80EF-444A-953B-AEED9DB4B7C2}"/>
              </a:ext>
            </a:extLst>
          </p:cNvPr>
          <p:cNvGraphicFramePr>
            <a:graphicFrameLocks/>
          </p:cNvGraphicFramePr>
          <p:nvPr>
            <p:extLst>
              <p:ext uri="{D42A27DB-BD31-4B8C-83A1-F6EECF244321}">
                <p14:modId xmlns:p14="http://schemas.microsoft.com/office/powerpoint/2010/main" val="3961699475"/>
              </p:ext>
            </p:extLst>
          </p:nvPr>
        </p:nvGraphicFramePr>
        <p:xfrm>
          <a:off x="1221178" y="2096355"/>
          <a:ext cx="73152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12" name="Content Placeholder 16">
            <a:extLst>
              <a:ext uri="{FF2B5EF4-FFF2-40B4-BE49-F238E27FC236}">
                <a16:creationId xmlns:a16="http://schemas.microsoft.com/office/drawing/2014/main" id="{14B553E0-B78E-9795-3F97-2E5E8AD85521}"/>
              </a:ext>
            </a:extLst>
          </p:cNvPr>
          <p:cNvSpPr txBox="1">
            <a:spLocks/>
          </p:cNvSpPr>
          <p:nvPr/>
        </p:nvSpPr>
        <p:spPr>
          <a:xfrm>
            <a:off x="7609910" y="5886424"/>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N=550*</a:t>
            </a:r>
          </a:p>
        </p:txBody>
      </p:sp>
      <p:sp>
        <p:nvSpPr>
          <p:cNvPr id="13" name="Content Placeholder 16">
            <a:extLst>
              <a:ext uri="{FF2B5EF4-FFF2-40B4-BE49-F238E27FC236}">
                <a16:creationId xmlns:a16="http://schemas.microsoft.com/office/drawing/2014/main" id="{245E91D9-0A8B-2C9A-24BD-D252C6C1CEE9}"/>
              </a:ext>
            </a:extLst>
          </p:cNvPr>
          <p:cNvSpPr txBox="1">
            <a:spLocks/>
          </p:cNvSpPr>
          <p:nvPr/>
        </p:nvSpPr>
        <p:spPr>
          <a:xfrm>
            <a:off x="7609910" y="5203482"/>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N=541*</a:t>
            </a:r>
          </a:p>
        </p:txBody>
      </p:sp>
      <p:sp>
        <p:nvSpPr>
          <p:cNvPr id="14" name="Content Placeholder 16">
            <a:extLst>
              <a:ext uri="{FF2B5EF4-FFF2-40B4-BE49-F238E27FC236}">
                <a16:creationId xmlns:a16="http://schemas.microsoft.com/office/drawing/2014/main" id="{BB8B8B29-977C-46EC-FF1A-C6190251D3DF}"/>
              </a:ext>
            </a:extLst>
          </p:cNvPr>
          <p:cNvSpPr txBox="1">
            <a:spLocks/>
          </p:cNvSpPr>
          <p:nvPr/>
        </p:nvSpPr>
        <p:spPr>
          <a:xfrm>
            <a:off x="7609910" y="4520541"/>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N=533*</a:t>
            </a:r>
          </a:p>
        </p:txBody>
      </p:sp>
      <p:sp>
        <p:nvSpPr>
          <p:cNvPr id="15" name="Content Placeholder 16">
            <a:extLst>
              <a:ext uri="{FF2B5EF4-FFF2-40B4-BE49-F238E27FC236}">
                <a16:creationId xmlns:a16="http://schemas.microsoft.com/office/drawing/2014/main" id="{D692F3E7-452D-8825-337A-78E8E5A34303}"/>
              </a:ext>
            </a:extLst>
          </p:cNvPr>
          <p:cNvSpPr txBox="1">
            <a:spLocks/>
          </p:cNvSpPr>
          <p:nvPr/>
        </p:nvSpPr>
        <p:spPr>
          <a:xfrm>
            <a:off x="7609910" y="3837600"/>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515</a:t>
            </a:r>
            <a:r>
              <a:rPr lang="lt-LT" dirty="0">
                <a:solidFill>
                  <a:schemeClr val="tx1">
                    <a:lumMod val="65000"/>
                    <a:lumOff val="35000"/>
                  </a:schemeClr>
                </a:solidFill>
              </a:rPr>
              <a:t>*</a:t>
            </a:r>
          </a:p>
        </p:txBody>
      </p:sp>
      <p:sp>
        <p:nvSpPr>
          <p:cNvPr id="16" name="Content Placeholder 16">
            <a:extLst>
              <a:ext uri="{FF2B5EF4-FFF2-40B4-BE49-F238E27FC236}">
                <a16:creationId xmlns:a16="http://schemas.microsoft.com/office/drawing/2014/main" id="{DA95A392-1A25-0FA2-FA8A-00DC6A956F78}"/>
              </a:ext>
            </a:extLst>
          </p:cNvPr>
          <p:cNvSpPr txBox="1">
            <a:spLocks/>
          </p:cNvSpPr>
          <p:nvPr/>
        </p:nvSpPr>
        <p:spPr>
          <a:xfrm>
            <a:off x="7609910" y="3154659"/>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515</a:t>
            </a:r>
            <a:r>
              <a:rPr lang="lt-LT" dirty="0">
                <a:solidFill>
                  <a:schemeClr val="tx1">
                    <a:lumMod val="65000"/>
                    <a:lumOff val="35000"/>
                  </a:schemeClr>
                </a:solidFill>
              </a:rPr>
              <a:t>*</a:t>
            </a:r>
          </a:p>
        </p:txBody>
      </p:sp>
    </p:spTree>
    <p:extLst>
      <p:ext uri="{BB962C8B-B14F-4D97-AF65-F5344CB8AC3E}">
        <p14:creationId xmlns:p14="http://schemas.microsoft.com/office/powerpoint/2010/main" val="4161038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7E4730-CB88-4CC9-9E71-44B6DA83E6DB}"/>
              </a:ext>
            </a:extLst>
          </p:cNvPr>
          <p:cNvSpPr>
            <a:spLocks noGrp="1"/>
          </p:cNvSpPr>
          <p:nvPr>
            <p:ph sz="half" idx="1"/>
          </p:nvPr>
        </p:nvSpPr>
        <p:spPr/>
        <p:txBody>
          <a:bodyPr/>
          <a:lstStyle/>
          <a:p>
            <a:r>
              <a:rPr lang="lt-LT"/>
              <a:t>Kokią sumą per mėnesį Jūs / Jūsų namų ūkis vidutiniškai sumoka už būsto, kuriame gyvenate, šildymą (šildymo sezono metu)?</a:t>
            </a:r>
          </a:p>
        </p:txBody>
      </p:sp>
      <p:sp>
        <p:nvSpPr>
          <p:cNvPr id="3" name="Title 2">
            <a:extLst>
              <a:ext uri="{FF2B5EF4-FFF2-40B4-BE49-F238E27FC236}">
                <a16:creationId xmlns:a16="http://schemas.microsoft.com/office/drawing/2014/main" id="{AAE89B33-C7BE-406B-92FF-30A4243D98FC}"/>
              </a:ext>
            </a:extLst>
          </p:cNvPr>
          <p:cNvSpPr>
            <a:spLocks noGrp="1"/>
          </p:cNvSpPr>
          <p:nvPr>
            <p:ph type="title"/>
          </p:nvPr>
        </p:nvSpPr>
        <p:spPr/>
        <p:txBody>
          <a:bodyPr/>
          <a:lstStyle/>
          <a:p>
            <a:r>
              <a:rPr lang="lt-LT" dirty="0">
                <a:solidFill>
                  <a:schemeClr val="accent2">
                    <a:lumMod val="75000"/>
                  </a:schemeClr>
                </a:solidFill>
              </a:rPr>
              <a:t>ŠILDYMO</a:t>
            </a:r>
            <a:r>
              <a:rPr lang="lt-LT" dirty="0"/>
              <a:t> </a:t>
            </a:r>
            <a:r>
              <a:rPr lang="lt-LT" dirty="0">
                <a:solidFill>
                  <a:schemeClr val="accent2">
                    <a:lumMod val="75000"/>
                  </a:schemeClr>
                </a:solidFill>
              </a:rPr>
              <a:t>KAINA ŠILDYMO SEZONO METU (PROC.)</a:t>
            </a:r>
          </a:p>
        </p:txBody>
      </p:sp>
      <p:graphicFrame>
        <p:nvGraphicFramePr>
          <p:cNvPr id="8" name="Content Placeholder 7">
            <a:extLst>
              <a:ext uri="{FF2B5EF4-FFF2-40B4-BE49-F238E27FC236}">
                <a16:creationId xmlns:a16="http://schemas.microsoft.com/office/drawing/2014/main" id="{BAB286E3-FC6A-4BFF-ABDD-3B7C1283CC3F}"/>
              </a:ext>
            </a:extLst>
          </p:cNvPr>
          <p:cNvGraphicFramePr>
            <a:graphicFrameLocks noGrp="1"/>
          </p:cNvGraphicFramePr>
          <p:nvPr>
            <p:ph sz="half" idx="10"/>
            <p:extLst>
              <p:ext uri="{D42A27DB-BD31-4B8C-83A1-F6EECF244321}">
                <p14:modId xmlns:p14="http://schemas.microsoft.com/office/powerpoint/2010/main" val="3988912940"/>
              </p:ext>
            </p:extLst>
          </p:nvPr>
        </p:nvGraphicFramePr>
        <p:xfrm>
          <a:off x="-136214" y="2099357"/>
          <a:ext cx="12328214" cy="4153597"/>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11">
            <a:extLst>
              <a:ext uri="{FF2B5EF4-FFF2-40B4-BE49-F238E27FC236}">
                <a16:creationId xmlns:a16="http://schemas.microsoft.com/office/drawing/2014/main" id="{3833D0CF-307C-4A1F-BF70-8AF733A83528}"/>
              </a:ext>
            </a:extLst>
          </p:cNvPr>
          <p:cNvSpPr txBox="1">
            <a:spLocks noChangeArrowheads="1"/>
          </p:cNvSpPr>
          <p:nvPr/>
        </p:nvSpPr>
        <p:spPr bwMode="auto">
          <a:xfrm>
            <a:off x="2674491"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N=1013</a:t>
            </a:r>
          </a:p>
        </p:txBody>
      </p:sp>
      <p:sp>
        <p:nvSpPr>
          <p:cNvPr id="21" name="Text Box 11">
            <a:extLst>
              <a:ext uri="{FF2B5EF4-FFF2-40B4-BE49-F238E27FC236}">
                <a16:creationId xmlns:a16="http://schemas.microsoft.com/office/drawing/2014/main" id="{3D087B48-497A-4998-B61C-3D66CD5428F5}"/>
              </a:ext>
            </a:extLst>
          </p:cNvPr>
          <p:cNvSpPr txBox="1">
            <a:spLocks noChangeArrowheads="1"/>
          </p:cNvSpPr>
          <p:nvPr/>
        </p:nvSpPr>
        <p:spPr bwMode="auto">
          <a:xfrm>
            <a:off x="3472504"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N=416</a:t>
            </a:r>
          </a:p>
        </p:txBody>
      </p:sp>
      <p:sp>
        <p:nvSpPr>
          <p:cNvPr id="23" name="Text Box 11">
            <a:extLst>
              <a:ext uri="{FF2B5EF4-FFF2-40B4-BE49-F238E27FC236}">
                <a16:creationId xmlns:a16="http://schemas.microsoft.com/office/drawing/2014/main" id="{13761903-49D0-40E5-A27D-CCBF46377C89}"/>
              </a:ext>
            </a:extLst>
          </p:cNvPr>
          <p:cNvSpPr txBox="1">
            <a:spLocks noChangeArrowheads="1"/>
          </p:cNvSpPr>
          <p:nvPr/>
        </p:nvSpPr>
        <p:spPr bwMode="auto">
          <a:xfrm>
            <a:off x="4270517"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N=1017</a:t>
            </a:r>
          </a:p>
        </p:txBody>
      </p:sp>
      <p:sp>
        <p:nvSpPr>
          <p:cNvPr id="24" name="Text Box 11">
            <a:extLst>
              <a:ext uri="{FF2B5EF4-FFF2-40B4-BE49-F238E27FC236}">
                <a16:creationId xmlns:a16="http://schemas.microsoft.com/office/drawing/2014/main" id="{636BC42B-912E-445A-BCE6-AADCE93D0407}"/>
              </a:ext>
            </a:extLst>
          </p:cNvPr>
          <p:cNvSpPr txBox="1">
            <a:spLocks noChangeArrowheads="1"/>
          </p:cNvSpPr>
          <p:nvPr/>
        </p:nvSpPr>
        <p:spPr bwMode="auto">
          <a:xfrm>
            <a:off x="5068530"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N=437</a:t>
            </a:r>
          </a:p>
        </p:txBody>
      </p:sp>
      <p:sp>
        <p:nvSpPr>
          <p:cNvPr id="25" name="Text Box 11">
            <a:extLst>
              <a:ext uri="{FF2B5EF4-FFF2-40B4-BE49-F238E27FC236}">
                <a16:creationId xmlns:a16="http://schemas.microsoft.com/office/drawing/2014/main" id="{42E33056-737F-4CB2-B603-9ECE54D546AC}"/>
              </a:ext>
            </a:extLst>
          </p:cNvPr>
          <p:cNvSpPr txBox="1">
            <a:spLocks noChangeArrowheads="1"/>
          </p:cNvSpPr>
          <p:nvPr/>
        </p:nvSpPr>
        <p:spPr bwMode="auto">
          <a:xfrm>
            <a:off x="5866543"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N=1008</a:t>
            </a:r>
          </a:p>
        </p:txBody>
      </p:sp>
      <p:sp>
        <p:nvSpPr>
          <p:cNvPr id="26" name="Text Box 11">
            <a:extLst>
              <a:ext uri="{FF2B5EF4-FFF2-40B4-BE49-F238E27FC236}">
                <a16:creationId xmlns:a16="http://schemas.microsoft.com/office/drawing/2014/main" id="{71C7E2FA-B9C1-47DF-99DE-432CFCA6560D}"/>
              </a:ext>
            </a:extLst>
          </p:cNvPr>
          <p:cNvSpPr txBox="1">
            <a:spLocks noChangeArrowheads="1"/>
          </p:cNvSpPr>
          <p:nvPr/>
        </p:nvSpPr>
        <p:spPr bwMode="auto">
          <a:xfrm>
            <a:off x="6664556"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N=423</a:t>
            </a:r>
          </a:p>
        </p:txBody>
      </p:sp>
      <p:sp>
        <p:nvSpPr>
          <p:cNvPr id="27" name="Text Box 11">
            <a:extLst>
              <a:ext uri="{FF2B5EF4-FFF2-40B4-BE49-F238E27FC236}">
                <a16:creationId xmlns:a16="http://schemas.microsoft.com/office/drawing/2014/main" id="{922366B9-1369-47D5-99BC-BE7DD2E3378A}"/>
              </a:ext>
            </a:extLst>
          </p:cNvPr>
          <p:cNvSpPr txBox="1">
            <a:spLocks noChangeArrowheads="1"/>
          </p:cNvSpPr>
          <p:nvPr/>
        </p:nvSpPr>
        <p:spPr bwMode="auto">
          <a:xfrm>
            <a:off x="7462569"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N=1011</a:t>
            </a:r>
          </a:p>
        </p:txBody>
      </p:sp>
      <p:sp>
        <p:nvSpPr>
          <p:cNvPr id="28" name="Text Box 11">
            <a:extLst>
              <a:ext uri="{FF2B5EF4-FFF2-40B4-BE49-F238E27FC236}">
                <a16:creationId xmlns:a16="http://schemas.microsoft.com/office/drawing/2014/main" id="{9EB10640-5D4A-4F93-B5CD-1BB5C7189F7E}"/>
              </a:ext>
            </a:extLst>
          </p:cNvPr>
          <p:cNvSpPr txBox="1">
            <a:spLocks noChangeArrowheads="1"/>
          </p:cNvSpPr>
          <p:nvPr/>
        </p:nvSpPr>
        <p:spPr bwMode="auto">
          <a:xfrm>
            <a:off x="8260582"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N=636</a:t>
            </a:r>
          </a:p>
        </p:txBody>
      </p:sp>
      <p:sp>
        <p:nvSpPr>
          <p:cNvPr id="29" name="Text Box 11">
            <a:extLst>
              <a:ext uri="{FF2B5EF4-FFF2-40B4-BE49-F238E27FC236}">
                <a16:creationId xmlns:a16="http://schemas.microsoft.com/office/drawing/2014/main" id="{964D87B6-6F26-4D72-92B1-77DDC0391826}"/>
              </a:ext>
            </a:extLst>
          </p:cNvPr>
          <p:cNvSpPr txBox="1">
            <a:spLocks noChangeArrowheads="1"/>
          </p:cNvSpPr>
          <p:nvPr/>
        </p:nvSpPr>
        <p:spPr bwMode="auto">
          <a:xfrm>
            <a:off x="9058595"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N=1009</a:t>
            </a:r>
          </a:p>
        </p:txBody>
      </p:sp>
      <p:sp>
        <p:nvSpPr>
          <p:cNvPr id="30" name="Text Box 11">
            <a:extLst>
              <a:ext uri="{FF2B5EF4-FFF2-40B4-BE49-F238E27FC236}">
                <a16:creationId xmlns:a16="http://schemas.microsoft.com/office/drawing/2014/main" id="{E5E3AF55-7E36-49BF-8E75-C8CAB789C395}"/>
              </a:ext>
            </a:extLst>
          </p:cNvPr>
          <p:cNvSpPr txBox="1">
            <a:spLocks noChangeArrowheads="1"/>
          </p:cNvSpPr>
          <p:nvPr/>
        </p:nvSpPr>
        <p:spPr bwMode="auto">
          <a:xfrm>
            <a:off x="9856608"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N=680</a:t>
            </a:r>
          </a:p>
        </p:txBody>
      </p:sp>
      <p:sp>
        <p:nvSpPr>
          <p:cNvPr id="31" name="Text Box 11">
            <a:extLst>
              <a:ext uri="{FF2B5EF4-FFF2-40B4-BE49-F238E27FC236}">
                <a16:creationId xmlns:a16="http://schemas.microsoft.com/office/drawing/2014/main" id="{767CACD9-6706-4766-9E8F-A46F9FBB984B}"/>
              </a:ext>
            </a:extLst>
          </p:cNvPr>
          <p:cNvSpPr txBox="1">
            <a:spLocks noChangeArrowheads="1"/>
          </p:cNvSpPr>
          <p:nvPr/>
        </p:nvSpPr>
        <p:spPr bwMode="auto">
          <a:xfrm>
            <a:off x="10654621" y="5998994"/>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N=1015</a:t>
            </a:r>
          </a:p>
        </p:txBody>
      </p:sp>
      <p:sp>
        <p:nvSpPr>
          <p:cNvPr id="32" name="Text Box 11">
            <a:extLst>
              <a:ext uri="{FF2B5EF4-FFF2-40B4-BE49-F238E27FC236}">
                <a16:creationId xmlns:a16="http://schemas.microsoft.com/office/drawing/2014/main" id="{F48F671B-92B8-4F03-BE6C-242DF41C0FD7}"/>
              </a:ext>
            </a:extLst>
          </p:cNvPr>
          <p:cNvSpPr txBox="1">
            <a:spLocks noChangeArrowheads="1"/>
          </p:cNvSpPr>
          <p:nvPr/>
        </p:nvSpPr>
        <p:spPr bwMode="auto">
          <a:xfrm>
            <a:off x="11452635" y="5998994"/>
            <a:ext cx="638175" cy="246221"/>
          </a:xfrm>
          <a:prstGeom prst="rect">
            <a:avLst/>
          </a:prstGeom>
          <a:noFill/>
          <a:ln w="3175">
            <a:noFill/>
            <a:miter lim="800000"/>
            <a:headEnd type="none" w="sm" len="sm"/>
            <a:tailEnd type="none" w="sm" len="sm"/>
          </a:ln>
        </p:spPr>
        <p:txBody>
          <a:bodyPr>
            <a:spAutoFit/>
          </a:bodyPr>
          <a:lstStyle/>
          <a:p>
            <a:pPr>
              <a:defRPr/>
            </a:pPr>
            <a:r>
              <a:rPr lang="lt-LT" sz="1000" b="1" dirty="0">
                <a:solidFill>
                  <a:schemeClr val="tx1">
                    <a:lumMod val="65000"/>
                    <a:lumOff val="35000"/>
                  </a:schemeClr>
                </a:solidFill>
                <a:latin typeface="+mj-lt"/>
                <a:cs typeface="Arial" charset="0"/>
              </a:rPr>
              <a:t>N=675</a:t>
            </a:r>
          </a:p>
        </p:txBody>
      </p:sp>
      <p:sp>
        <p:nvSpPr>
          <p:cNvPr id="6" name="Text Box 11">
            <a:extLst>
              <a:ext uri="{FF2B5EF4-FFF2-40B4-BE49-F238E27FC236}">
                <a16:creationId xmlns:a16="http://schemas.microsoft.com/office/drawing/2014/main" id="{2F4809CE-8E49-7FFF-D48C-68B4D0AD72E7}"/>
              </a:ext>
            </a:extLst>
          </p:cNvPr>
          <p:cNvSpPr txBox="1">
            <a:spLocks noChangeArrowheads="1"/>
          </p:cNvSpPr>
          <p:nvPr/>
        </p:nvSpPr>
        <p:spPr bwMode="auto">
          <a:xfrm>
            <a:off x="1078465" y="5998994"/>
            <a:ext cx="638175" cy="246221"/>
          </a:xfrm>
          <a:prstGeom prst="rect">
            <a:avLst/>
          </a:prstGeom>
          <a:noFill/>
          <a:ln w="3175">
            <a:noFill/>
            <a:miter lim="800000"/>
            <a:headEnd type="none" w="sm" len="sm"/>
            <a:tailEnd type="none" w="sm" len="sm"/>
          </a:ln>
        </p:spPr>
        <p:txBody>
          <a:bodyPr>
            <a:spAutoFit/>
          </a:bodyPr>
          <a:lstStyle/>
          <a:p>
            <a:pPr>
              <a:defRPr/>
            </a:pPr>
            <a:r>
              <a:rPr lang="lt-LT" sz="1000" b="1" dirty="0">
                <a:solidFill>
                  <a:schemeClr val="tx1">
                    <a:lumMod val="65000"/>
                    <a:lumOff val="35000"/>
                  </a:schemeClr>
                </a:solidFill>
                <a:latin typeface="+mj-lt"/>
                <a:cs typeface="Arial" charset="0"/>
              </a:rPr>
              <a:t>N=10</a:t>
            </a:r>
            <a:r>
              <a:rPr lang="en-US" sz="1000" b="1" dirty="0">
                <a:solidFill>
                  <a:schemeClr val="tx1">
                    <a:lumMod val="65000"/>
                    <a:lumOff val="35000"/>
                  </a:schemeClr>
                </a:solidFill>
                <a:latin typeface="+mj-lt"/>
                <a:cs typeface="Arial" charset="0"/>
              </a:rPr>
              <a:t>10</a:t>
            </a:r>
            <a:endParaRPr lang="lt-LT" sz="1000" b="1" dirty="0">
              <a:solidFill>
                <a:schemeClr val="tx1">
                  <a:lumMod val="65000"/>
                  <a:lumOff val="35000"/>
                </a:schemeClr>
              </a:solidFill>
              <a:latin typeface="+mj-lt"/>
              <a:cs typeface="Arial" charset="0"/>
            </a:endParaRPr>
          </a:p>
        </p:txBody>
      </p:sp>
      <p:sp>
        <p:nvSpPr>
          <p:cNvPr id="7" name="Text Box 11">
            <a:extLst>
              <a:ext uri="{FF2B5EF4-FFF2-40B4-BE49-F238E27FC236}">
                <a16:creationId xmlns:a16="http://schemas.microsoft.com/office/drawing/2014/main" id="{55FEB805-4C2C-CF62-F729-AB9F16943FCF}"/>
              </a:ext>
            </a:extLst>
          </p:cNvPr>
          <p:cNvSpPr txBox="1">
            <a:spLocks noChangeArrowheads="1"/>
          </p:cNvSpPr>
          <p:nvPr/>
        </p:nvSpPr>
        <p:spPr bwMode="auto">
          <a:xfrm>
            <a:off x="1876478" y="5998994"/>
            <a:ext cx="638175" cy="246221"/>
          </a:xfrm>
          <a:prstGeom prst="rect">
            <a:avLst/>
          </a:prstGeom>
          <a:noFill/>
          <a:ln w="3175">
            <a:noFill/>
            <a:miter lim="800000"/>
            <a:headEnd type="none" w="sm" len="sm"/>
            <a:tailEnd type="none" w="sm" len="sm"/>
          </a:ln>
        </p:spPr>
        <p:txBody>
          <a:bodyPr>
            <a:spAutoFit/>
          </a:bodyPr>
          <a:lstStyle/>
          <a:p>
            <a:pPr>
              <a:defRPr/>
            </a:pPr>
            <a:r>
              <a:rPr lang="lt-LT" sz="1000" b="1" dirty="0">
                <a:solidFill>
                  <a:schemeClr val="tx1">
                    <a:lumMod val="65000"/>
                    <a:lumOff val="35000"/>
                  </a:schemeClr>
                </a:solidFill>
                <a:latin typeface="+mj-lt"/>
                <a:cs typeface="Arial" charset="0"/>
              </a:rPr>
              <a:t>N=4</a:t>
            </a:r>
            <a:r>
              <a:rPr lang="en-US" sz="1000" b="1" dirty="0">
                <a:solidFill>
                  <a:schemeClr val="tx1">
                    <a:lumMod val="65000"/>
                    <a:lumOff val="35000"/>
                  </a:schemeClr>
                </a:solidFill>
                <a:latin typeface="+mj-lt"/>
                <a:cs typeface="Arial" charset="0"/>
              </a:rPr>
              <a:t>09</a:t>
            </a:r>
            <a:endParaRPr lang="lt-LT" sz="1000" b="1" dirty="0">
              <a:solidFill>
                <a:schemeClr val="tx1">
                  <a:lumMod val="65000"/>
                  <a:lumOff val="35000"/>
                </a:schemeClr>
              </a:solidFill>
              <a:latin typeface="+mj-lt"/>
              <a:cs typeface="Arial" charset="0"/>
            </a:endParaRPr>
          </a:p>
        </p:txBody>
      </p:sp>
      <p:graphicFrame>
        <p:nvGraphicFramePr>
          <p:cNvPr id="10" name="Table 33">
            <a:extLst>
              <a:ext uri="{FF2B5EF4-FFF2-40B4-BE49-F238E27FC236}">
                <a16:creationId xmlns:a16="http://schemas.microsoft.com/office/drawing/2014/main" id="{C6D4461A-5837-397A-324D-D6BAE06A0A89}"/>
              </a:ext>
            </a:extLst>
          </p:cNvPr>
          <p:cNvGraphicFramePr>
            <a:graphicFrameLocks noGrp="1"/>
          </p:cNvGraphicFramePr>
          <p:nvPr>
            <p:extLst>
              <p:ext uri="{D42A27DB-BD31-4B8C-83A1-F6EECF244321}">
                <p14:modId xmlns:p14="http://schemas.microsoft.com/office/powerpoint/2010/main" val="1263948527"/>
              </p:ext>
            </p:extLst>
          </p:nvPr>
        </p:nvGraphicFramePr>
        <p:xfrm>
          <a:off x="963786" y="1796187"/>
          <a:ext cx="11209164" cy="964400"/>
        </p:xfrm>
        <a:graphic>
          <a:graphicData uri="http://schemas.openxmlformats.org/drawingml/2006/table">
            <a:tbl>
              <a:tblPr firstRow="1" bandRow="1">
                <a:tableStyleId>{5C22544A-7EE6-4342-B048-85BDC9FD1C3A}</a:tableStyleId>
              </a:tblPr>
              <a:tblGrid>
                <a:gridCol w="782218">
                  <a:extLst>
                    <a:ext uri="{9D8B030D-6E8A-4147-A177-3AD203B41FA5}">
                      <a16:colId xmlns:a16="http://schemas.microsoft.com/office/drawing/2014/main" val="3288353586"/>
                    </a:ext>
                  </a:extLst>
                </a:gridCol>
                <a:gridCol w="838800">
                  <a:extLst>
                    <a:ext uri="{9D8B030D-6E8A-4147-A177-3AD203B41FA5}">
                      <a16:colId xmlns:a16="http://schemas.microsoft.com/office/drawing/2014/main" val="3833728216"/>
                    </a:ext>
                  </a:extLst>
                </a:gridCol>
                <a:gridCol w="796003">
                  <a:extLst>
                    <a:ext uri="{9D8B030D-6E8A-4147-A177-3AD203B41FA5}">
                      <a16:colId xmlns:a16="http://schemas.microsoft.com/office/drawing/2014/main" val="743397559"/>
                    </a:ext>
                  </a:extLst>
                </a:gridCol>
                <a:gridCol w="838800">
                  <a:extLst>
                    <a:ext uri="{9D8B030D-6E8A-4147-A177-3AD203B41FA5}">
                      <a16:colId xmlns:a16="http://schemas.microsoft.com/office/drawing/2014/main" val="3504847571"/>
                    </a:ext>
                  </a:extLst>
                </a:gridCol>
                <a:gridCol w="763140">
                  <a:extLst>
                    <a:ext uri="{9D8B030D-6E8A-4147-A177-3AD203B41FA5}">
                      <a16:colId xmlns:a16="http://schemas.microsoft.com/office/drawing/2014/main" val="1617390384"/>
                    </a:ext>
                  </a:extLst>
                </a:gridCol>
                <a:gridCol w="838800">
                  <a:extLst>
                    <a:ext uri="{9D8B030D-6E8A-4147-A177-3AD203B41FA5}">
                      <a16:colId xmlns:a16="http://schemas.microsoft.com/office/drawing/2014/main" val="1463053600"/>
                    </a:ext>
                  </a:extLst>
                </a:gridCol>
                <a:gridCol w="753662">
                  <a:extLst>
                    <a:ext uri="{9D8B030D-6E8A-4147-A177-3AD203B41FA5}">
                      <a16:colId xmlns:a16="http://schemas.microsoft.com/office/drawing/2014/main" val="2298180854"/>
                    </a:ext>
                  </a:extLst>
                </a:gridCol>
                <a:gridCol w="838800">
                  <a:extLst>
                    <a:ext uri="{9D8B030D-6E8A-4147-A177-3AD203B41FA5}">
                      <a16:colId xmlns:a16="http://schemas.microsoft.com/office/drawing/2014/main" val="3317904425"/>
                    </a:ext>
                  </a:extLst>
                </a:gridCol>
                <a:gridCol w="763396">
                  <a:extLst>
                    <a:ext uri="{9D8B030D-6E8A-4147-A177-3AD203B41FA5}">
                      <a16:colId xmlns:a16="http://schemas.microsoft.com/office/drawing/2014/main" val="194157644"/>
                    </a:ext>
                  </a:extLst>
                </a:gridCol>
                <a:gridCol w="838800">
                  <a:extLst>
                    <a:ext uri="{9D8B030D-6E8A-4147-A177-3AD203B41FA5}">
                      <a16:colId xmlns:a16="http://schemas.microsoft.com/office/drawing/2014/main" val="1676970253"/>
                    </a:ext>
                  </a:extLst>
                </a:gridCol>
                <a:gridCol w="734705">
                  <a:extLst>
                    <a:ext uri="{9D8B030D-6E8A-4147-A177-3AD203B41FA5}">
                      <a16:colId xmlns:a16="http://schemas.microsoft.com/office/drawing/2014/main" val="2080974102"/>
                    </a:ext>
                  </a:extLst>
                </a:gridCol>
                <a:gridCol w="838800">
                  <a:extLst>
                    <a:ext uri="{9D8B030D-6E8A-4147-A177-3AD203B41FA5}">
                      <a16:colId xmlns:a16="http://schemas.microsoft.com/office/drawing/2014/main" val="376024887"/>
                    </a:ext>
                  </a:extLst>
                </a:gridCol>
                <a:gridCol w="744440">
                  <a:extLst>
                    <a:ext uri="{9D8B030D-6E8A-4147-A177-3AD203B41FA5}">
                      <a16:colId xmlns:a16="http://schemas.microsoft.com/office/drawing/2014/main" val="1949217382"/>
                    </a:ext>
                  </a:extLst>
                </a:gridCol>
                <a:gridCol w="838800">
                  <a:extLst>
                    <a:ext uri="{9D8B030D-6E8A-4147-A177-3AD203B41FA5}">
                      <a16:colId xmlns:a16="http://schemas.microsoft.com/office/drawing/2014/main" val="2156411447"/>
                    </a:ext>
                  </a:extLst>
                </a:gridCol>
              </a:tblGrid>
              <a:tr h="270738">
                <a:tc gridSpan="2">
                  <a:txBody>
                    <a:bodyPr/>
                    <a:lstStyle/>
                    <a:p>
                      <a:pPr algn="ctr"/>
                      <a:r>
                        <a:rPr lang="en-US" sz="1200" dirty="0">
                          <a:solidFill>
                            <a:schemeClr val="bg1"/>
                          </a:solidFill>
                        </a:rPr>
                        <a:t>2022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tc gridSpan="2">
                  <a:txBody>
                    <a:bodyPr/>
                    <a:lstStyle/>
                    <a:p>
                      <a:pPr algn="ctr"/>
                      <a:r>
                        <a:rPr lang="en-US" sz="1200" dirty="0">
                          <a:solidFill>
                            <a:schemeClr val="bg1"/>
                          </a:solidFill>
                        </a:rPr>
                        <a:t>2021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tc gridSpan="2">
                  <a:txBody>
                    <a:bodyPr/>
                    <a:lstStyle/>
                    <a:p>
                      <a:pPr algn="ctr"/>
                      <a:r>
                        <a:rPr lang="en-US" sz="1200" dirty="0">
                          <a:solidFill>
                            <a:schemeClr val="bg1"/>
                          </a:solidFill>
                        </a:rPr>
                        <a:t>2020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tc gridSpan="2">
                  <a:txBody>
                    <a:bodyPr/>
                    <a:lstStyle/>
                    <a:p>
                      <a:pPr algn="ctr"/>
                      <a:r>
                        <a:rPr lang="en-US" sz="1200" dirty="0">
                          <a:solidFill>
                            <a:schemeClr val="bg1"/>
                          </a:solidFill>
                        </a:rPr>
                        <a:t>2019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tc gridSpan="2">
                  <a:txBody>
                    <a:bodyPr/>
                    <a:lstStyle/>
                    <a:p>
                      <a:pPr algn="ctr"/>
                      <a:r>
                        <a:rPr lang="en-US" sz="1200" dirty="0">
                          <a:solidFill>
                            <a:schemeClr val="bg1"/>
                          </a:solidFill>
                        </a:rPr>
                        <a:t>2018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tc gridSpan="2">
                  <a:txBody>
                    <a:bodyPr/>
                    <a:lstStyle/>
                    <a:p>
                      <a:pPr algn="ctr"/>
                      <a:r>
                        <a:rPr lang="en-US" sz="1200" dirty="0">
                          <a:solidFill>
                            <a:schemeClr val="bg1"/>
                          </a:solidFill>
                        </a:rPr>
                        <a:t>2017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tc gridSpan="2">
                  <a:txBody>
                    <a:bodyPr/>
                    <a:lstStyle/>
                    <a:p>
                      <a:pPr algn="ctr"/>
                      <a:r>
                        <a:rPr lang="en-US" sz="1200" dirty="0">
                          <a:solidFill>
                            <a:schemeClr val="bg1"/>
                          </a:solidFill>
                        </a:rPr>
                        <a:t>2016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lt-LT"/>
                    </a:p>
                  </a:txBody>
                  <a:tcPr/>
                </a:tc>
                <a:extLst>
                  <a:ext uri="{0D108BD9-81ED-4DB2-BD59-A6C34878D82A}">
                    <a16:rowId xmlns:a16="http://schemas.microsoft.com/office/drawing/2014/main" val="205783709"/>
                  </a:ext>
                </a:extLst>
              </a:tr>
              <a:tr h="690080">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Lietuvos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lt-LT" sz="900" dirty="0">
                          <a:solidFill>
                            <a:schemeClr val="tx1">
                              <a:lumMod val="50000"/>
                              <a:lumOff val="50000"/>
                            </a:schemeClr>
                          </a:solidFill>
                        </a:rPr>
                        <a:t>Renovuot</a:t>
                      </a:r>
                      <a:r>
                        <a:rPr lang="en-US" sz="900" dirty="0">
                          <a:solidFill>
                            <a:schemeClr val="tx1">
                              <a:lumMod val="50000"/>
                              <a:lumOff val="50000"/>
                            </a:schemeClr>
                          </a:solidFill>
                        </a:rPr>
                        <a:t>in</a:t>
                      </a:r>
                      <a:r>
                        <a:rPr lang="lt-LT" sz="900" dirty="0">
                          <a:solidFill>
                            <a:schemeClr val="tx1">
                              <a:lumMod val="50000"/>
                              <a:lumOff val="50000"/>
                            </a:schemeClr>
                          </a:solidFill>
                        </a:rPr>
                        <a:t>ų daugiabučių namų gyventojai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27496903"/>
                  </a:ext>
                </a:extLst>
              </a:tr>
            </a:tbl>
          </a:graphicData>
        </a:graphic>
      </p:graphicFrame>
      <p:cxnSp>
        <p:nvCxnSpPr>
          <p:cNvPr id="12" name="Straight Arrow Connector 11">
            <a:extLst>
              <a:ext uri="{FF2B5EF4-FFF2-40B4-BE49-F238E27FC236}">
                <a16:creationId xmlns:a16="http://schemas.microsoft.com/office/drawing/2014/main" id="{CD4FC215-B4DE-04DD-4377-B735D3C822E4}"/>
              </a:ext>
            </a:extLst>
          </p:cNvPr>
          <p:cNvCxnSpPr>
            <a:cxnSpLocks/>
          </p:cNvCxnSpPr>
          <p:nvPr/>
        </p:nvCxnSpPr>
        <p:spPr>
          <a:xfrm>
            <a:off x="1380887" y="3412503"/>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E849464-22A1-5F35-AD3F-A81C6CBDFEAE}"/>
              </a:ext>
            </a:extLst>
          </p:cNvPr>
          <p:cNvCxnSpPr>
            <a:cxnSpLocks/>
          </p:cNvCxnSpPr>
          <p:nvPr/>
        </p:nvCxnSpPr>
        <p:spPr>
          <a:xfrm>
            <a:off x="1495580" y="3706305"/>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79D7445-C1A1-0EF0-C0B7-0C8D549B03BB}"/>
              </a:ext>
            </a:extLst>
          </p:cNvPr>
          <p:cNvCxnSpPr>
            <a:cxnSpLocks/>
          </p:cNvCxnSpPr>
          <p:nvPr/>
        </p:nvCxnSpPr>
        <p:spPr>
          <a:xfrm flipV="1">
            <a:off x="1570994" y="4281340"/>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AD14984D-1173-FA04-15C6-D62C87AF93A8}"/>
              </a:ext>
            </a:extLst>
          </p:cNvPr>
          <p:cNvCxnSpPr>
            <a:cxnSpLocks/>
          </p:cNvCxnSpPr>
          <p:nvPr/>
        </p:nvCxnSpPr>
        <p:spPr>
          <a:xfrm flipV="1">
            <a:off x="1384029" y="4575142"/>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D8ACAA87-FA51-33DF-828F-96CB597A2FC1}"/>
              </a:ext>
            </a:extLst>
          </p:cNvPr>
          <p:cNvCxnSpPr>
            <a:cxnSpLocks/>
          </p:cNvCxnSpPr>
          <p:nvPr/>
        </p:nvCxnSpPr>
        <p:spPr>
          <a:xfrm flipV="1">
            <a:off x="1336895" y="4848519"/>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CC538D4-AF66-F2B4-DC02-15D4798DAE8F}"/>
              </a:ext>
            </a:extLst>
          </p:cNvPr>
          <p:cNvCxnSpPr>
            <a:cxnSpLocks/>
          </p:cNvCxnSpPr>
          <p:nvPr/>
        </p:nvCxnSpPr>
        <p:spPr>
          <a:xfrm>
            <a:off x="2155455" y="3414074"/>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B2595485-345B-64C7-D0B4-19192EFB189A}"/>
              </a:ext>
            </a:extLst>
          </p:cNvPr>
          <p:cNvCxnSpPr>
            <a:cxnSpLocks/>
          </p:cNvCxnSpPr>
          <p:nvPr/>
        </p:nvCxnSpPr>
        <p:spPr>
          <a:xfrm>
            <a:off x="2287431" y="3696878"/>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5B6005D6-1A57-D821-11FA-6D3474CF31C6}"/>
              </a:ext>
            </a:extLst>
          </p:cNvPr>
          <p:cNvCxnSpPr>
            <a:cxnSpLocks/>
          </p:cNvCxnSpPr>
          <p:nvPr/>
        </p:nvCxnSpPr>
        <p:spPr>
          <a:xfrm flipV="1">
            <a:off x="2419407" y="4271914"/>
            <a:ext cx="0" cy="1963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D4B99CB-430F-D76A-89A0-0F8691CCA945}"/>
              </a:ext>
            </a:extLst>
          </p:cNvPr>
          <p:cNvCxnSpPr>
            <a:cxnSpLocks/>
          </p:cNvCxnSpPr>
          <p:nvPr/>
        </p:nvCxnSpPr>
        <p:spPr>
          <a:xfrm flipV="1">
            <a:off x="2202591" y="4564144"/>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421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4"/>
                </a:solidFill>
                <a:latin typeface="Microsoft YaHei UI Light" panose="020B0502040204020203" pitchFamily="34" charset="-122"/>
                <a:ea typeface="Microsoft YaHei UI Light" panose="020B0502040204020203" pitchFamily="34" charset="-122"/>
              </a:rPr>
              <a:t>gyvenamojo būsto būklė. </a:t>
            </a:r>
            <a:r>
              <a:rPr lang="lt-LT" sz="2400" b="1" dirty="0">
                <a:solidFill>
                  <a:schemeClr val="accent2"/>
                </a:solidFill>
                <a:latin typeface="Microsoft YaHei UI Light" panose="020B0502040204020203" pitchFamily="34" charset="-122"/>
                <a:ea typeface="Microsoft YaHei UI Light" panose="020B0502040204020203" pitchFamily="34" charset="-122"/>
              </a:rPr>
              <a:t>informuotumas apie daugiabučių namų atnaujinimo Programą.</a:t>
            </a:r>
            <a:r>
              <a:rPr lang="en-US" sz="2400" b="1" dirty="0">
                <a:solidFill>
                  <a:schemeClr val="accent2"/>
                </a:solidFill>
                <a:latin typeface="Microsoft YaHei UI Light" panose="020B0502040204020203" pitchFamily="34" charset="-122"/>
                <a:ea typeface="Microsoft YaHei UI Light" panose="020B0502040204020203" pitchFamily="34" charset="-122"/>
              </a:rPr>
              <a:t> </a:t>
            </a:r>
            <a:r>
              <a:rPr lang="lt-LT" sz="2400" b="1" dirty="0">
                <a:solidFill>
                  <a:srgbClr val="C2C2C2"/>
                </a:solidFill>
                <a:latin typeface="Microsoft YaHei UI Light" panose="020B0502040204020203" pitchFamily="34" charset="-122"/>
                <a:ea typeface="Microsoft YaHei UI Light" panose="020B0502040204020203" pitchFamily="34" charset="-122"/>
              </a:rPr>
              <a:t>valdžios įsitraukimas į renovaciją. ketinimas dalyvauti </a:t>
            </a:r>
            <a:r>
              <a:rPr lang="en-US" sz="2400" b="1" dirty="0">
                <a:solidFill>
                  <a:srgbClr val="C2C2C2"/>
                </a:solidFill>
                <a:latin typeface="Microsoft YaHei UI Light" panose="020B0502040204020203" pitchFamily="34" charset="-122"/>
                <a:ea typeface="Microsoft YaHei UI Light" panose="020B0502040204020203" pitchFamily="34" charset="-122"/>
              </a:rPr>
              <a:t>P</a:t>
            </a:r>
            <a:r>
              <a:rPr lang="lt-LT" sz="2400" b="1" dirty="0">
                <a:solidFill>
                  <a:srgbClr val="C2C2C2"/>
                </a:solidFill>
                <a:latin typeface="Microsoft YaHei UI Light" panose="020B0502040204020203" pitchFamily="34" charset="-122"/>
                <a:ea typeface="Microsoft YaHei UI Light" panose="020B0502040204020203" pitchFamily="34" charset="-122"/>
              </a:rPr>
              <a:t>rogramoje</a:t>
            </a:r>
          </a:p>
        </p:txBody>
      </p:sp>
    </p:spTree>
    <p:extLst>
      <p:ext uri="{BB962C8B-B14F-4D97-AF65-F5344CB8AC3E}">
        <p14:creationId xmlns:p14="http://schemas.microsoft.com/office/powerpoint/2010/main" val="517151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CDF987A-45A0-45DD-912F-913F2BBE6B2D}"/>
              </a:ext>
            </a:extLst>
          </p:cNvPr>
          <p:cNvGrpSpPr/>
          <p:nvPr/>
        </p:nvGrpSpPr>
        <p:grpSpPr>
          <a:xfrm>
            <a:off x="270510" y="1837736"/>
            <a:ext cx="8496065" cy="4591050"/>
            <a:chOff x="1279179" y="2096355"/>
            <a:chExt cx="8496066" cy="4407950"/>
          </a:xfrm>
        </p:grpSpPr>
        <p:graphicFrame>
          <p:nvGraphicFramePr>
            <p:cNvPr id="6" name="Content Placeholder 8">
              <a:extLst>
                <a:ext uri="{FF2B5EF4-FFF2-40B4-BE49-F238E27FC236}">
                  <a16:creationId xmlns:a16="http://schemas.microsoft.com/office/drawing/2014/main" id="{E7E86F1B-F1B3-48BE-8B30-E1FE943EAA2A}"/>
                </a:ext>
              </a:extLst>
            </p:cNvPr>
            <p:cNvGraphicFramePr>
              <a:graphicFrameLocks/>
            </p:cNvGraphicFramePr>
            <p:nvPr>
              <p:extLst>
                <p:ext uri="{D42A27DB-BD31-4B8C-83A1-F6EECF244321}">
                  <p14:modId xmlns:p14="http://schemas.microsoft.com/office/powerpoint/2010/main" val="1759389167"/>
                </p:ext>
              </p:extLst>
            </p:nvPr>
          </p:nvGraphicFramePr>
          <p:xfrm>
            <a:off x="2460044" y="2096355"/>
            <a:ext cx="7315201" cy="4407950"/>
          </p:xfrm>
          <a:graphic>
            <a:graphicData uri="http://schemas.openxmlformats.org/drawingml/2006/chart">
              <c:chart xmlns:c="http://schemas.openxmlformats.org/drawingml/2006/chart" xmlns:r="http://schemas.openxmlformats.org/officeDocument/2006/relationships" r:id="rId2"/>
            </a:graphicData>
          </a:graphic>
        </p:graphicFrame>
        <p:cxnSp>
          <p:nvCxnSpPr>
            <p:cNvPr id="7" name="Straight Connector 6">
              <a:extLst>
                <a:ext uri="{FF2B5EF4-FFF2-40B4-BE49-F238E27FC236}">
                  <a16:creationId xmlns:a16="http://schemas.microsoft.com/office/drawing/2014/main" id="{EB00F26C-BDE5-41CE-8FC6-0CBB3BC65FF4}"/>
                </a:ext>
              </a:extLst>
            </p:cNvPr>
            <p:cNvCxnSpPr>
              <a:cxnSpLocks/>
            </p:cNvCxnSpPr>
            <p:nvPr/>
          </p:nvCxnSpPr>
          <p:spPr>
            <a:xfrm>
              <a:off x="2890685" y="4328944"/>
              <a:ext cx="6372357"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7896B85-57A8-472A-B099-D647F7B2DA7B}"/>
                </a:ext>
              </a:extLst>
            </p:cNvPr>
            <p:cNvSpPr txBox="1"/>
            <p:nvPr/>
          </p:nvSpPr>
          <p:spPr>
            <a:xfrm>
              <a:off x="1279179" y="3186629"/>
              <a:ext cx="2070551" cy="253916"/>
            </a:xfrm>
            <a:prstGeom prst="rect">
              <a:avLst/>
            </a:prstGeom>
            <a:noFill/>
          </p:spPr>
          <p:txBody>
            <a:bodyPr wrap="square" rtlCol="0" anchor="ctr">
              <a:spAutoFit/>
            </a:bodyPr>
            <a:lstStyle/>
            <a:p>
              <a:pPr algn="ctr"/>
              <a:r>
                <a:rPr lang="lt-LT" sz="1050" b="1">
                  <a:solidFill>
                    <a:schemeClr val="accent2">
                      <a:lumMod val="50000"/>
                    </a:schemeClr>
                  </a:solidFill>
                </a:rPr>
                <a:t>Lietuvos gyventojai</a:t>
              </a:r>
            </a:p>
          </p:txBody>
        </p:sp>
        <p:sp>
          <p:nvSpPr>
            <p:cNvPr id="10" name="TextBox 9">
              <a:extLst>
                <a:ext uri="{FF2B5EF4-FFF2-40B4-BE49-F238E27FC236}">
                  <a16:creationId xmlns:a16="http://schemas.microsoft.com/office/drawing/2014/main" id="{376FE381-F82F-4555-A586-B7FFBE5F413C}"/>
                </a:ext>
              </a:extLst>
            </p:cNvPr>
            <p:cNvSpPr txBox="1"/>
            <p:nvPr/>
          </p:nvSpPr>
          <p:spPr>
            <a:xfrm>
              <a:off x="1342881" y="5055296"/>
              <a:ext cx="1657395" cy="577081"/>
            </a:xfrm>
            <a:prstGeom prst="rect">
              <a:avLst/>
            </a:prstGeom>
            <a:noFill/>
          </p:spPr>
          <p:txBody>
            <a:bodyPr wrap="square" rtlCol="0" anchor="ctr">
              <a:spAutoFit/>
            </a:bodyPr>
            <a:lstStyle/>
            <a:p>
              <a:pPr algn="ctr"/>
              <a:r>
                <a:rPr lang="lt-LT" sz="1050" b="1" dirty="0">
                  <a:solidFill>
                    <a:schemeClr val="accent2">
                      <a:lumMod val="50000"/>
                    </a:schemeClr>
                  </a:solidFill>
                </a:rPr>
                <a:t>Renovuotinų daugiabučių namų gyventojai</a:t>
              </a:r>
            </a:p>
          </p:txBody>
        </p:sp>
      </p:grpSp>
      <p:sp>
        <p:nvSpPr>
          <p:cNvPr id="2" name="Content Placeholder 1">
            <a:extLst>
              <a:ext uri="{FF2B5EF4-FFF2-40B4-BE49-F238E27FC236}">
                <a16:creationId xmlns:a16="http://schemas.microsoft.com/office/drawing/2014/main" id="{BF9102BE-8A23-414E-83C0-B10BBBEE14F6}"/>
              </a:ext>
            </a:extLst>
          </p:cNvPr>
          <p:cNvSpPr>
            <a:spLocks noGrp="1"/>
          </p:cNvSpPr>
          <p:nvPr>
            <p:ph sz="half" idx="1"/>
          </p:nvPr>
        </p:nvSpPr>
        <p:spPr/>
        <p:txBody>
          <a:bodyPr/>
          <a:lstStyle/>
          <a:p>
            <a:r>
              <a:rPr lang="lt-LT"/>
              <a:t>Ar Jums teko girdėti apie daugiabučių namų atnaujinimo (modernizavimo) - dar vadinamą RENOVACIJOS – Programą?</a:t>
            </a:r>
          </a:p>
        </p:txBody>
      </p:sp>
      <p:sp>
        <p:nvSpPr>
          <p:cNvPr id="3" name="Title 2">
            <a:extLst>
              <a:ext uri="{FF2B5EF4-FFF2-40B4-BE49-F238E27FC236}">
                <a16:creationId xmlns:a16="http://schemas.microsoft.com/office/drawing/2014/main" id="{ECBCBD2C-31EB-42C2-BF0F-78E94E6D4442}"/>
              </a:ext>
            </a:extLst>
          </p:cNvPr>
          <p:cNvSpPr>
            <a:spLocks noGrp="1"/>
          </p:cNvSpPr>
          <p:nvPr>
            <p:ph type="title"/>
          </p:nvPr>
        </p:nvSpPr>
        <p:spPr/>
        <p:txBody>
          <a:bodyPr/>
          <a:lstStyle/>
          <a:p>
            <a:r>
              <a:rPr lang="lt-LT" dirty="0">
                <a:solidFill>
                  <a:schemeClr val="accent2">
                    <a:lumMod val="75000"/>
                  </a:schemeClr>
                </a:solidFill>
              </a:rPr>
              <a:t>PROGRAMOS ŽINOMUMAS (PROC.)</a:t>
            </a:r>
          </a:p>
        </p:txBody>
      </p:sp>
      <p:sp>
        <p:nvSpPr>
          <p:cNvPr id="4" name="Content Placeholder 16">
            <a:extLst>
              <a:ext uri="{FF2B5EF4-FFF2-40B4-BE49-F238E27FC236}">
                <a16:creationId xmlns:a16="http://schemas.microsoft.com/office/drawing/2014/main" id="{EC20EC1D-3AF2-79A5-0FD9-2DAF076C5BBF}"/>
              </a:ext>
            </a:extLst>
          </p:cNvPr>
          <p:cNvSpPr txBox="1">
            <a:spLocks/>
          </p:cNvSpPr>
          <p:nvPr/>
        </p:nvSpPr>
        <p:spPr>
          <a:xfrm>
            <a:off x="8302419" y="2405220"/>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1013</a:t>
            </a:r>
            <a:endParaRPr lang="lt-LT" dirty="0">
              <a:solidFill>
                <a:schemeClr val="tx1">
                  <a:lumMod val="65000"/>
                  <a:lumOff val="35000"/>
                </a:schemeClr>
              </a:solidFill>
            </a:endParaRPr>
          </a:p>
        </p:txBody>
      </p:sp>
      <p:sp>
        <p:nvSpPr>
          <p:cNvPr id="11" name="Content Placeholder 16">
            <a:extLst>
              <a:ext uri="{FF2B5EF4-FFF2-40B4-BE49-F238E27FC236}">
                <a16:creationId xmlns:a16="http://schemas.microsoft.com/office/drawing/2014/main" id="{9F8C4046-69A7-2B34-46C3-04F86D22A41A}"/>
              </a:ext>
            </a:extLst>
          </p:cNvPr>
          <p:cNvSpPr txBox="1">
            <a:spLocks/>
          </p:cNvSpPr>
          <p:nvPr/>
        </p:nvSpPr>
        <p:spPr>
          <a:xfrm>
            <a:off x="8301374" y="2702615"/>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1017</a:t>
            </a:r>
            <a:endParaRPr lang="lt-LT" dirty="0">
              <a:solidFill>
                <a:schemeClr val="tx1">
                  <a:lumMod val="65000"/>
                  <a:lumOff val="35000"/>
                </a:schemeClr>
              </a:solidFill>
            </a:endParaRPr>
          </a:p>
        </p:txBody>
      </p:sp>
      <p:sp>
        <p:nvSpPr>
          <p:cNvPr id="15" name="Content Placeholder 16">
            <a:extLst>
              <a:ext uri="{FF2B5EF4-FFF2-40B4-BE49-F238E27FC236}">
                <a16:creationId xmlns:a16="http://schemas.microsoft.com/office/drawing/2014/main" id="{4A1758C7-C965-18DB-D55D-450B3A3444F7}"/>
              </a:ext>
            </a:extLst>
          </p:cNvPr>
          <p:cNvSpPr txBox="1">
            <a:spLocks/>
          </p:cNvSpPr>
          <p:nvPr/>
        </p:nvSpPr>
        <p:spPr>
          <a:xfrm>
            <a:off x="8301374" y="3000010"/>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1008</a:t>
            </a:r>
            <a:endParaRPr lang="lt-LT" dirty="0">
              <a:solidFill>
                <a:schemeClr val="tx1">
                  <a:lumMod val="65000"/>
                  <a:lumOff val="35000"/>
                </a:schemeClr>
              </a:solidFill>
            </a:endParaRPr>
          </a:p>
        </p:txBody>
      </p:sp>
      <p:sp>
        <p:nvSpPr>
          <p:cNvPr id="16" name="Content Placeholder 16">
            <a:extLst>
              <a:ext uri="{FF2B5EF4-FFF2-40B4-BE49-F238E27FC236}">
                <a16:creationId xmlns:a16="http://schemas.microsoft.com/office/drawing/2014/main" id="{3B48B269-A053-B770-5B04-3F79A8D967F2}"/>
              </a:ext>
            </a:extLst>
          </p:cNvPr>
          <p:cNvSpPr txBox="1">
            <a:spLocks/>
          </p:cNvSpPr>
          <p:nvPr/>
        </p:nvSpPr>
        <p:spPr>
          <a:xfrm>
            <a:off x="8301374" y="3297405"/>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1011</a:t>
            </a:r>
            <a:endParaRPr lang="lt-LT" dirty="0">
              <a:solidFill>
                <a:schemeClr val="tx1">
                  <a:lumMod val="65000"/>
                  <a:lumOff val="35000"/>
                </a:schemeClr>
              </a:solidFill>
            </a:endParaRPr>
          </a:p>
        </p:txBody>
      </p:sp>
      <p:sp>
        <p:nvSpPr>
          <p:cNvPr id="17" name="Content Placeholder 16">
            <a:extLst>
              <a:ext uri="{FF2B5EF4-FFF2-40B4-BE49-F238E27FC236}">
                <a16:creationId xmlns:a16="http://schemas.microsoft.com/office/drawing/2014/main" id="{86C6252C-551E-3D46-5A4B-5BFE63A5D96A}"/>
              </a:ext>
            </a:extLst>
          </p:cNvPr>
          <p:cNvSpPr txBox="1">
            <a:spLocks/>
          </p:cNvSpPr>
          <p:nvPr/>
        </p:nvSpPr>
        <p:spPr>
          <a:xfrm>
            <a:off x="8301374" y="3594800"/>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1009</a:t>
            </a:r>
            <a:endParaRPr lang="lt-LT" dirty="0">
              <a:solidFill>
                <a:schemeClr val="tx1">
                  <a:lumMod val="65000"/>
                  <a:lumOff val="35000"/>
                </a:schemeClr>
              </a:solidFill>
            </a:endParaRPr>
          </a:p>
        </p:txBody>
      </p:sp>
      <p:sp>
        <p:nvSpPr>
          <p:cNvPr id="18" name="Content Placeholder 16">
            <a:extLst>
              <a:ext uri="{FF2B5EF4-FFF2-40B4-BE49-F238E27FC236}">
                <a16:creationId xmlns:a16="http://schemas.microsoft.com/office/drawing/2014/main" id="{0B678461-957C-6C62-69E7-3D260D80FF90}"/>
              </a:ext>
            </a:extLst>
          </p:cNvPr>
          <p:cNvSpPr txBox="1">
            <a:spLocks/>
          </p:cNvSpPr>
          <p:nvPr/>
        </p:nvSpPr>
        <p:spPr>
          <a:xfrm>
            <a:off x="8320443" y="3892195"/>
            <a:ext cx="611952"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1015</a:t>
            </a:r>
            <a:endParaRPr lang="lt-LT" dirty="0">
              <a:solidFill>
                <a:schemeClr val="tx1">
                  <a:lumMod val="65000"/>
                  <a:lumOff val="35000"/>
                </a:schemeClr>
              </a:solidFill>
            </a:endParaRPr>
          </a:p>
        </p:txBody>
      </p:sp>
      <p:sp>
        <p:nvSpPr>
          <p:cNvPr id="19" name="Content Placeholder 16">
            <a:extLst>
              <a:ext uri="{FF2B5EF4-FFF2-40B4-BE49-F238E27FC236}">
                <a16:creationId xmlns:a16="http://schemas.microsoft.com/office/drawing/2014/main" id="{047FB0F0-E4DD-683D-4B11-D27FED46006F}"/>
              </a:ext>
            </a:extLst>
          </p:cNvPr>
          <p:cNvSpPr txBox="1">
            <a:spLocks/>
          </p:cNvSpPr>
          <p:nvPr/>
        </p:nvSpPr>
        <p:spPr>
          <a:xfrm>
            <a:off x="8323892" y="4486985"/>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416</a:t>
            </a:r>
            <a:endParaRPr lang="lt-LT" dirty="0">
              <a:solidFill>
                <a:schemeClr val="tx1">
                  <a:lumMod val="65000"/>
                  <a:lumOff val="35000"/>
                </a:schemeClr>
              </a:solidFill>
            </a:endParaRPr>
          </a:p>
        </p:txBody>
      </p:sp>
      <p:sp>
        <p:nvSpPr>
          <p:cNvPr id="20" name="Content Placeholder 16">
            <a:extLst>
              <a:ext uri="{FF2B5EF4-FFF2-40B4-BE49-F238E27FC236}">
                <a16:creationId xmlns:a16="http://schemas.microsoft.com/office/drawing/2014/main" id="{012A58CB-A84B-0577-9006-0AE6ECAB37EA}"/>
              </a:ext>
            </a:extLst>
          </p:cNvPr>
          <p:cNvSpPr txBox="1">
            <a:spLocks/>
          </p:cNvSpPr>
          <p:nvPr/>
        </p:nvSpPr>
        <p:spPr>
          <a:xfrm>
            <a:off x="8327342" y="4784380"/>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437</a:t>
            </a:r>
            <a:endParaRPr lang="lt-LT" dirty="0">
              <a:solidFill>
                <a:schemeClr val="tx1">
                  <a:lumMod val="65000"/>
                  <a:lumOff val="35000"/>
                </a:schemeClr>
              </a:solidFill>
            </a:endParaRPr>
          </a:p>
        </p:txBody>
      </p:sp>
      <p:sp>
        <p:nvSpPr>
          <p:cNvPr id="31" name="Content Placeholder 16">
            <a:extLst>
              <a:ext uri="{FF2B5EF4-FFF2-40B4-BE49-F238E27FC236}">
                <a16:creationId xmlns:a16="http://schemas.microsoft.com/office/drawing/2014/main" id="{D2E7857C-3F36-B4A8-55CB-C275757F798E}"/>
              </a:ext>
            </a:extLst>
          </p:cNvPr>
          <p:cNvSpPr txBox="1">
            <a:spLocks/>
          </p:cNvSpPr>
          <p:nvPr/>
        </p:nvSpPr>
        <p:spPr>
          <a:xfrm>
            <a:off x="8327342" y="5081775"/>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423</a:t>
            </a:r>
            <a:endParaRPr lang="lt-LT" dirty="0">
              <a:solidFill>
                <a:schemeClr val="tx1">
                  <a:lumMod val="65000"/>
                  <a:lumOff val="35000"/>
                </a:schemeClr>
              </a:solidFill>
            </a:endParaRPr>
          </a:p>
        </p:txBody>
      </p:sp>
      <p:sp>
        <p:nvSpPr>
          <p:cNvPr id="32" name="Content Placeholder 16">
            <a:extLst>
              <a:ext uri="{FF2B5EF4-FFF2-40B4-BE49-F238E27FC236}">
                <a16:creationId xmlns:a16="http://schemas.microsoft.com/office/drawing/2014/main" id="{A6D794AE-2853-CF3A-87F3-E482E90DC1AA}"/>
              </a:ext>
            </a:extLst>
          </p:cNvPr>
          <p:cNvSpPr txBox="1">
            <a:spLocks/>
          </p:cNvSpPr>
          <p:nvPr/>
        </p:nvSpPr>
        <p:spPr>
          <a:xfrm>
            <a:off x="8327342" y="5379170"/>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636</a:t>
            </a:r>
            <a:endParaRPr lang="lt-LT" dirty="0">
              <a:solidFill>
                <a:schemeClr val="tx1">
                  <a:lumMod val="65000"/>
                  <a:lumOff val="35000"/>
                </a:schemeClr>
              </a:solidFill>
            </a:endParaRPr>
          </a:p>
        </p:txBody>
      </p:sp>
      <p:sp>
        <p:nvSpPr>
          <p:cNvPr id="33" name="Content Placeholder 16">
            <a:extLst>
              <a:ext uri="{FF2B5EF4-FFF2-40B4-BE49-F238E27FC236}">
                <a16:creationId xmlns:a16="http://schemas.microsoft.com/office/drawing/2014/main" id="{745D5D50-6DB9-1BFF-E389-7E1F69B9EB1A}"/>
              </a:ext>
            </a:extLst>
          </p:cNvPr>
          <p:cNvSpPr txBox="1">
            <a:spLocks/>
          </p:cNvSpPr>
          <p:nvPr/>
        </p:nvSpPr>
        <p:spPr>
          <a:xfrm>
            <a:off x="8327342" y="5676565"/>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N=680</a:t>
            </a:r>
          </a:p>
        </p:txBody>
      </p:sp>
      <p:sp>
        <p:nvSpPr>
          <p:cNvPr id="34" name="Content Placeholder 16">
            <a:extLst>
              <a:ext uri="{FF2B5EF4-FFF2-40B4-BE49-F238E27FC236}">
                <a16:creationId xmlns:a16="http://schemas.microsoft.com/office/drawing/2014/main" id="{1C360170-C6B9-E023-6F0B-6C3E5E380877}"/>
              </a:ext>
            </a:extLst>
          </p:cNvPr>
          <p:cNvSpPr txBox="1">
            <a:spLocks/>
          </p:cNvSpPr>
          <p:nvPr/>
        </p:nvSpPr>
        <p:spPr>
          <a:xfrm>
            <a:off x="8330792" y="5973964"/>
            <a:ext cx="5912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N=675</a:t>
            </a:r>
          </a:p>
        </p:txBody>
      </p:sp>
      <p:sp>
        <p:nvSpPr>
          <p:cNvPr id="35" name="Content Placeholder 16">
            <a:extLst>
              <a:ext uri="{FF2B5EF4-FFF2-40B4-BE49-F238E27FC236}">
                <a16:creationId xmlns:a16="http://schemas.microsoft.com/office/drawing/2014/main" id="{A237B24F-7AEE-0EA8-D654-A2BE28E7801F}"/>
              </a:ext>
            </a:extLst>
          </p:cNvPr>
          <p:cNvSpPr txBox="1">
            <a:spLocks/>
          </p:cNvSpPr>
          <p:nvPr/>
        </p:nvSpPr>
        <p:spPr>
          <a:xfrm>
            <a:off x="8302419" y="2107825"/>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1010</a:t>
            </a:r>
            <a:endParaRPr lang="lt-LT" dirty="0">
              <a:solidFill>
                <a:schemeClr val="tx1">
                  <a:lumMod val="65000"/>
                  <a:lumOff val="35000"/>
                </a:schemeClr>
              </a:solidFill>
            </a:endParaRPr>
          </a:p>
        </p:txBody>
      </p:sp>
      <p:sp>
        <p:nvSpPr>
          <p:cNvPr id="36" name="Content Placeholder 16">
            <a:extLst>
              <a:ext uri="{FF2B5EF4-FFF2-40B4-BE49-F238E27FC236}">
                <a16:creationId xmlns:a16="http://schemas.microsoft.com/office/drawing/2014/main" id="{52DA2C0A-0AD6-E17F-A849-9CEE82B20F21}"/>
              </a:ext>
            </a:extLst>
          </p:cNvPr>
          <p:cNvSpPr txBox="1">
            <a:spLocks/>
          </p:cNvSpPr>
          <p:nvPr/>
        </p:nvSpPr>
        <p:spPr>
          <a:xfrm>
            <a:off x="8323892" y="4189590"/>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
        <p:nvSpPr>
          <p:cNvPr id="12" name="Content Placeholder 3">
            <a:extLst>
              <a:ext uri="{FF2B5EF4-FFF2-40B4-BE49-F238E27FC236}">
                <a16:creationId xmlns:a16="http://schemas.microsoft.com/office/drawing/2014/main" id="{ADBEC70E-C0AA-931C-FFC2-C1CF37700B5F}"/>
              </a:ext>
            </a:extLst>
          </p:cNvPr>
          <p:cNvSpPr>
            <a:spLocks noGrp="1"/>
          </p:cNvSpPr>
          <p:nvPr>
            <p:ph sz="half" idx="10"/>
          </p:nvPr>
        </p:nvSpPr>
        <p:spPr>
          <a:xfrm>
            <a:off x="9200057" y="2375555"/>
            <a:ext cx="2819709" cy="1319752"/>
          </a:xfrm>
        </p:spPr>
        <p:txBody>
          <a:bodyPr/>
          <a:lstStyle/>
          <a:p>
            <a:r>
              <a:rPr lang="lt-LT" dirty="0"/>
              <a:t>Girdėję apie Programą dažniau teigia aukštesnio išsimokslinimo respondentai.</a:t>
            </a:r>
          </a:p>
        </p:txBody>
      </p:sp>
    </p:spTree>
    <p:extLst>
      <p:ext uri="{BB962C8B-B14F-4D97-AF65-F5344CB8AC3E}">
        <p14:creationId xmlns:p14="http://schemas.microsoft.com/office/powerpoint/2010/main" val="859445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F9102BE-8A23-414E-83C0-B10BBBEE14F6}"/>
              </a:ext>
            </a:extLst>
          </p:cNvPr>
          <p:cNvSpPr>
            <a:spLocks noGrp="1"/>
          </p:cNvSpPr>
          <p:nvPr>
            <p:ph sz="half" idx="1"/>
          </p:nvPr>
        </p:nvSpPr>
        <p:spPr/>
        <p:txBody>
          <a:bodyPr/>
          <a:lstStyle/>
          <a:p>
            <a:r>
              <a:rPr lang="lt-LT" dirty="0"/>
              <a:t>Kaip Jūs apskritai vertinate daugiabučių namų atnaujinimo </a:t>
            </a:r>
            <a:r>
              <a:rPr lang="en-US" dirty="0"/>
              <a:t>p</a:t>
            </a:r>
            <a:r>
              <a:rPr lang="lt-LT" dirty="0"/>
              <a:t>rogramą?</a:t>
            </a:r>
          </a:p>
        </p:txBody>
      </p:sp>
      <p:sp>
        <p:nvSpPr>
          <p:cNvPr id="3" name="Title 2">
            <a:extLst>
              <a:ext uri="{FF2B5EF4-FFF2-40B4-BE49-F238E27FC236}">
                <a16:creationId xmlns:a16="http://schemas.microsoft.com/office/drawing/2014/main" id="{ECBCBD2C-31EB-42C2-BF0F-78E94E6D4442}"/>
              </a:ext>
            </a:extLst>
          </p:cNvPr>
          <p:cNvSpPr>
            <a:spLocks noGrp="1"/>
          </p:cNvSpPr>
          <p:nvPr>
            <p:ph type="title"/>
          </p:nvPr>
        </p:nvSpPr>
        <p:spPr/>
        <p:txBody>
          <a:bodyPr/>
          <a:lstStyle/>
          <a:p>
            <a:r>
              <a:rPr lang="lt-LT" dirty="0">
                <a:solidFill>
                  <a:schemeClr val="accent2">
                    <a:lumMod val="75000"/>
                  </a:schemeClr>
                </a:solidFill>
              </a:rPr>
              <a:t>PROGRAMOS VERTINIMAS (PROC.)</a:t>
            </a:r>
          </a:p>
        </p:txBody>
      </p:sp>
      <p:sp>
        <p:nvSpPr>
          <p:cNvPr id="4" name="Content Placeholder 3">
            <a:extLst>
              <a:ext uri="{FF2B5EF4-FFF2-40B4-BE49-F238E27FC236}">
                <a16:creationId xmlns:a16="http://schemas.microsoft.com/office/drawing/2014/main" id="{01348969-A901-437E-9609-717A2E9D5EB7}"/>
              </a:ext>
            </a:extLst>
          </p:cNvPr>
          <p:cNvSpPr>
            <a:spLocks noGrp="1"/>
          </p:cNvSpPr>
          <p:nvPr>
            <p:ph sz="half" idx="10"/>
          </p:nvPr>
        </p:nvSpPr>
        <p:spPr>
          <a:xfrm>
            <a:off x="8709862" y="2516959"/>
            <a:ext cx="2819709" cy="876693"/>
          </a:xfrm>
        </p:spPr>
        <p:txBody>
          <a:bodyPr/>
          <a:lstStyle/>
          <a:p>
            <a:r>
              <a:rPr lang="lt-LT" altLang="lt-LT" dirty="0"/>
              <a:t>Palankiai daugiabučių namų atnaujinimo programą dažniau vertina vyrai, aukštesnio išsimokslinimo, didesnių pajamų apklaustieji.</a:t>
            </a:r>
          </a:p>
        </p:txBody>
      </p:sp>
      <p:grpSp>
        <p:nvGrpSpPr>
          <p:cNvPr id="8" name="Group 7">
            <a:extLst>
              <a:ext uri="{FF2B5EF4-FFF2-40B4-BE49-F238E27FC236}">
                <a16:creationId xmlns:a16="http://schemas.microsoft.com/office/drawing/2014/main" id="{1B78B3C6-0D49-4F52-8946-F8B9A617CE42}"/>
              </a:ext>
            </a:extLst>
          </p:cNvPr>
          <p:cNvGrpSpPr/>
          <p:nvPr/>
        </p:nvGrpSpPr>
        <p:grpSpPr>
          <a:xfrm>
            <a:off x="392480" y="1863977"/>
            <a:ext cx="8143898" cy="4752975"/>
            <a:chOff x="392480" y="2041710"/>
            <a:chExt cx="8143898" cy="4792718"/>
          </a:xfrm>
        </p:grpSpPr>
        <p:graphicFrame>
          <p:nvGraphicFramePr>
            <p:cNvPr id="6" name="Content Placeholder 8">
              <a:extLst>
                <a:ext uri="{FF2B5EF4-FFF2-40B4-BE49-F238E27FC236}">
                  <a16:creationId xmlns:a16="http://schemas.microsoft.com/office/drawing/2014/main" id="{E7E86F1B-F1B3-48BE-8B30-E1FE943EAA2A}"/>
                </a:ext>
              </a:extLst>
            </p:cNvPr>
            <p:cNvGraphicFramePr>
              <a:graphicFrameLocks/>
            </p:cNvGraphicFramePr>
            <p:nvPr>
              <p:extLst>
                <p:ext uri="{D42A27DB-BD31-4B8C-83A1-F6EECF244321}">
                  <p14:modId xmlns:p14="http://schemas.microsoft.com/office/powerpoint/2010/main" val="2606066765"/>
                </p:ext>
              </p:extLst>
            </p:nvPr>
          </p:nvGraphicFramePr>
          <p:xfrm>
            <a:off x="1221178" y="2041710"/>
            <a:ext cx="7315200" cy="4792718"/>
          </p:xfrm>
          <a:graphic>
            <a:graphicData uri="http://schemas.openxmlformats.org/drawingml/2006/chart">
              <c:chart xmlns:c="http://schemas.openxmlformats.org/drawingml/2006/chart" xmlns:r="http://schemas.openxmlformats.org/officeDocument/2006/relationships" r:id="rId2"/>
            </a:graphicData>
          </a:graphic>
        </p:graphicFrame>
        <p:cxnSp>
          <p:nvCxnSpPr>
            <p:cNvPr id="7" name="Straight Connector 6">
              <a:extLst>
                <a:ext uri="{FF2B5EF4-FFF2-40B4-BE49-F238E27FC236}">
                  <a16:creationId xmlns:a16="http://schemas.microsoft.com/office/drawing/2014/main" id="{EB00F26C-BDE5-41CE-8FC6-0CBB3BC65FF4}"/>
                </a:ext>
              </a:extLst>
            </p:cNvPr>
            <p:cNvCxnSpPr>
              <a:cxnSpLocks/>
            </p:cNvCxnSpPr>
            <p:nvPr/>
          </p:nvCxnSpPr>
          <p:spPr>
            <a:xfrm>
              <a:off x="1311564" y="4733295"/>
              <a:ext cx="6260326"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7896B85-57A8-472A-B099-D647F7B2DA7B}"/>
                </a:ext>
              </a:extLst>
            </p:cNvPr>
            <p:cNvSpPr txBox="1"/>
            <p:nvPr/>
          </p:nvSpPr>
          <p:spPr>
            <a:xfrm>
              <a:off x="528741" y="3640352"/>
              <a:ext cx="1384872" cy="253916"/>
            </a:xfrm>
            <a:prstGeom prst="rect">
              <a:avLst/>
            </a:prstGeom>
            <a:noFill/>
          </p:spPr>
          <p:txBody>
            <a:bodyPr wrap="square" rtlCol="0" anchor="ctr">
              <a:spAutoFit/>
            </a:bodyPr>
            <a:lstStyle/>
            <a:p>
              <a:pPr algn="ctr"/>
              <a:r>
                <a:rPr lang="lt-LT" sz="1050" b="1" dirty="0">
                  <a:solidFill>
                    <a:schemeClr val="accent2">
                      <a:lumMod val="50000"/>
                    </a:schemeClr>
                  </a:solidFill>
                </a:rPr>
                <a:t>Lietuvos gyventojai</a:t>
              </a:r>
            </a:p>
          </p:txBody>
        </p:sp>
        <p:sp>
          <p:nvSpPr>
            <p:cNvPr id="10" name="TextBox 9">
              <a:extLst>
                <a:ext uri="{FF2B5EF4-FFF2-40B4-BE49-F238E27FC236}">
                  <a16:creationId xmlns:a16="http://schemas.microsoft.com/office/drawing/2014/main" id="{376FE381-F82F-4555-A586-B7FFBE5F413C}"/>
                </a:ext>
              </a:extLst>
            </p:cNvPr>
            <p:cNvSpPr txBox="1"/>
            <p:nvPr/>
          </p:nvSpPr>
          <p:spPr>
            <a:xfrm>
              <a:off x="392480" y="5301954"/>
              <a:ext cx="1657395" cy="577081"/>
            </a:xfrm>
            <a:prstGeom prst="rect">
              <a:avLst/>
            </a:prstGeom>
            <a:noFill/>
          </p:spPr>
          <p:txBody>
            <a:bodyPr wrap="square" rtlCol="0" anchor="ctr">
              <a:spAutoFit/>
            </a:bodyPr>
            <a:lstStyle/>
            <a:p>
              <a:pPr algn="ctr"/>
              <a:r>
                <a:rPr lang="lt-LT" sz="1050" b="1">
                  <a:solidFill>
                    <a:schemeClr val="accent2">
                      <a:lumMod val="50000"/>
                    </a:schemeClr>
                  </a:solidFill>
                </a:rPr>
                <a:t>Renovuotinų daugiabučių namų gyventojai</a:t>
              </a:r>
            </a:p>
          </p:txBody>
        </p:sp>
      </p:grpSp>
      <p:cxnSp>
        <p:nvCxnSpPr>
          <p:cNvPr id="23" name="Straight Arrow Connector 22">
            <a:extLst>
              <a:ext uri="{FF2B5EF4-FFF2-40B4-BE49-F238E27FC236}">
                <a16:creationId xmlns:a16="http://schemas.microsoft.com/office/drawing/2014/main" id="{C0BEF4D6-B8CE-4E89-AAC5-3A1320517BCF}"/>
              </a:ext>
            </a:extLst>
          </p:cNvPr>
          <p:cNvCxnSpPr/>
          <p:nvPr/>
        </p:nvCxnSpPr>
        <p:spPr>
          <a:xfrm flipV="1">
            <a:off x="6594835" y="4594487"/>
            <a:ext cx="0" cy="142875"/>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 name="Content Placeholder 16">
            <a:extLst>
              <a:ext uri="{FF2B5EF4-FFF2-40B4-BE49-F238E27FC236}">
                <a16:creationId xmlns:a16="http://schemas.microsoft.com/office/drawing/2014/main" id="{EC418D08-7BDA-2F37-D57F-1252B5D9CA4A}"/>
              </a:ext>
            </a:extLst>
          </p:cNvPr>
          <p:cNvSpPr txBox="1">
            <a:spLocks/>
          </p:cNvSpPr>
          <p:nvPr/>
        </p:nvSpPr>
        <p:spPr>
          <a:xfrm>
            <a:off x="7596985" y="2783885"/>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1013</a:t>
            </a:r>
            <a:endParaRPr lang="lt-LT" dirty="0">
              <a:solidFill>
                <a:schemeClr val="tx1">
                  <a:lumMod val="65000"/>
                  <a:lumOff val="35000"/>
                </a:schemeClr>
              </a:solidFill>
            </a:endParaRPr>
          </a:p>
        </p:txBody>
      </p:sp>
      <p:sp>
        <p:nvSpPr>
          <p:cNvPr id="25" name="Content Placeholder 16">
            <a:extLst>
              <a:ext uri="{FF2B5EF4-FFF2-40B4-BE49-F238E27FC236}">
                <a16:creationId xmlns:a16="http://schemas.microsoft.com/office/drawing/2014/main" id="{7E1822B4-264C-D00C-37F3-9DCE13432AAB}"/>
              </a:ext>
            </a:extLst>
          </p:cNvPr>
          <p:cNvSpPr txBox="1">
            <a:spLocks/>
          </p:cNvSpPr>
          <p:nvPr/>
        </p:nvSpPr>
        <p:spPr>
          <a:xfrm>
            <a:off x="7595940" y="3081280"/>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1017</a:t>
            </a:r>
            <a:endParaRPr lang="lt-LT" dirty="0">
              <a:solidFill>
                <a:schemeClr val="tx1">
                  <a:lumMod val="65000"/>
                  <a:lumOff val="35000"/>
                </a:schemeClr>
              </a:solidFill>
            </a:endParaRPr>
          </a:p>
        </p:txBody>
      </p:sp>
      <p:sp>
        <p:nvSpPr>
          <p:cNvPr id="26" name="Content Placeholder 16">
            <a:extLst>
              <a:ext uri="{FF2B5EF4-FFF2-40B4-BE49-F238E27FC236}">
                <a16:creationId xmlns:a16="http://schemas.microsoft.com/office/drawing/2014/main" id="{EE62F953-F9EF-12D0-AFBC-451E36C70951}"/>
              </a:ext>
            </a:extLst>
          </p:cNvPr>
          <p:cNvSpPr txBox="1">
            <a:spLocks/>
          </p:cNvSpPr>
          <p:nvPr/>
        </p:nvSpPr>
        <p:spPr>
          <a:xfrm>
            <a:off x="7595940" y="3378675"/>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1008</a:t>
            </a:r>
            <a:endParaRPr lang="lt-LT" dirty="0">
              <a:solidFill>
                <a:schemeClr val="tx1">
                  <a:lumMod val="65000"/>
                  <a:lumOff val="35000"/>
                </a:schemeClr>
              </a:solidFill>
            </a:endParaRPr>
          </a:p>
        </p:txBody>
      </p:sp>
      <p:sp>
        <p:nvSpPr>
          <p:cNvPr id="27" name="Content Placeholder 16">
            <a:extLst>
              <a:ext uri="{FF2B5EF4-FFF2-40B4-BE49-F238E27FC236}">
                <a16:creationId xmlns:a16="http://schemas.microsoft.com/office/drawing/2014/main" id="{C0C47AAD-EA44-E699-3479-5BE79969C0F1}"/>
              </a:ext>
            </a:extLst>
          </p:cNvPr>
          <p:cNvSpPr txBox="1">
            <a:spLocks/>
          </p:cNvSpPr>
          <p:nvPr/>
        </p:nvSpPr>
        <p:spPr>
          <a:xfrm>
            <a:off x="7595940" y="3676070"/>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1011</a:t>
            </a:r>
            <a:endParaRPr lang="lt-LT" dirty="0">
              <a:solidFill>
                <a:schemeClr val="tx1">
                  <a:lumMod val="65000"/>
                  <a:lumOff val="35000"/>
                </a:schemeClr>
              </a:solidFill>
            </a:endParaRPr>
          </a:p>
        </p:txBody>
      </p:sp>
      <p:sp>
        <p:nvSpPr>
          <p:cNvPr id="28" name="Content Placeholder 16">
            <a:extLst>
              <a:ext uri="{FF2B5EF4-FFF2-40B4-BE49-F238E27FC236}">
                <a16:creationId xmlns:a16="http://schemas.microsoft.com/office/drawing/2014/main" id="{D7B42425-B00A-E7EE-EE89-6345F2EB7D32}"/>
              </a:ext>
            </a:extLst>
          </p:cNvPr>
          <p:cNvSpPr txBox="1">
            <a:spLocks/>
          </p:cNvSpPr>
          <p:nvPr/>
        </p:nvSpPr>
        <p:spPr>
          <a:xfrm>
            <a:off x="7595940" y="3973465"/>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1009</a:t>
            </a:r>
            <a:endParaRPr lang="lt-LT" dirty="0">
              <a:solidFill>
                <a:schemeClr val="tx1">
                  <a:lumMod val="65000"/>
                  <a:lumOff val="35000"/>
                </a:schemeClr>
              </a:solidFill>
            </a:endParaRPr>
          </a:p>
        </p:txBody>
      </p:sp>
      <p:sp>
        <p:nvSpPr>
          <p:cNvPr id="29" name="Content Placeholder 16">
            <a:extLst>
              <a:ext uri="{FF2B5EF4-FFF2-40B4-BE49-F238E27FC236}">
                <a16:creationId xmlns:a16="http://schemas.microsoft.com/office/drawing/2014/main" id="{00F4A9A7-A536-42E2-8219-27710E19F1E2}"/>
              </a:ext>
            </a:extLst>
          </p:cNvPr>
          <p:cNvSpPr txBox="1">
            <a:spLocks/>
          </p:cNvSpPr>
          <p:nvPr/>
        </p:nvSpPr>
        <p:spPr>
          <a:xfrm>
            <a:off x="7615009" y="4270860"/>
            <a:ext cx="611952"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1015</a:t>
            </a:r>
            <a:endParaRPr lang="lt-LT" dirty="0">
              <a:solidFill>
                <a:schemeClr val="tx1">
                  <a:lumMod val="65000"/>
                  <a:lumOff val="35000"/>
                </a:schemeClr>
              </a:solidFill>
            </a:endParaRPr>
          </a:p>
        </p:txBody>
      </p:sp>
      <p:sp>
        <p:nvSpPr>
          <p:cNvPr id="30" name="Content Placeholder 16">
            <a:extLst>
              <a:ext uri="{FF2B5EF4-FFF2-40B4-BE49-F238E27FC236}">
                <a16:creationId xmlns:a16="http://schemas.microsoft.com/office/drawing/2014/main" id="{02E8263A-31A8-D9F3-84F0-AC0EAAFDB544}"/>
              </a:ext>
            </a:extLst>
          </p:cNvPr>
          <p:cNvSpPr txBox="1">
            <a:spLocks/>
          </p:cNvSpPr>
          <p:nvPr/>
        </p:nvSpPr>
        <p:spPr>
          <a:xfrm>
            <a:off x="7618458" y="4865650"/>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416</a:t>
            </a:r>
            <a:endParaRPr lang="lt-LT" dirty="0">
              <a:solidFill>
                <a:schemeClr val="tx1">
                  <a:lumMod val="65000"/>
                  <a:lumOff val="35000"/>
                </a:schemeClr>
              </a:solidFill>
            </a:endParaRPr>
          </a:p>
        </p:txBody>
      </p:sp>
      <p:sp>
        <p:nvSpPr>
          <p:cNvPr id="31" name="Content Placeholder 16">
            <a:extLst>
              <a:ext uri="{FF2B5EF4-FFF2-40B4-BE49-F238E27FC236}">
                <a16:creationId xmlns:a16="http://schemas.microsoft.com/office/drawing/2014/main" id="{CA31D2FC-A054-A33C-2125-1E3FAE242CB1}"/>
              </a:ext>
            </a:extLst>
          </p:cNvPr>
          <p:cNvSpPr txBox="1">
            <a:spLocks/>
          </p:cNvSpPr>
          <p:nvPr/>
        </p:nvSpPr>
        <p:spPr>
          <a:xfrm>
            <a:off x="7621908" y="5163045"/>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437</a:t>
            </a:r>
            <a:endParaRPr lang="lt-LT" dirty="0">
              <a:solidFill>
                <a:schemeClr val="tx1">
                  <a:lumMod val="65000"/>
                  <a:lumOff val="35000"/>
                </a:schemeClr>
              </a:solidFill>
            </a:endParaRPr>
          </a:p>
        </p:txBody>
      </p:sp>
      <p:sp>
        <p:nvSpPr>
          <p:cNvPr id="32" name="Content Placeholder 16">
            <a:extLst>
              <a:ext uri="{FF2B5EF4-FFF2-40B4-BE49-F238E27FC236}">
                <a16:creationId xmlns:a16="http://schemas.microsoft.com/office/drawing/2014/main" id="{019C3718-A677-DB77-CA1E-630F79747BB7}"/>
              </a:ext>
            </a:extLst>
          </p:cNvPr>
          <p:cNvSpPr txBox="1">
            <a:spLocks/>
          </p:cNvSpPr>
          <p:nvPr/>
        </p:nvSpPr>
        <p:spPr>
          <a:xfrm>
            <a:off x="7621908" y="5460440"/>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423</a:t>
            </a:r>
            <a:endParaRPr lang="lt-LT" dirty="0">
              <a:solidFill>
                <a:schemeClr val="tx1">
                  <a:lumMod val="65000"/>
                  <a:lumOff val="35000"/>
                </a:schemeClr>
              </a:solidFill>
            </a:endParaRPr>
          </a:p>
        </p:txBody>
      </p:sp>
      <p:sp>
        <p:nvSpPr>
          <p:cNvPr id="33" name="Content Placeholder 16">
            <a:extLst>
              <a:ext uri="{FF2B5EF4-FFF2-40B4-BE49-F238E27FC236}">
                <a16:creationId xmlns:a16="http://schemas.microsoft.com/office/drawing/2014/main" id="{CD4597C9-8E21-F108-1827-E247BCACDB43}"/>
              </a:ext>
            </a:extLst>
          </p:cNvPr>
          <p:cNvSpPr txBox="1">
            <a:spLocks/>
          </p:cNvSpPr>
          <p:nvPr/>
        </p:nvSpPr>
        <p:spPr>
          <a:xfrm>
            <a:off x="7621908" y="5757835"/>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636</a:t>
            </a:r>
            <a:endParaRPr lang="lt-LT" dirty="0">
              <a:solidFill>
                <a:schemeClr val="tx1">
                  <a:lumMod val="65000"/>
                  <a:lumOff val="35000"/>
                </a:schemeClr>
              </a:solidFill>
            </a:endParaRPr>
          </a:p>
        </p:txBody>
      </p:sp>
      <p:sp>
        <p:nvSpPr>
          <p:cNvPr id="34" name="Content Placeholder 16">
            <a:extLst>
              <a:ext uri="{FF2B5EF4-FFF2-40B4-BE49-F238E27FC236}">
                <a16:creationId xmlns:a16="http://schemas.microsoft.com/office/drawing/2014/main" id="{10ACAB36-C8A9-0463-829B-3DE270D0F9EC}"/>
              </a:ext>
            </a:extLst>
          </p:cNvPr>
          <p:cNvSpPr txBox="1">
            <a:spLocks/>
          </p:cNvSpPr>
          <p:nvPr/>
        </p:nvSpPr>
        <p:spPr>
          <a:xfrm>
            <a:off x="7621908" y="6055230"/>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N=680</a:t>
            </a:r>
          </a:p>
        </p:txBody>
      </p:sp>
      <p:sp>
        <p:nvSpPr>
          <p:cNvPr id="35" name="Content Placeholder 16">
            <a:extLst>
              <a:ext uri="{FF2B5EF4-FFF2-40B4-BE49-F238E27FC236}">
                <a16:creationId xmlns:a16="http://schemas.microsoft.com/office/drawing/2014/main" id="{83A4392A-7266-F9A1-46C1-63E84B2F919D}"/>
              </a:ext>
            </a:extLst>
          </p:cNvPr>
          <p:cNvSpPr txBox="1">
            <a:spLocks/>
          </p:cNvSpPr>
          <p:nvPr/>
        </p:nvSpPr>
        <p:spPr>
          <a:xfrm>
            <a:off x="7625358" y="6352629"/>
            <a:ext cx="5912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N=675</a:t>
            </a:r>
          </a:p>
        </p:txBody>
      </p:sp>
      <p:sp>
        <p:nvSpPr>
          <p:cNvPr id="36" name="Content Placeholder 16">
            <a:extLst>
              <a:ext uri="{FF2B5EF4-FFF2-40B4-BE49-F238E27FC236}">
                <a16:creationId xmlns:a16="http://schemas.microsoft.com/office/drawing/2014/main" id="{2F06D294-5914-8D77-844F-C05E6B3C2211}"/>
              </a:ext>
            </a:extLst>
          </p:cNvPr>
          <p:cNvSpPr txBox="1">
            <a:spLocks/>
          </p:cNvSpPr>
          <p:nvPr/>
        </p:nvSpPr>
        <p:spPr>
          <a:xfrm>
            <a:off x="7596985" y="2486490"/>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1010</a:t>
            </a:r>
            <a:endParaRPr lang="lt-LT" dirty="0">
              <a:solidFill>
                <a:schemeClr val="tx1">
                  <a:lumMod val="65000"/>
                  <a:lumOff val="35000"/>
                </a:schemeClr>
              </a:solidFill>
            </a:endParaRPr>
          </a:p>
        </p:txBody>
      </p:sp>
      <p:sp>
        <p:nvSpPr>
          <p:cNvPr id="37" name="Content Placeholder 16">
            <a:extLst>
              <a:ext uri="{FF2B5EF4-FFF2-40B4-BE49-F238E27FC236}">
                <a16:creationId xmlns:a16="http://schemas.microsoft.com/office/drawing/2014/main" id="{B7CEB7D5-392A-30C9-D2FE-6AF8B82A13B6}"/>
              </a:ext>
            </a:extLst>
          </p:cNvPr>
          <p:cNvSpPr txBox="1">
            <a:spLocks/>
          </p:cNvSpPr>
          <p:nvPr/>
        </p:nvSpPr>
        <p:spPr>
          <a:xfrm>
            <a:off x="7618458" y="4568255"/>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Tree>
    <p:extLst>
      <p:ext uri="{BB962C8B-B14F-4D97-AF65-F5344CB8AC3E}">
        <p14:creationId xmlns:p14="http://schemas.microsoft.com/office/powerpoint/2010/main" val="3530844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p:txBody>
          <a:bodyPr/>
          <a:lstStyle/>
          <a:p>
            <a:r>
              <a:rPr lang="lt-LT"/>
              <a:t>Iš kur dažniausiai sužinote apie renovaciją?</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p:txBody>
          <a:bodyPr/>
          <a:lstStyle/>
          <a:p>
            <a:r>
              <a:rPr lang="lt-LT" dirty="0">
                <a:solidFill>
                  <a:schemeClr val="accent2">
                    <a:lumMod val="75000"/>
                  </a:schemeClr>
                </a:solidFill>
              </a:rPr>
              <a:t>INFORMACIJOS APIE RENOVACIJĄ ŠALTINIAI (PROC.) </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607882" y="1551900"/>
            <a:ext cx="2414435" cy="4130936"/>
          </a:xfrm>
        </p:spPr>
        <p:txBody>
          <a:bodyPr/>
          <a:lstStyle/>
          <a:p>
            <a:r>
              <a:rPr lang="lt-LT" dirty="0"/>
              <a:t>Apie renovaciją iš televizijos dažniau sužino vyrai ir vyriausi, aukštesnio išsimoklinimo apklaustieji.</a:t>
            </a:r>
          </a:p>
          <a:p>
            <a:r>
              <a:rPr lang="lt-LT" dirty="0"/>
              <a:t>Iš interneto naujienų portalų ir radijo – vyrai ir aukštesnio išsimoklinimo respondentai.</a:t>
            </a:r>
          </a:p>
          <a:p>
            <a:r>
              <a:rPr lang="lt-LT" dirty="0"/>
              <a:t>Iš draugų, pažįstamų, artimųjų – moterys, vyriausi apklausos dalyviai ir rajono centrų gyventojai.</a:t>
            </a:r>
          </a:p>
          <a:p>
            <a:r>
              <a:rPr lang="lt-LT" dirty="0"/>
              <a:t>Iš socialinių tinklų – jauniausi apklaustieji.</a:t>
            </a:r>
          </a:p>
          <a:p>
            <a:endParaRPr lang="lt-LT" dirty="0"/>
          </a:p>
        </p:txBody>
      </p:sp>
      <p:graphicFrame>
        <p:nvGraphicFramePr>
          <p:cNvPr id="6" name="Content Placeholder 13">
            <a:extLst>
              <a:ext uri="{FF2B5EF4-FFF2-40B4-BE49-F238E27FC236}">
                <a16:creationId xmlns:a16="http://schemas.microsoft.com/office/drawing/2014/main" id="{9D8B0B38-1D51-4DAF-85F2-E82F955920E1}"/>
              </a:ext>
            </a:extLst>
          </p:cNvPr>
          <p:cNvGraphicFramePr>
            <a:graphicFrameLocks/>
          </p:cNvGraphicFramePr>
          <p:nvPr>
            <p:extLst>
              <p:ext uri="{D42A27DB-BD31-4B8C-83A1-F6EECF244321}">
                <p14:modId xmlns:p14="http://schemas.microsoft.com/office/powerpoint/2010/main" val="2914469328"/>
              </p:ext>
            </p:extLst>
          </p:nvPr>
        </p:nvGraphicFramePr>
        <p:xfrm>
          <a:off x="-1259661" y="2940599"/>
          <a:ext cx="10548844"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7551FDA4-50F5-41A5-8451-F1FC63DC69B8}"/>
              </a:ext>
            </a:extLst>
          </p:cNvPr>
          <p:cNvSpPr txBox="1"/>
          <p:nvPr/>
        </p:nvSpPr>
        <p:spPr>
          <a:xfrm>
            <a:off x="214591" y="6449879"/>
            <a:ext cx="4028554" cy="261610"/>
          </a:xfrm>
          <a:prstGeom prst="rect">
            <a:avLst/>
          </a:prstGeom>
          <a:noFill/>
        </p:spPr>
        <p:txBody>
          <a:bodyPr wrap="square" rtlCol="0">
            <a:spAutoFit/>
          </a:bodyPr>
          <a:lstStyle/>
          <a:p>
            <a:r>
              <a:rPr lang="lt-LT" sz="1100" i="1" dirty="0">
                <a:solidFill>
                  <a:schemeClr val="tx1">
                    <a:lumMod val="65000"/>
                    <a:lumOff val="35000"/>
                  </a:schemeClr>
                </a:solidFill>
              </a:rPr>
              <a:t>*Galimi keli atsakymo variantai, suma viršija 100%</a:t>
            </a:r>
            <a:endParaRPr lang="en-US" sz="1100" i="1" dirty="0">
              <a:solidFill>
                <a:schemeClr val="tx1">
                  <a:lumMod val="65000"/>
                  <a:lumOff val="35000"/>
                </a:schemeClr>
              </a:solidFill>
            </a:endParaRPr>
          </a:p>
        </p:txBody>
      </p:sp>
      <p:sp>
        <p:nvSpPr>
          <p:cNvPr id="12" name="Text Box 11">
            <a:extLst>
              <a:ext uri="{FF2B5EF4-FFF2-40B4-BE49-F238E27FC236}">
                <a16:creationId xmlns:a16="http://schemas.microsoft.com/office/drawing/2014/main" id="{DB52EEB4-8980-4DC5-A3EE-00E62B9CAC84}"/>
              </a:ext>
            </a:extLst>
          </p:cNvPr>
          <p:cNvSpPr txBox="1">
            <a:spLocks noChangeArrowheads="1"/>
          </p:cNvSpPr>
          <p:nvPr/>
        </p:nvSpPr>
        <p:spPr bwMode="auto">
          <a:xfrm>
            <a:off x="6103153"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N=1013</a:t>
            </a:r>
            <a:endParaRPr lang="en-GB" sz="100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597C4D8D-9337-411E-8BB3-73BC55F7B057}"/>
              </a:ext>
            </a:extLst>
          </p:cNvPr>
          <p:cNvSpPr txBox="1">
            <a:spLocks noChangeArrowheads="1"/>
          </p:cNvSpPr>
          <p:nvPr/>
        </p:nvSpPr>
        <p:spPr bwMode="auto">
          <a:xfrm>
            <a:off x="7936353"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N=416</a:t>
            </a:r>
            <a:endParaRPr lang="en-GB" sz="1000">
              <a:solidFill>
                <a:schemeClr val="tx1">
                  <a:lumMod val="65000"/>
                  <a:lumOff val="35000"/>
                </a:schemeClr>
              </a:solidFill>
              <a:latin typeface="+mn-lt"/>
            </a:endParaRPr>
          </a:p>
        </p:txBody>
      </p:sp>
      <p:sp>
        <p:nvSpPr>
          <p:cNvPr id="5" name="TextBox 4">
            <a:extLst>
              <a:ext uri="{FF2B5EF4-FFF2-40B4-BE49-F238E27FC236}">
                <a16:creationId xmlns:a16="http://schemas.microsoft.com/office/drawing/2014/main" id="{4D505CB7-C9B3-2787-D79D-7FB0FF84E03B}"/>
              </a:ext>
            </a:extLst>
          </p:cNvPr>
          <p:cNvSpPr txBox="1"/>
          <p:nvPr/>
        </p:nvSpPr>
        <p:spPr>
          <a:xfrm>
            <a:off x="7531902" y="232257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7" name="TextBox 6">
            <a:extLst>
              <a:ext uri="{FF2B5EF4-FFF2-40B4-BE49-F238E27FC236}">
                <a16:creationId xmlns:a16="http://schemas.microsoft.com/office/drawing/2014/main" id="{B2DC0207-937C-5AC4-D8F0-9A6D2DA4C505}"/>
              </a:ext>
            </a:extLst>
          </p:cNvPr>
          <p:cNvSpPr txBox="1"/>
          <p:nvPr/>
        </p:nvSpPr>
        <p:spPr>
          <a:xfrm>
            <a:off x="6080122" y="2414905"/>
            <a:ext cx="1157921"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6" name="TextBox 15">
            <a:extLst>
              <a:ext uri="{FF2B5EF4-FFF2-40B4-BE49-F238E27FC236}">
                <a16:creationId xmlns:a16="http://schemas.microsoft.com/office/drawing/2014/main" id="{67294512-9A2B-C117-DF5A-13E2D1A8FC25}"/>
              </a:ext>
            </a:extLst>
          </p:cNvPr>
          <p:cNvSpPr txBox="1"/>
          <p:nvPr/>
        </p:nvSpPr>
        <p:spPr>
          <a:xfrm>
            <a:off x="4001538" y="232257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39E20CBE-96B3-2214-739C-5353F927E2A0}"/>
              </a:ext>
            </a:extLst>
          </p:cNvPr>
          <p:cNvSpPr txBox="1"/>
          <p:nvPr/>
        </p:nvSpPr>
        <p:spPr>
          <a:xfrm>
            <a:off x="2343941" y="2414905"/>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graphicFrame>
        <p:nvGraphicFramePr>
          <p:cNvPr id="18" name="Table 15">
            <a:extLst>
              <a:ext uri="{FF2B5EF4-FFF2-40B4-BE49-F238E27FC236}">
                <a16:creationId xmlns:a16="http://schemas.microsoft.com/office/drawing/2014/main" id="{D3CF60DC-6EF2-10B7-9CB3-4E0CE161239B}"/>
              </a:ext>
            </a:extLst>
          </p:cNvPr>
          <p:cNvGraphicFramePr>
            <a:graphicFrameLocks noGrp="1"/>
          </p:cNvGraphicFramePr>
          <p:nvPr>
            <p:extLst>
              <p:ext uri="{D42A27DB-BD31-4B8C-83A1-F6EECF244321}">
                <p14:modId xmlns:p14="http://schemas.microsoft.com/office/powerpoint/2010/main" val="1352276855"/>
              </p:ext>
            </p:extLst>
          </p:nvPr>
        </p:nvGraphicFramePr>
        <p:xfrm>
          <a:off x="2452769" y="1954970"/>
          <a:ext cx="6730740" cy="370840"/>
        </p:xfrm>
        <a:graphic>
          <a:graphicData uri="http://schemas.openxmlformats.org/drawingml/2006/table">
            <a:tbl>
              <a:tblPr firstRow="1" bandRow="1">
                <a:tableStyleId>{5C22544A-7EE6-4342-B048-85BDC9FD1C3A}</a:tableStyleId>
              </a:tblPr>
              <a:tblGrid>
                <a:gridCol w="3365370">
                  <a:extLst>
                    <a:ext uri="{9D8B030D-6E8A-4147-A177-3AD203B41FA5}">
                      <a16:colId xmlns:a16="http://schemas.microsoft.com/office/drawing/2014/main" val="86499943"/>
                    </a:ext>
                  </a:extLst>
                </a:gridCol>
                <a:gridCol w="3365370">
                  <a:extLst>
                    <a:ext uri="{9D8B030D-6E8A-4147-A177-3AD203B41FA5}">
                      <a16:colId xmlns:a16="http://schemas.microsoft.com/office/drawing/2014/main" val="1371641723"/>
                    </a:ext>
                  </a:extLst>
                </a:gridCol>
              </a:tblGrid>
              <a:tr h="370840">
                <a:tc>
                  <a:txBody>
                    <a:bodyPr/>
                    <a:lstStyle/>
                    <a:p>
                      <a:pPr algn="ctr"/>
                      <a:r>
                        <a:rPr lang="en-US" dirty="0"/>
                        <a:t>2022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dirty="0"/>
                        <a:t>2021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9" name="Text Box 11">
            <a:extLst>
              <a:ext uri="{FF2B5EF4-FFF2-40B4-BE49-F238E27FC236}">
                <a16:creationId xmlns:a16="http://schemas.microsoft.com/office/drawing/2014/main" id="{C5A58680-2F26-B703-CE21-FFF7D892D335}"/>
              </a:ext>
            </a:extLst>
          </p:cNvPr>
          <p:cNvSpPr txBox="1">
            <a:spLocks noChangeArrowheads="1"/>
          </p:cNvSpPr>
          <p:nvPr/>
        </p:nvSpPr>
        <p:spPr bwMode="auto">
          <a:xfrm>
            <a:off x="2436755"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FAFB4F24-8193-EAF4-9E67-39E576F4AAFE}"/>
              </a:ext>
            </a:extLst>
          </p:cNvPr>
          <p:cNvSpPr txBox="1">
            <a:spLocks noChangeArrowheads="1"/>
          </p:cNvSpPr>
          <p:nvPr/>
        </p:nvSpPr>
        <p:spPr bwMode="auto">
          <a:xfrm>
            <a:off x="4269954"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cxnSp>
        <p:nvCxnSpPr>
          <p:cNvPr id="8" name="Straight Arrow Connector 7">
            <a:extLst>
              <a:ext uri="{FF2B5EF4-FFF2-40B4-BE49-F238E27FC236}">
                <a16:creationId xmlns:a16="http://schemas.microsoft.com/office/drawing/2014/main" id="{79ECD225-48A8-F2ED-FC34-63C0A6FA5625}"/>
              </a:ext>
            </a:extLst>
          </p:cNvPr>
          <p:cNvCxnSpPr>
            <a:cxnSpLocks/>
          </p:cNvCxnSpPr>
          <p:nvPr/>
        </p:nvCxnSpPr>
        <p:spPr>
          <a:xfrm>
            <a:off x="3832781" y="2973076"/>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E84C4687-BF24-C4DC-EA5C-354C60C81586}"/>
              </a:ext>
            </a:extLst>
          </p:cNvPr>
          <p:cNvCxnSpPr>
            <a:cxnSpLocks/>
          </p:cNvCxnSpPr>
          <p:nvPr/>
        </p:nvCxnSpPr>
        <p:spPr>
          <a:xfrm>
            <a:off x="3494987" y="321031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Straight Arrow Connector 10">
            <a:extLst>
              <a:ext uri="{FF2B5EF4-FFF2-40B4-BE49-F238E27FC236}">
                <a16:creationId xmlns:a16="http://schemas.microsoft.com/office/drawing/2014/main" id="{4C97E0EE-9945-B77C-2A78-E55D4527C715}"/>
              </a:ext>
            </a:extLst>
          </p:cNvPr>
          <p:cNvCxnSpPr>
            <a:cxnSpLocks/>
          </p:cNvCxnSpPr>
          <p:nvPr/>
        </p:nvCxnSpPr>
        <p:spPr>
          <a:xfrm>
            <a:off x="2976513" y="4002169"/>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64B1BA77-2DA0-0985-D37D-6B728BE640C5}"/>
              </a:ext>
            </a:extLst>
          </p:cNvPr>
          <p:cNvCxnSpPr>
            <a:cxnSpLocks/>
          </p:cNvCxnSpPr>
          <p:nvPr/>
        </p:nvCxnSpPr>
        <p:spPr>
          <a:xfrm>
            <a:off x="2938806" y="4275546"/>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Straight Arrow Connector 21">
            <a:extLst>
              <a:ext uri="{FF2B5EF4-FFF2-40B4-BE49-F238E27FC236}">
                <a16:creationId xmlns:a16="http://schemas.microsoft.com/office/drawing/2014/main" id="{E0FE7F04-BD3E-397A-75C4-B31ED9B3F069}"/>
              </a:ext>
            </a:extLst>
          </p:cNvPr>
          <p:cNvCxnSpPr>
            <a:cxnSpLocks/>
          </p:cNvCxnSpPr>
          <p:nvPr/>
        </p:nvCxnSpPr>
        <p:spPr>
          <a:xfrm>
            <a:off x="2778550" y="4520643"/>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Straight Arrow Connector 22">
            <a:extLst>
              <a:ext uri="{FF2B5EF4-FFF2-40B4-BE49-F238E27FC236}">
                <a16:creationId xmlns:a16="http://schemas.microsoft.com/office/drawing/2014/main" id="{1DE9BC56-83D9-3BBC-733A-2035DBDE199C}"/>
              </a:ext>
            </a:extLst>
          </p:cNvPr>
          <p:cNvCxnSpPr>
            <a:cxnSpLocks/>
          </p:cNvCxnSpPr>
          <p:nvPr/>
        </p:nvCxnSpPr>
        <p:spPr>
          <a:xfrm>
            <a:off x="5625444" y="294636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50EB1BBC-30E7-E322-88CF-BDBB18816D07}"/>
              </a:ext>
            </a:extLst>
          </p:cNvPr>
          <p:cNvCxnSpPr>
            <a:cxnSpLocks/>
          </p:cNvCxnSpPr>
          <p:nvPr/>
        </p:nvCxnSpPr>
        <p:spPr>
          <a:xfrm>
            <a:off x="5276653" y="3219744"/>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5" name="Straight Arrow Connector 24">
            <a:extLst>
              <a:ext uri="{FF2B5EF4-FFF2-40B4-BE49-F238E27FC236}">
                <a16:creationId xmlns:a16="http://schemas.microsoft.com/office/drawing/2014/main" id="{96CE1837-D6F3-E348-95E0-EFE0F2AFDE98}"/>
              </a:ext>
            </a:extLst>
          </p:cNvPr>
          <p:cNvCxnSpPr>
            <a:cxnSpLocks/>
          </p:cNvCxnSpPr>
          <p:nvPr/>
        </p:nvCxnSpPr>
        <p:spPr>
          <a:xfrm>
            <a:off x="4993849" y="3502548"/>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6" name="Straight Arrow Connector 25">
            <a:extLst>
              <a:ext uri="{FF2B5EF4-FFF2-40B4-BE49-F238E27FC236}">
                <a16:creationId xmlns:a16="http://schemas.microsoft.com/office/drawing/2014/main" id="{5ADD03AD-5B94-E118-AC1F-F6D4FB8ECD8C}"/>
              </a:ext>
            </a:extLst>
          </p:cNvPr>
          <p:cNvCxnSpPr>
            <a:cxnSpLocks/>
          </p:cNvCxnSpPr>
          <p:nvPr/>
        </p:nvCxnSpPr>
        <p:spPr>
          <a:xfrm>
            <a:off x="4777032" y="4011594"/>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7" name="Straight Arrow Connector 26">
            <a:extLst>
              <a:ext uri="{FF2B5EF4-FFF2-40B4-BE49-F238E27FC236}">
                <a16:creationId xmlns:a16="http://schemas.microsoft.com/office/drawing/2014/main" id="{78EDF144-D38E-EBAA-1BAA-23C4ED74091F}"/>
              </a:ext>
            </a:extLst>
          </p:cNvPr>
          <p:cNvCxnSpPr>
            <a:cxnSpLocks/>
          </p:cNvCxnSpPr>
          <p:nvPr/>
        </p:nvCxnSpPr>
        <p:spPr>
          <a:xfrm>
            <a:off x="4626204" y="4266119"/>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8" name="Straight Arrow Connector 27">
            <a:extLst>
              <a:ext uri="{FF2B5EF4-FFF2-40B4-BE49-F238E27FC236}">
                <a16:creationId xmlns:a16="http://schemas.microsoft.com/office/drawing/2014/main" id="{EFF0E55E-B6C6-95DD-D281-0BA4A4CEE309}"/>
              </a:ext>
            </a:extLst>
          </p:cNvPr>
          <p:cNvCxnSpPr>
            <a:cxnSpLocks/>
          </p:cNvCxnSpPr>
          <p:nvPr/>
        </p:nvCxnSpPr>
        <p:spPr>
          <a:xfrm>
            <a:off x="4541363" y="453949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234286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p:txBody>
          <a:bodyPr/>
          <a:lstStyle/>
          <a:p>
            <a:r>
              <a:rPr lang="lt-LT"/>
              <a:t>O kurį iš šių kanalų laikytumėte kaip patikimiausią informacijos šaltinį?</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p:txBody>
          <a:bodyPr/>
          <a:lstStyle/>
          <a:p>
            <a:r>
              <a:rPr lang="lt-LT" dirty="0">
                <a:solidFill>
                  <a:schemeClr val="accent2">
                    <a:lumMod val="75000"/>
                  </a:schemeClr>
                </a:solidFill>
              </a:rPr>
              <a:t>PATIKIMIAUSI INFORMACIJOS APIE RENOVACIJĄ ŠALTINIAI (PROC.)</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485745" y="1828799"/>
            <a:ext cx="2491501" cy="1403287"/>
          </a:xfrm>
        </p:spPr>
        <p:txBody>
          <a:bodyPr/>
          <a:lstStyle/>
          <a:p>
            <a:r>
              <a:rPr lang="lt-LT" dirty="0"/>
              <a:t>Televiziją, kaip patikimiausią informacijos šaltinį, dažniau minėjo aukštesnio išsimokslinimo apklaustieji ir rajono centrų gyventojai. </a:t>
            </a:r>
          </a:p>
          <a:p>
            <a:r>
              <a:rPr lang="lt-LT" dirty="0"/>
              <a:t>Aplinkos projektų valdymo agentūrą – didesnių pajamų respondentai.</a:t>
            </a:r>
          </a:p>
        </p:txBody>
      </p:sp>
      <p:graphicFrame>
        <p:nvGraphicFramePr>
          <p:cNvPr id="5" name="Content Placeholder 13">
            <a:extLst>
              <a:ext uri="{FF2B5EF4-FFF2-40B4-BE49-F238E27FC236}">
                <a16:creationId xmlns:a16="http://schemas.microsoft.com/office/drawing/2014/main" id="{B1DCDC26-6254-232E-F2D4-BA044EB85CFA}"/>
              </a:ext>
            </a:extLst>
          </p:cNvPr>
          <p:cNvGraphicFramePr>
            <a:graphicFrameLocks/>
          </p:cNvGraphicFramePr>
          <p:nvPr>
            <p:extLst>
              <p:ext uri="{D42A27DB-BD31-4B8C-83A1-F6EECF244321}">
                <p14:modId xmlns:p14="http://schemas.microsoft.com/office/powerpoint/2010/main" val="3352805369"/>
              </p:ext>
            </p:extLst>
          </p:nvPr>
        </p:nvGraphicFramePr>
        <p:xfrm>
          <a:off x="-1431111" y="2969174"/>
          <a:ext cx="10403661"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 Box 11">
            <a:extLst>
              <a:ext uri="{FF2B5EF4-FFF2-40B4-BE49-F238E27FC236}">
                <a16:creationId xmlns:a16="http://schemas.microsoft.com/office/drawing/2014/main" id="{357A5884-9B1A-D3A1-C165-3E634703ACF6}"/>
              </a:ext>
            </a:extLst>
          </p:cNvPr>
          <p:cNvSpPr txBox="1">
            <a:spLocks noChangeArrowheads="1"/>
          </p:cNvSpPr>
          <p:nvPr/>
        </p:nvSpPr>
        <p:spPr bwMode="auto">
          <a:xfrm>
            <a:off x="6103153"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N=1013</a:t>
            </a:r>
            <a:endParaRPr lang="en-GB" sz="100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843E2F5E-EA47-9729-0F08-457678F5ED95}"/>
              </a:ext>
            </a:extLst>
          </p:cNvPr>
          <p:cNvSpPr txBox="1">
            <a:spLocks noChangeArrowheads="1"/>
          </p:cNvSpPr>
          <p:nvPr/>
        </p:nvSpPr>
        <p:spPr bwMode="auto">
          <a:xfrm>
            <a:off x="7936353"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N=416</a:t>
            </a:r>
            <a:endParaRPr lang="en-GB" sz="1000">
              <a:solidFill>
                <a:schemeClr val="tx1">
                  <a:lumMod val="65000"/>
                  <a:lumOff val="35000"/>
                </a:schemeClr>
              </a:solidFill>
              <a:latin typeface="+mn-lt"/>
            </a:endParaRPr>
          </a:p>
        </p:txBody>
      </p:sp>
      <p:sp>
        <p:nvSpPr>
          <p:cNvPr id="14" name="TextBox 13">
            <a:extLst>
              <a:ext uri="{FF2B5EF4-FFF2-40B4-BE49-F238E27FC236}">
                <a16:creationId xmlns:a16="http://schemas.microsoft.com/office/drawing/2014/main" id="{288EA834-AFB8-17D1-97D2-125678CB3EF5}"/>
              </a:ext>
            </a:extLst>
          </p:cNvPr>
          <p:cNvSpPr txBox="1"/>
          <p:nvPr/>
        </p:nvSpPr>
        <p:spPr>
          <a:xfrm>
            <a:off x="7531902" y="232257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5" name="TextBox 14">
            <a:extLst>
              <a:ext uri="{FF2B5EF4-FFF2-40B4-BE49-F238E27FC236}">
                <a16:creationId xmlns:a16="http://schemas.microsoft.com/office/drawing/2014/main" id="{D418D0C6-1F65-7AC6-4298-34A4EB83C2E5}"/>
              </a:ext>
            </a:extLst>
          </p:cNvPr>
          <p:cNvSpPr txBox="1"/>
          <p:nvPr/>
        </p:nvSpPr>
        <p:spPr>
          <a:xfrm>
            <a:off x="6080122" y="2414905"/>
            <a:ext cx="1157921"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6" name="TextBox 15">
            <a:extLst>
              <a:ext uri="{FF2B5EF4-FFF2-40B4-BE49-F238E27FC236}">
                <a16:creationId xmlns:a16="http://schemas.microsoft.com/office/drawing/2014/main" id="{73217714-68B6-3E39-4D35-F3A41E7D4B09}"/>
              </a:ext>
            </a:extLst>
          </p:cNvPr>
          <p:cNvSpPr txBox="1"/>
          <p:nvPr/>
        </p:nvSpPr>
        <p:spPr>
          <a:xfrm>
            <a:off x="4001538" y="232257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58E19D72-90F5-1F5B-40AD-0DA5FAEF05B8}"/>
              </a:ext>
            </a:extLst>
          </p:cNvPr>
          <p:cNvSpPr txBox="1"/>
          <p:nvPr/>
        </p:nvSpPr>
        <p:spPr>
          <a:xfrm>
            <a:off x="2343941" y="2414905"/>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graphicFrame>
        <p:nvGraphicFramePr>
          <p:cNvPr id="18" name="Table 15">
            <a:extLst>
              <a:ext uri="{FF2B5EF4-FFF2-40B4-BE49-F238E27FC236}">
                <a16:creationId xmlns:a16="http://schemas.microsoft.com/office/drawing/2014/main" id="{817A96C8-F030-F4C0-DCE6-73827BB74871}"/>
              </a:ext>
            </a:extLst>
          </p:cNvPr>
          <p:cNvGraphicFramePr>
            <a:graphicFrameLocks noGrp="1"/>
          </p:cNvGraphicFramePr>
          <p:nvPr>
            <p:extLst>
              <p:ext uri="{D42A27DB-BD31-4B8C-83A1-F6EECF244321}">
                <p14:modId xmlns:p14="http://schemas.microsoft.com/office/powerpoint/2010/main" val="2832161288"/>
              </p:ext>
            </p:extLst>
          </p:nvPr>
        </p:nvGraphicFramePr>
        <p:xfrm>
          <a:off x="2452769" y="1954970"/>
          <a:ext cx="6730740" cy="370840"/>
        </p:xfrm>
        <a:graphic>
          <a:graphicData uri="http://schemas.openxmlformats.org/drawingml/2006/table">
            <a:tbl>
              <a:tblPr firstRow="1" bandRow="1">
                <a:tableStyleId>{5C22544A-7EE6-4342-B048-85BDC9FD1C3A}</a:tableStyleId>
              </a:tblPr>
              <a:tblGrid>
                <a:gridCol w="3365370">
                  <a:extLst>
                    <a:ext uri="{9D8B030D-6E8A-4147-A177-3AD203B41FA5}">
                      <a16:colId xmlns:a16="http://schemas.microsoft.com/office/drawing/2014/main" val="86499943"/>
                    </a:ext>
                  </a:extLst>
                </a:gridCol>
                <a:gridCol w="3365370">
                  <a:extLst>
                    <a:ext uri="{9D8B030D-6E8A-4147-A177-3AD203B41FA5}">
                      <a16:colId xmlns:a16="http://schemas.microsoft.com/office/drawing/2014/main" val="1371641723"/>
                    </a:ext>
                  </a:extLst>
                </a:gridCol>
              </a:tblGrid>
              <a:tr h="370840">
                <a:tc>
                  <a:txBody>
                    <a:bodyPr/>
                    <a:lstStyle/>
                    <a:p>
                      <a:pPr algn="ctr"/>
                      <a:r>
                        <a:rPr lang="en-US" dirty="0"/>
                        <a:t>2022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dirty="0"/>
                        <a:t>2021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9" name="Text Box 11">
            <a:extLst>
              <a:ext uri="{FF2B5EF4-FFF2-40B4-BE49-F238E27FC236}">
                <a16:creationId xmlns:a16="http://schemas.microsoft.com/office/drawing/2014/main" id="{4D13360D-39DD-8C08-3E9D-C27C2D12701F}"/>
              </a:ext>
            </a:extLst>
          </p:cNvPr>
          <p:cNvSpPr txBox="1">
            <a:spLocks noChangeArrowheads="1"/>
          </p:cNvSpPr>
          <p:nvPr/>
        </p:nvSpPr>
        <p:spPr bwMode="auto">
          <a:xfrm>
            <a:off x="2436755"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72CD3C80-26EF-55CA-1D49-B02D422BD8D7}"/>
              </a:ext>
            </a:extLst>
          </p:cNvPr>
          <p:cNvSpPr txBox="1">
            <a:spLocks noChangeArrowheads="1"/>
          </p:cNvSpPr>
          <p:nvPr/>
        </p:nvSpPr>
        <p:spPr bwMode="auto">
          <a:xfrm>
            <a:off x="4269954" y="616128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sp>
        <p:nvSpPr>
          <p:cNvPr id="8" name="TextBox 7">
            <a:extLst>
              <a:ext uri="{FF2B5EF4-FFF2-40B4-BE49-F238E27FC236}">
                <a16:creationId xmlns:a16="http://schemas.microsoft.com/office/drawing/2014/main" id="{1F6ABFB6-3069-4B6F-8E19-3AC138F4AD5B}"/>
              </a:ext>
            </a:extLst>
          </p:cNvPr>
          <p:cNvSpPr txBox="1"/>
          <p:nvPr/>
        </p:nvSpPr>
        <p:spPr>
          <a:xfrm>
            <a:off x="5118751" y="3308808"/>
            <a:ext cx="1442301" cy="246221"/>
          </a:xfrm>
          <a:prstGeom prst="rect">
            <a:avLst/>
          </a:prstGeom>
          <a:noFill/>
        </p:spPr>
        <p:txBody>
          <a:bodyPr wrap="square" rtlCol="0">
            <a:spAutoFit/>
          </a:bodyPr>
          <a:lstStyle/>
          <a:p>
            <a:r>
              <a:rPr lang="lt-LT" sz="1000" i="1" dirty="0"/>
              <a:t>įtraukta nuo 2022 m.</a:t>
            </a:r>
          </a:p>
        </p:txBody>
      </p:sp>
      <p:cxnSp>
        <p:nvCxnSpPr>
          <p:cNvPr id="9" name="Straight Arrow Connector 8">
            <a:extLst>
              <a:ext uri="{FF2B5EF4-FFF2-40B4-BE49-F238E27FC236}">
                <a16:creationId xmlns:a16="http://schemas.microsoft.com/office/drawing/2014/main" id="{EC8FD991-96B3-7FF0-4CAF-A12892CAD2E3}"/>
              </a:ext>
            </a:extLst>
          </p:cNvPr>
          <p:cNvCxnSpPr>
            <a:cxnSpLocks/>
          </p:cNvCxnSpPr>
          <p:nvPr/>
        </p:nvCxnSpPr>
        <p:spPr>
          <a:xfrm rot="5400000">
            <a:off x="5076266" y="3349295"/>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383215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a:xfrm>
            <a:off x="1206608" y="1315683"/>
            <a:ext cx="9736580" cy="293639"/>
          </a:xfrm>
        </p:spPr>
        <p:txBody>
          <a:bodyPr/>
          <a:lstStyle/>
          <a:p>
            <a:r>
              <a:rPr lang="lt-LT" dirty="0"/>
              <a:t>Kokios informacijos apie daugiabučių renovaciją dabartinėje situacijoje Jums labiausiai trūksta?</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a:xfrm>
            <a:off x="1221178" y="365125"/>
            <a:ext cx="9730107" cy="820879"/>
          </a:xfrm>
        </p:spPr>
        <p:txBody>
          <a:bodyPr/>
          <a:lstStyle/>
          <a:p>
            <a:r>
              <a:rPr lang="lt-LT" dirty="0">
                <a:solidFill>
                  <a:schemeClr val="accent2">
                    <a:lumMod val="75000"/>
                  </a:schemeClr>
                </a:solidFill>
              </a:rPr>
              <a:t>INFORMACIJA, KURIOS LABIAUSIAI PASIGENDAMA (PROC.)</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485745" y="1828800"/>
            <a:ext cx="2491501" cy="2000816"/>
          </a:xfrm>
        </p:spPr>
        <p:txBody>
          <a:bodyPr/>
          <a:lstStyle/>
          <a:p>
            <a:r>
              <a:rPr lang="lt-LT" dirty="0"/>
              <a:t>Išlaidas, kainų suvaldymą dažniau įvardija aukštesnio išsimokslinimo respondentai.</a:t>
            </a:r>
          </a:p>
        </p:txBody>
      </p:sp>
      <p:graphicFrame>
        <p:nvGraphicFramePr>
          <p:cNvPr id="5" name="Content Placeholder 13">
            <a:extLst>
              <a:ext uri="{FF2B5EF4-FFF2-40B4-BE49-F238E27FC236}">
                <a16:creationId xmlns:a16="http://schemas.microsoft.com/office/drawing/2014/main" id="{B1DCDC26-6254-232E-F2D4-BA044EB85CFA}"/>
              </a:ext>
            </a:extLst>
          </p:cNvPr>
          <p:cNvGraphicFramePr>
            <a:graphicFrameLocks/>
          </p:cNvGraphicFramePr>
          <p:nvPr>
            <p:extLst>
              <p:ext uri="{D42A27DB-BD31-4B8C-83A1-F6EECF244321}">
                <p14:modId xmlns:p14="http://schemas.microsoft.com/office/powerpoint/2010/main" val="1574224893"/>
              </p:ext>
            </p:extLst>
          </p:nvPr>
        </p:nvGraphicFramePr>
        <p:xfrm>
          <a:off x="1211147" y="2177592"/>
          <a:ext cx="6705600" cy="4232635"/>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Box 15">
            <a:extLst>
              <a:ext uri="{FF2B5EF4-FFF2-40B4-BE49-F238E27FC236}">
                <a16:creationId xmlns:a16="http://schemas.microsoft.com/office/drawing/2014/main" id="{73217714-68B6-3E39-4D35-F3A41E7D4B09}"/>
              </a:ext>
            </a:extLst>
          </p:cNvPr>
          <p:cNvSpPr txBox="1"/>
          <p:nvPr/>
        </p:nvSpPr>
        <p:spPr>
          <a:xfrm>
            <a:off x="6015830" y="1669977"/>
            <a:ext cx="2053514" cy="461665"/>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58E19D72-90F5-1F5B-40AD-0DA5FAEF05B8}"/>
              </a:ext>
            </a:extLst>
          </p:cNvPr>
          <p:cNvSpPr txBox="1"/>
          <p:nvPr/>
        </p:nvSpPr>
        <p:spPr>
          <a:xfrm>
            <a:off x="4511908" y="1669977"/>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9" name="Text Box 11">
            <a:extLst>
              <a:ext uri="{FF2B5EF4-FFF2-40B4-BE49-F238E27FC236}">
                <a16:creationId xmlns:a16="http://schemas.microsoft.com/office/drawing/2014/main" id="{4D13360D-39DD-8C08-3E9D-C27C2D12701F}"/>
              </a:ext>
            </a:extLst>
          </p:cNvPr>
          <p:cNvSpPr txBox="1">
            <a:spLocks noChangeArrowheads="1"/>
          </p:cNvSpPr>
          <p:nvPr/>
        </p:nvSpPr>
        <p:spPr bwMode="auto">
          <a:xfrm>
            <a:off x="4831164" y="64629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72CD3C80-26EF-55CA-1D49-B02D422BD8D7}"/>
              </a:ext>
            </a:extLst>
          </p:cNvPr>
          <p:cNvSpPr txBox="1">
            <a:spLocks noChangeArrowheads="1"/>
          </p:cNvSpPr>
          <p:nvPr/>
        </p:nvSpPr>
        <p:spPr bwMode="auto">
          <a:xfrm>
            <a:off x="6664363" y="64629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sp>
        <p:nvSpPr>
          <p:cNvPr id="6" name="TextBox 5">
            <a:extLst>
              <a:ext uri="{FF2B5EF4-FFF2-40B4-BE49-F238E27FC236}">
                <a16:creationId xmlns:a16="http://schemas.microsoft.com/office/drawing/2014/main" id="{6862AE0D-ECE7-BF1A-B792-9632D38F6C8E}"/>
              </a:ext>
            </a:extLst>
          </p:cNvPr>
          <p:cNvSpPr txBox="1"/>
          <p:nvPr/>
        </p:nvSpPr>
        <p:spPr>
          <a:xfrm>
            <a:off x="214591" y="6449879"/>
            <a:ext cx="4028554" cy="261610"/>
          </a:xfrm>
          <a:prstGeom prst="rect">
            <a:avLst/>
          </a:prstGeom>
          <a:noFill/>
        </p:spPr>
        <p:txBody>
          <a:bodyPr wrap="square" rtlCol="0">
            <a:spAutoFit/>
          </a:bodyPr>
          <a:lstStyle/>
          <a:p>
            <a:r>
              <a:rPr lang="lt-LT" sz="1100" i="1" dirty="0">
                <a:solidFill>
                  <a:schemeClr val="tx1">
                    <a:lumMod val="65000"/>
                    <a:lumOff val="35000"/>
                  </a:schemeClr>
                </a:solidFill>
              </a:rPr>
              <a:t>*Galimi keli atsakymo variantai, suma viršija 100%</a:t>
            </a:r>
            <a:endParaRPr lang="en-US" sz="1100" i="1" dirty="0">
              <a:solidFill>
                <a:schemeClr val="tx1">
                  <a:lumMod val="65000"/>
                  <a:lumOff val="35000"/>
                </a:schemeClr>
              </a:solidFill>
            </a:endParaRPr>
          </a:p>
        </p:txBody>
      </p:sp>
    </p:spTree>
    <p:extLst>
      <p:ext uri="{BB962C8B-B14F-4D97-AF65-F5344CB8AC3E}">
        <p14:creationId xmlns:p14="http://schemas.microsoft.com/office/powerpoint/2010/main" val="2153426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CE4B64F-359F-4471-B701-2F025E14E7D3}"/>
              </a:ext>
            </a:extLst>
          </p:cNvPr>
          <p:cNvSpPr>
            <a:spLocks noGrp="1"/>
          </p:cNvSpPr>
          <p:nvPr>
            <p:ph sz="half" idx="1"/>
          </p:nvPr>
        </p:nvSpPr>
        <p:spPr>
          <a:xfrm>
            <a:off x="1225462" y="1513645"/>
            <a:ext cx="10569374" cy="315155"/>
          </a:xfrm>
        </p:spPr>
        <p:txBody>
          <a:bodyPr/>
          <a:lstStyle/>
          <a:p>
            <a:pPr algn="l"/>
            <a:r>
              <a:rPr lang="lt-LT" dirty="0"/>
              <a:t>Kokiu būdu Jums būtų priimtiniausia gauti išsamią detalią informaciją ir atsakymus į Jums kylančius klausimus prieš priimant sprendimą dėl renovacijos?</a:t>
            </a:r>
          </a:p>
        </p:txBody>
      </p:sp>
      <p:sp>
        <p:nvSpPr>
          <p:cNvPr id="3" name="Title 2">
            <a:extLst>
              <a:ext uri="{FF2B5EF4-FFF2-40B4-BE49-F238E27FC236}">
                <a16:creationId xmlns:a16="http://schemas.microsoft.com/office/drawing/2014/main" id="{0C8FCD9D-B9BC-404F-A041-528A9A192B48}"/>
              </a:ext>
            </a:extLst>
          </p:cNvPr>
          <p:cNvSpPr>
            <a:spLocks noGrp="1"/>
          </p:cNvSpPr>
          <p:nvPr>
            <p:ph type="title"/>
          </p:nvPr>
        </p:nvSpPr>
        <p:spPr>
          <a:xfrm>
            <a:off x="1221178" y="365125"/>
            <a:ext cx="9745359" cy="1151703"/>
          </a:xfrm>
        </p:spPr>
        <p:txBody>
          <a:bodyPr/>
          <a:lstStyle/>
          <a:p>
            <a:r>
              <a:rPr lang="lt-LT" dirty="0">
                <a:solidFill>
                  <a:schemeClr val="accent2">
                    <a:lumMod val="75000"/>
                  </a:schemeClr>
                </a:solidFill>
              </a:rPr>
              <a:t>PRIIMTINIAUSI INFORMACIJOS APIE RENOVACIJĄ GAVIMO BŪDAI (PROC.)</a:t>
            </a:r>
          </a:p>
        </p:txBody>
      </p:sp>
      <p:sp>
        <p:nvSpPr>
          <p:cNvPr id="4" name="Content Placeholder 3">
            <a:extLst>
              <a:ext uri="{FF2B5EF4-FFF2-40B4-BE49-F238E27FC236}">
                <a16:creationId xmlns:a16="http://schemas.microsoft.com/office/drawing/2014/main" id="{8604566A-6DCA-4877-9A50-0569DEBFE9F2}"/>
              </a:ext>
            </a:extLst>
          </p:cNvPr>
          <p:cNvSpPr>
            <a:spLocks noGrp="1"/>
          </p:cNvSpPr>
          <p:nvPr>
            <p:ph sz="half" idx="10"/>
          </p:nvPr>
        </p:nvSpPr>
        <p:spPr>
          <a:xfrm>
            <a:off x="9458325" y="1828800"/>
            <a:ext cx="2628051" cy="857839"/>
          </a:xfrm>
        </p:spPr>
        <p:txBody>
          <a:bodyPr/>
          <a:lstStyle/>
          <a:p>
            <a:r>
              <a:rPr lang="lt-LT" dirty="0"/>
              <a:t>Gyvus ar online susitikimus su specialistais dažniau minėjo aukštesnio išsimokslinimo apklaustieji.</a:t>
            </a:r>
          </a:p>
        </p:txBody>
      </p:sp>
      <p:graphicFrame>
        <p:nvGraphicFramePr>
          <p:cNvPr id="5" name="Content Placeholder 13">
            <a:extLst>
              <a:ext uri="{FF2B5EF4-FFF2-40B4-BE49-F238E27FC236}">
                <a16:creationId xmlns:a16="http://schemas.microsoft.com/office/drawing/2014/main" id="{88E9AC68-2962-F044-7082-C29795D0FA9A}"/>
              </a:ext>
            </a:extLst>
          </p:cNvPr>
          <p:cNvGraphicFramePr>
            <a:graphicFrameLocks/>
          </p:cNvGraphicFramePr>
          <p:nvPr>
            <p:extLst>
              <p:ext uri="{D42A27DB-BD31-4B8C-83A1-F6EECF244321}">
                <p14:modId xmlns:p14="http://schemas.microsoft.com/office/powerpoint/2010/main" val="2751358669"/>
              </p:ext>
            </p:extLst>
          </p:nvPr>
        </p:nvGraphicFramePr>
        <p:xfrm>
          <a:off x="-466725" y="2969763"/>
          <a:ext cx="9490926"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 Box 11">
            <a:extLst>
              <a:ext uri="{FF2B5EF4-FFF2-40B4-BE49-F238E27FC236}">
                <a16:creationId xmlns:a16="http://schemas.microsoft.com/office/drawing/2014/main" id="{D934C364-432E-C977-2370-8553C1DAD1A1}"/>
              </a:ext>
            </a:extLst>
          </p:cNvPr>
          <p:cNvSpPr txBox="1">
            <a:spLocks noChangeArrowheads="1"/>
          </p:cNvSpPr>
          <p:nvPr/>
        </p:nvSpPr>
        <p:spPr bwMode="auto">
          <a:xfrm>
            <a:off x="6601440" y="618033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N=1013</a:t>
            </a:r>
            <a:endParaRPr lang="en-GB" sz="100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F8F52EDB-046D-3387-659E-C4136F1B8A84}"/>
              </a:ext>
            </a:extLst>
          </p:cNvPr>
          <p:cNvSpPr txBox="1">
            <a:spLocks noChangeArrowheads="1"/>
          </p:cNvSpPr>
          <p:nvPr/>
        </p:nvSpPr>
        <p:spPr bwMode="auto">
          <a:xfrm>
            <a:off x="8307546" y="618033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N=416</a:t>
            </a:r>
            <a:endParaRPr lang="en-GB" sz="1000" dirty="0">
              <a:solidFill>
                <a:schemeClr val="tx1">
                  <a:lumMod val="65000"/>
                  <a:lumOff val="35000"/>
                </a:schemeClr>
              </a:solidFill>
              <a:latin typeface="+mn-lt"/>
            </a:endParaRPr>
          </a:p>
        </p:txBody>
      </p:sp>
      <p:sp>
        <p:nvSpPr>
          <p:cNvPr id="14" name="TextBox 13">
            <a:extLst>
              <a:ext uri="{FF2B5EF4-FFF2-40B4-BE49-F238E27FC236}">
                <a16:creationId xmlns:a16="http://schemas.microsoft.com/office/drawing/2014/main" id="{77C0C973-EDF7-A47F-6948-6D082FCA8165}"/>
              </a:ext>
            </a:extLst>
          </p:cNvPr>
          <p:cNvSpPr txBox="1"/>
          <p:nvPr/>
        </p:nvSpPr>
        <p:spPr>
          <a:xfrm>
            <a:off x="7760502" y="234162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5" name="TextBox 14">
            <a:extLst>
              <a:ext uri="{FF2B5EF4-FFF2-40B4-BE49-F238E27FC236}">
                <a16:creationId xmlns:a16="http://schemas.microsoft.com/office/drawing/2014/main" id="{64FA7C2E-B765-E546-C561-FFD189A77E90}"/>
              </a:ext>
            </a:extLst>
          </p:cNvPr>
          <p:cNvSpPr txBox="1"/>
          <p:nvPr/>
        </p:nvSpPr>
        <p:spPr>
          <a:xfrm>
            <a:off x="6327772" y="2443480"/>
            <a:ext cx="1157921"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6" name="TextBox 15">
            <a:extLst>
              <a:ext uri="{FF2B5EF4-FFF2-40B4-BE49-F238E27FC236}">
                <a16:creationId xmlns:a16="http://schemas.microsoft.com/office/drawing/2014/main" id="{89EC1F55-8EF3-9410-A200-FA74F8E0E300}"/>
              </a:ext>
            </a:extLst>
          </p:cNvPr>
          <p:cNvSpPr txBox="1"/>
          <p:nvPr/>
        </p:nvSpPr>
        <p:spPr>
          <a:xfrm>
            <a:off x="4353963" y="2370197"/>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B82E3EA2-707A-6278-0470-DCFD03D10E43}"/>
              </a:ext>
            </a:extLst>
          </p:cNvPr>
          <p:cNvSpPr txBox="1"/>
          <p:nvPr/>
        </p:nvSpPr>
        <p:spPr>
          <a:xfrm>
            <a:off x="2982116" y="2433955"/>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graphicFrame>
        <p:nvGraphicFramePr>
          <p:cNvPr id="18" name="Table 15">
            <a:extLst>
              <a:ext uri="{FF2B5EF4-FFF2-40B4-BE49-F238E27FC236}">
                <a16:creationId xmlns:a16="http://schemas.microsoft.com/office/drawing/2014/main" id="{D171A652-C8FB-C4C1-BE6A-F0AFCFEAB993}"/>
              </a:ext>
            </a:extLst>
          </p:cNvPr>
          <p:cNvGraphicFramePr>
            <a:graphicFrameLocks noGrp="1"/>
          </p:cNvGraphicFramePr>
          <p:nvPr>
            <p:extLst>
              <p:ext uri="{D42A27DB-BD31-4B8C-83A1-F6EECF244321}">
                <p14:modId xmlns:p14="http://schemas.microsoft.com/office/powerpoint/2010/main" val="3709867149"/>
              </p:ext>
            </p:extLst>
          </p:nvPr>
        </p:nvGraphicFramePr>
        <p:xfrm>
          <a:off x="3019425" y="1954970"/>
          <a:ext cx="6164084" cy="370840"/>
        </p:xfrm>
        <a:graphic>
          <a:graphicData uri="http://schemas.openxmlformats.org/drawingml/2006/table">
            <a:tbl>
              <a:tblPr firstRow="1" bandRow="1">
                <a:tableStyleId>{5C22544A-7EE6-4342-B048-85BDC9FD1C3A}</a:tableStyleId>
              </a:tblPr>
              <a:tblGrid>
                <a:gridCol w="3082042">
                  <a:extLst>
                    <a:ext uri="{9D8B030D-6E8A-4147-A177-3AD203B41FA5}">
                      <a16:colId xmlns:a16="http://schemas.microsoft.com/office/drawing/2014/main" val="86499943"/>
                    </a:ext>
                  </a:extLst>
                </a:gridCol>
                <a:gridCol w="3082042">
                  <a:extLst>
                    <a:ext uri="{9D8B030D-6E8A-4147-A177-3AD203B41FA5}">
                      <a16:colId xmlns:a16="http://schemas.microsoft.com/office/drawing/2014/main" val="1371641723"/>
                    </a:ext>
                  </a:extLst>
                </a:gridCol>
              </a:tblGrid>
              <a:tr h="370840">
                <a:tc>
                  <a:txBody>
                    <a:bodyPr/>
                    <a:lstStyle/>
                    <a:p>
                      <a:pPr algn="ctr"/>
                      <a:r>
                        <a:rPr lang="en-US" dirty="0"/>
                        <a:t>2022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dirty="0"/>
                        <a:t>2021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9" name="Text Box 11">
            <a:extLst>
              <a:ext uri="{FF2B5EF4-FFF2-40B4-BE49-F238E27FC236}">
                <a16:creationId xmlns:a16="http://schemas.microsoft.com/office/drawing/2014/main" id="{85D12F67-9827-5F4D-DC9B-4504BC2AEB61}"/>
              </a:ext>
            </a:extLst>
          </p:cNvPr>
          <p:cNvSpPr txBox="1">
            <a:spLocks noChangeArrowheads="1"/>
          </p:cNvSpPr>
          <p:nvPr/>
        </p:nvSpPr>
        <p:spPr bwMode="auto">
          <a:xfrm>
            <a:off x="3189230" y="618033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D486AF66-B9B8-ADC8-DE33-A7A3BC236030}"/>
              </a:ext>
            </a:extLst>
          </p:cNvPr>
          <p:cNvSpPr txBox="1">
            <a:spLocks noChangeArrowheads="1"/>
          </p:cNvSpPr>
          <p:nvPr/>
        </p:nvSpPr>
        <p:spPr bwMode="auto">
          <a:xfrm>
            <a:off x="4895335" y="618033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cxnSp>
        <p:nvCxnSpPr>
          <p:cNvPr id="6" name="Straight Arrow Connector 5">
            <a:extLst>
              <a:ext uri="{FF2B5EF4-FFF2-40B4-BE49-F238E27FC236}">
                <a16:creationId xmlns:a16="http://schemas.microsoft.com/office/drawing/2014/main" id="{2F1498E8-A302-C9F3-8BB9-535154F7E0AE}"/>
              </a:ext>
            </a:extLst>
          </p:cNvPr>
          <p:cNvCxnSpPr>
            <a:cxnSpLocks/>
          </p:cNvCxnSpPr>
          <p:nvPr/>
        </p:nvCxnSpPr>
        <p:spPr>
          <a:xfrm>
            <a:off x="3534017" y="352533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A30ECC32-AF08-AC76-68F7-4970DECD7E32}"/>
              </a:ext>
            </a:extLst>
          </p:cNvPr>
          <p:cNvCxnSpPr>
            <a:cxnSpLocks/>
          </p:cNvCxnSpPr>
          <p:nvPr/>
        </p:nvCxnSpPr>
        <p:spPr>
          <a:xfrm flipV="1">
            <a:off x="3505348" y="4003662"/>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8DC1D0CD-16A9-F68F-967B-F00BF549634C}"/>
              </a:ext>
            </a:extLst>
          </p:cNvPr>
          <p:cNvCxnSpPr>
            <a:cxnSpLocks/>
          </p:cNvCxnSpPr>
          <p:nvPr/>
        </p:nvCxnSpPr>
        <p:spPr>
          <a:xfrm>
            <a:off x="3387653" y="441106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Straight Arrow Connector 10">
            <a:extLst>
              <a:ext uri="{FF2B5EF4-FFF2-40B4-BE49-F238E27FC236}">
                <a16:creationId xmlns:a16="http://schemas.microsoft.com/office/drawing/2014/main" id="{6EFF09FC-107B-5ED4-0871-34E9ADF49EBE}"/>
              </a:ext>
            </a:extLst>
          </p:cNvPr>
          <p:cNvCxnSpPr>
            <a:cxnSpLocks/>
          </p:cNvCxnSpPr>
          <p:nvPr/>
        </p:nvCxnSpPr>
        <p:spPr>
          <a:xfrm>
            <a:off x="3242797" y="4890901"/>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754316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a:xfrm>
            <a:off x="1206608" y="1315683"/>
            <a:ext cx="9736580" cy="293639"/>
          </a:xfrm>
        </p:spPr>
        <p:txBody>
          <a:bodyPr/>
          <a:lstStyle/>
          <a:p>
            <a:r>
              <a:rPr lang="lt-LT" dirty="0"/>
              <a:t>Kokių specialistų ar žmonių nuomonę/ poziciją norėtumėte sužinoti prieš priimdami sprendimą dėl renovacijos? </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a:xfrm>
            <a:off x="1221178" y="365125"/>
            <a:ext cx="9730107" cy="973481"/>
          </a:xfrm>
        </p:spPr>
        <p:txBody>
          <a:bodyPr/>
          <a:lstStyle/>
          <a:p>
            <a:r>
              <a:rPr lang="lt-LT" dirty="0">
                <a:solidFill>
                  <a:schemeClr val="accent2">
                    <a:lumMod val="75000"/>
                  </a:schemeClr>
                </a:solidFill>
              </a:rPr>
              <a:t>SPECIALISTAI, KURIŲ NUOMONĘ NORĖTŲ SUŽINOTI PRIEŠ RENOVACIJĄ (PROC.)</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485745" y="1828800"/>
            <a:ext cx="2491501" cy="4130936"/>
          </a:xfrm>
        </p:spPr>
        <p:txBody>
          <a:bodyPr/>
          <a:lstStyle/>
          <a:p>
            <a:r>
              <a:rPr lang="lt-LT" dirty="0"/>
              <a:t>Nepriklausomus statybų ekspertus dažniau nurodo vyrai, 46-55 metų, aukštesnio išsimokslinimo respondentai.</a:t>
            </a:r>
          </a:p>
          <a:p>
            <a:r>
              <a:rPr lang="lt-LT" dirty="0"/>
              <a:t>Institucijų, atsakingų už renovacijas atstovus – vyrai, aukštesnio išsimokslinimo apklaustieji.</a:t>
            </a:r>
          </a:p>
          <a:p>
            <a:r>
              <a:rPr lang="lt-LT" dirty="0"/>
              <a:t>Šiuo metu renovaciją įgyvendinančių namų atstovus – moterys, vidurinio išsimokslinimo ir didmiesčių gyventojai.</a:t>
            </a:r>
          </a:p>
          <a:p>
            <a:r>
              <a:rPr lang="lt-LT" dirty="0"/>
              <a:t>Nepriklausomus ekonomistus – aukštesnio išsimokslinimo respondentus.</a:t>
            </a:r>
          </a:p>
        </p:txBody>
      </p:sp>
      <p:graphicFrame>
        <p:nvGraphicFramePr>
          <p:cNvPr id="5" name="Content Placeholder 13">
            <a:extLst>
              <a:ext uri="{FF2B5EF4-FFF2-40B4-BE49-F238E27FC236}">
                <a16:creationId xmlns:a16="http://schemas.microsoft.com/office/drawing/2014/main" id="{B1DCDC26-6254-232E-F2D4-BA044EB85CFA}"/>
              </a:ext>
            </a:extLst>
          </p:cNvPr>
          <p:cNvGraphicFramePr>
            <a:graphicFrameLocks/>
          </p:cNvGraphicFramePr>
          <p:nvPr>
            <p:extLst>
              <p:ext uri="{D42A27DB-BD31-4B8C-83A1-F6EECF244321}">
                <p14:modId xmlns:p14="http://schemas.microsoft.com/office/powerpoint/2010/main" val="2650698060"/>
              </p:ext>
            </p:extLst>
          </p:nvPr>
        </p:nvGraphicFramePr>
        <p:xfrm>
          <a:off x="1211147" y="2177592"/>
          <a:ext cx="6705600" cy="4232635"/>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Box 15">
            <a:extLst>
              <a:ext uri="{FF2B5EF4-FFF2-40B4-BE49-F238E27FC236}">
                <a16:creationId xmlns:a16="http://schemas.microsoft.com/office/drawing/2014/main" id="{73217714-68B6-3E39-4D35-F3A41E7D4B09}"/>
              </a:ext>
            </a:extLst>
          </p:cNvPr>
          <p:cNvSpPr txBox="1"/>
          <p:nvPr/>
        </p:nvSpPr>
        <p:spPr>
          <a:xfrm>
            <a:off x="6015830" y="1669977"/>
            <a:ext cx="2053514" cy="461665"/>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58E19D72-90F5-1F5B-40AD-0DA5FAEF05B8}"/>
              </a:ext>
            </a:extLst>
          </p:cNvPr>
          <p:cNvSpPr txBox="1"/>
          <p:nvPr/>
        </p:nvSpPr>
        <p:spPr>
          <a:xfrm>
            <a:off x="4511908" y="1669977"/>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9" name="Text Box 11">
            <a:extLst>
              <a:ext uri="{FF2B5EF4-FFF2-40B4-BE49-F238E27FC236}">
                <a16:creationId xmlns:a16="http://schemas.microsoft.com/office/drawing/2014/main" id="{4D13360D-39DD-8C08-3E9D-C27C2D12701F}"/>
              </a:ext>
            </a:extLst>
          </p:cNvPr>
          <p:cNvSpPr txBox="1">
            <a:spLocks noChangeArrowheads="1"/>
          </p:cNvSpPr>
          <p:nvPr/>
        </p:nvSpPr>
        <p:spPr bwMode="auto">
          <a:xfrm>
            <a:off x="4831164" y="64629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72CD3C80-26EF-55CA-1D49-B02D422BD8D7}"/>
              </a:ext>
            </a:extLst>
          </p:cNvPr>
          <p:cNvSpPr txBox="1">
            <a:spLocks noChangeArrowheads="1"/>
          </p:cNvSpPr>
          <p:nvPr/>
        </p:nvSpPr>
        <p:spPr bwMode="auto">
          <a:xfrm>
            <a:off x="6664363" y="64629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sp>
        <p:nvSpPr>
          <p:cNvPr id="6" name="TextBox 5">
            <a:extLst>
              <a:ext uri="{FF2B5EF4-FFF2-40B4-BE49-F238E27FC236}">
                <a16:creationId xmlns:a16="http://schemas.microsoft.com/office/drawing/2014/main" id="{3A4F905F-D4F8-D5CB-9346-EF63805FE2CA}"/>
              </a:ext>
            </a:extLst>
          </p:cNvPr>
          <p:cNvSpPr txBox="1"/>
          <p:nvPr/>
        </p:nvSpPr>
        <p:spPr>
          <a:xfrm>
            <a:off x="214591" y="6449879"/>
            <a:ext cx="4028554" cy="261610"/>
          </a:xfrm>
          <a:prstGeom prst="rect">
            <a:avLst/>
          </a:prstGeom>
          <a:noFill/>
        </p:spPr>
        <p:txBody>
          <a:bodyPr wrap="square" rtlCol="0">
            <a:spAutoFit/>
          </a:bodyPr>
          <a:lstStyle/>
          <a:p>
            <a:r>
              <a:rPr lang="lt-LT" sz="1100" i="1" dirty="0">
                <a:solidFill>
                  <a:schemeClr val="tx1">
                    <a:lumMod val="65000"/>
                    <a:lumOff val="35000"/>
                  </a:schemeClr>
                </a:solidFill>
              </a:rPr>
              <a:t>*Galimi keli atsakymo variantai, suma viršija 100%</a:t>
            </a:r>
            <a:endParaRPr lang="en-US" sz="1100" i="1" dirty="0">
              <a:solidFill>
                <a:schemeClr val="tx1">
                  <a:lumMod val="65000"/>
                  <a:lumOff val="35000"/>
                </a:schemeClr>
              </a:solidFill>
            </a:endParaRPr>
          </a:p>
        </p:txBody>
      </p:sp>
    </p:spTree>
    <p:extLst>
      <p:ext uri="{BB962C8B-B14F-4D97-AF65-F5344CB8AC3E}">
        <p14:creationId xmlns:p14="http://schemas.microsoft.com/office/powerpoint/2010/main" val="1366730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4"/>
                </a:solidFill>
                <a:latin typeface="Microsoft YaHei UI Light" panose="020B0502040204020203" pitchFamily="34" charset="-122"/>
                <a:ea typeface="Microsoft YaHei UI Light" panose="020B0502040204020203" pitchFamily="34" charset="-122"/>
              </a:rPr>
              <a:t>gyvenamojo būsto būklė. i</a:t>
            </a:r>
            <a:r>
              <a:rPr lang="lt-LT" sz="2400" b="1" dirty="0">
                <a:solidFill>
                  <a:srgbClr val="C2C2C2"/>
                </a:solidFill>
                <a:latin typeface="Microsoft YaHei UI Light" panose="020B0502040204020203" pitchFamily="34" charset="-122"/>
                <a:ea typeface="Microsoft YaHei UI Light" panose="020B0502040204020203" pitchFamily="34" charset="-122"/>
              </a:rPr>
              <a:t>nformuotumas apie daugiabučių namų atnaujinimo Programą.</a:t>
            </a:r>
            <a:r>
              <a:rPr lang="en-US" sz="2400" b="1" dirty="0">
                <a:solidFill>
                  <a:srgbClr val="C2C2C2"/>
                </a:solidFill>
                <a:latin typeface="Microsoft YaHei UI Light" panose="020B0502040204020203" pitchFamily="34" charset="-122"/>
                <a:ea typeface="Microsoft YaHei UI Light" panose="020B0502040204020203" pitchFamily="34" charset="-122"/>
              </a:rPr>
              <a:t> </a:t>
            </a:r>
            <a:r>
              <a:rPr lang="lt-LT" sz="2400" b="1" dirty="0">
                <a:solidFill>
                  <a:schemeClr val="accent2"/>
                </a:solidFill>
                <a:latin typeface="Microsoft YaHei UI Light" panose="020B0502040204020203" pitchFamily="34" charset="-122"/>
                <a:ea typeface="Microsoft YaHei UI Light" panose="020B0502040204020203" pitchFamily="34" charset="-122"/>
              </a:rPr>
              <a:t>valdžios įsitraukimas į renovaciją. </a:t>
            </a:r>
            <a:r>
              <a:rPr lang="lt-LT" sz="2400" b="1" dirty="0">
                <a:solidFill>
                  <a:srgbClr val="C2C2C2"/>
                </a:solidFill>
                <a:latin typeface="Microsoft YaHei UI Light" panose="020B0502040204020203" pitchFamily="34" charset="-122"/>
                <a:ea typeface="Microsoft YaHei UI Light" panose="020B0502040204020203" pitchFamily="34" charset="-122"/>
              </a:rPr>
              <a:t>ketinimas dalyvauti </a:t>
            </a:r>
            <a:r>
              <a:rPr lang="en-US" sz="2400" b="1" dirty="0">
                <a:solidFill>
                  <a:srgbClr val="C2C2C2"/>
                </a:solidFill>
                <a:latin typeface="Microsoft YaHei UI Light" panose="020B0502040204020203" pitchFamily="34" charset="-122"/>
                <a:ea typeface="Microsoft YaHei UI Light" panose="020B0502040204020203" pitchFamily="34" charset="-122"/>
              </a:rPr>
              <a:t>P</a:t>
            </a:r>
            <a:r>
              <a:rPr lang="lt-LT" sz="2400" b="1" dirty="0">
                <a:solidFill>
                  <a:srgbClr val="C2C2C2"/>
                </a:solidFill>
                <a:latin typeface="Microsoft YaHei UI Light" panose="020B0502040204020203" pitchFamily="34" charset="-122"/>
                <a:ea typeface="Microsoft YaHei UI Light" panose="020B0502040204020203" pitchFamily="34" charset="-122"/>
              </a:rPr>
              <a:t>rogramoje</a:t>
            </a:r>
          </a:p>
        </p:txBody>
      </p:sp>
    </p:spTree>
    <p:extLst>
      <p:ext uri="{BB962C8B-B14F-4D97-AF65-F5344CB8AC3E}">
        <p14:creationId xmlns:p14="http://schemas.microsoft.com/office/powerpoint/2010/main" val="1406569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04F4FC2-2AC0-4BA0-AE48-791D29CFEC86}"/>
              </a:ext>
            </a:extLst>
          </p:cNvPr>
          <p:cNvSpPr>
            <a:spLocks noGrp="1"/>
          </p:cNvSpPr>
          <p:nvPr>
            <p:ph sz="half" idx="1"/>
          </p:nvPr>
        </p:nvSpPr>
        <p:spPr/>
        <p:txBody>
          <a:bodyPr/>
          <a:lstStyle/>
          <a:p>
            <a:r>
              <a:rPr lang="lt-LT" dirty="0"/>
              <a:t>Kuriam iš  žemiau pateiktų teiginių apie renovacijos kryptį Jūs būtumėte linkę pritarti?</a:t>
            </a:r>
          </a:p>
        </p:txBody>
      </p:sp>
      <p:sp>
        <p:nvSpPr>
          <p:cNvPr id="3" name="Title 2">
            <a:extLst>
              <a:ext uri="{FF2B5EF4-FFF2-40B4-BE49-F238E27FC236}">
                <a16:creationId xmlns:a16="http://schemas.microsoft.com/office/drawing/2014/main" id="{99237059-6B40-46CE-91BB-DB84775BE3F6}"/>
              </a:ext>
            </a:extLst>
          </p:cNvPr>
          <p:cNvSpPr>
            <a:spLocks noGrp="1"/>
          </p:cNvSpPr>
          <p:nvPr>
            <p:ph type="title"/>
          </p:nvPr>
        </p:nvSpPr>
        <p:spPr/>
        <p:txBody>
          <a:bodyPr/>
          <a:lstStyle/>
          <a:p>
            <a:r>
              <a:rPr lang="lt-LT" dirty="0">
                <a:solidFill>
                  <a:schemeClr val="accent2">
                    <a:lumMod val="75000"/>
                  </a:schemeClr>
                </a:solidFill>
              </a:rPr>
              <a:t>RENOVACIJOS KRYPTIS (PROC.)</a:t>
            </a:r>
          </a:p>
        </p:txBody>
      </p:sp>
      <p:graphicFrame>
        <p:nvGraphicFramePr>
          <p:cNvPr id="6" name="Content Placeholder 8">
            <a:extLst>
              <a:ext uri="{FF2B5EF4-FFF2-40B4-BE49-F238E27FC236}">
                <a16:creationId xmlns:a16="http://schemas.microsoft.com/office/drawing/2014/main" id="{72AAE1EC-FC44-4041-94A3-3ECF89D29909}"/>
              </a:ext>
            </a:extLst>
          </p:cNvPr>
          <p:cNvGraphicFramePr>
            <a:graphicFrameLocks/>
          </p:cNvGraphicFramePr>
          <p:nvPr>
            <p:extLst>
              <p:ext uri="{D42A27DB-BD31-4B8C-83A1-F6EECF244321}">
                <p14:modId xmlns:p14="http://schemas.microsoft.com/office/powerpoint/2010/main" val="1919558737"/>
              </p:ext>
            </p:extLst>
          </p:nvPr>
        </p:nvGraphicFramePr>
        <p:xfrm>
          <a:off x="-207390" y="2863507"/>
          <a:ext cx="11642104" cy="2924551"/>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0A776827-DE47-4048-91FC-CC90171BF694}"/>
              </a:ext>
            </a:extLst>
          </p:cNvPr>
          <p:cNvSpPr txBox="1"/>
          <p:nvPr/>
        </p:nvSpPr>
        <p:spPr>
          <a:xfrm>
            <a:off x="9442597" y="246358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9" name="TextBox 8">
            <a:extLst>
              <a:ext uri="{FF2B5EF4-FFF2-40B4-BE49-F238E27FC236}">
                <a16:creationId xmlns:a16="http://schemas.microsoft.com/office/drawing/2014/main" id="{205D8B15-E1AA-47A4-8226-BEF396D486F0}"/>
              </a:ext>
            </a:extLst>
          </p:cNvPr>
          <p:cNvSpPr txBox="1"/>
          <p:nvPr/>
        </p:nvSpPr>
        <p:spPr>
          <a:xfrm>
            <a:off x="7990817" y="2555915"/>
            <a:ext cx="1157921"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0" name="Text Box 11">
            <a:extLst>
              <a:ext uri="{FF2B5EF4-FFF2-40B4-BE49-F238E27FC236}">
                <a16:creationId xmlns:a16="http://schemas.microsoft.com/office/drawing/2014/main" id="{206BB541-831F-4EDA-AE7E-B5BEB54CB59D}"/>
              </a:ext>
            </a:extLst>
          </p:cNvPr>
          <p:cNvSpPr txBox="1">
            <a:spLocks noChangeArrowheads="1"/>
          </p:cNvSpPr>
          <p:nvPr/>
        </p:nvSpPr>
        <p:spPr bwMode="auto">
          <a:xfrm>
            <a:off x="7915806" y="5827448"/>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N=1013</a:t>
            </a:r>
            <a:endParaRPr lang="en-GB" sz="1000" dirty="0">
              <a:solidFill>
                <a:schemeClr val="tx1">
                  <a:lumMod val="65000"/>
                  <a:lumOff val="35000"/>
                </a:schemeClr>
              </a:solidFill>
              <a:latin typeface="+mn-lt"/>
            </a:endParaRPr>
          </a:p>
        </p:txBody>
      </p:sp>
      <p:sp>
        <p:nvSpPr>
          <p:cNvPr id="11" name="Text Box 11">
            <a:extLst>
              <a:ext uri="{FF2B5EF4-FFF2-40B4-BE49-F238E27FC236}">
                <a16:creationId xmlns:a16="http://schemas.microsoft.com/office/drawing/2014/main" id="{E8C51B44-B30D-45E1-88CD-4B74565F873F}"/>
              </a:ext>
            </a:extLst>
          </p:cNvPr>
          <p:cNvSpPr txBox="1">
            <a:spLocks noChangeArrowheads="1"/>
          </p:cNvSpPr>
          <p:nvPr/>
        </p:nvSpPr>
        <p:spPr bwMode="auto">
          <a:xfrm>
            <a:off x="9716784" y="5827448"/>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N=416</a:t>
            </a:r>
            <a:endParaRPr lang="en-GB" sz="1000" dirty="0">
              <a:solidFill>
                <a:schemeClr val="tx1">
                  <a:lumMod val="65000"/>
                  <a:lumOff val="35000"/>
                </a:schemeClr>
              </a:solidFill>
              <a:latin typeface="+mn-lt"/>
            </a:endParaRPr>
          </a:p>
        </p:txBody>
      </p:sp>
      <p:sp>
        <p:nvSpPr>
          <p:cNvPr id="4" name="TextBox 3">
            <a:extLst>
              <a:ext uri="{FF2B5EF4-FFF2-40B4-BE49-F238E27FC236}">
                <a16:creationId xmlns:a16="http://schemas.microsoft.com/office/drawing/2014/main" id="{052B6F32-A370-018F-070B-E73752C278B2}"/>
              </a:ext>
            </a:extLst>
          </p:cNvPr>
          <p:cNvSpPr txBox="1"/>
          <p:nvPr/>
        </p:nvSpPr>
        <p:spPr>
          <a:xfrm>
            <a:off x="5912233" y="2463582"/>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2" name="TextBox 11">
            <a:extLst>
              <a:ext uri="{FF2B5EF4-FFF2-40B4-BE49-F238E27FC236}">
                <a16:creationId xmlns:a16="http://schemas.microsoft.com/office/drawing/2014/main" id="{F40C0333-C41F-F3FB-DF57-77154278BE31}"/>
              </a:ext>
            </a:extLst>
          </p:cNvPr>
          <p:cNvSpPr txBox="1"/>
          <p:nvPr/>
        </p:nvSpPr>
        <p:spPr>
          <a:xfrm>
            <a:off x="4254636" y="2555915"/>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3" name="Text Box 11">
            <a:extLst>
              <a:ext uri="{FF2B5EF4-FFF2-40B4-BE49-F238E27FC236}">
                <a16:creationId xmlns:a16="http://schemas.microsoft.com/office/drawing/2014/main" id="{78BD3CE4-C610-232D-4EBB-AEEEDB1D03EA}"/>
              </a:ext>
            </a:extLst>
          </p:cNvPr>
          <p:cNvSpPr txBox="1">
            <a:spLocks noChangeArrowheads="1"/>
          </p:cNvSpPr>
          <p:nvPr/>
        </p:nvSpPr>
        <p:spPr bwMode="auto">
          <a:xfrm>
            <a:off x="4313850" y="5827448"/>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14" name="Text Box 11">
            <a:extLst>
              <a:ext uri="{FF2B5EF4-FFF2-40B4-BE49-F238E27FC236}">
                <a16:creationId xmlns:a16="http://schemas.microsoft.com/office/drawing/2014/main" id="{6188D4FC-9E6E-854D-A1BC-1D5DE2877F3E}"/>
              </a:ext>
            </a:extLst>
          </p:cNvPr>
          <p:cNvSpPr txBox="1">
            <a:spLocks noChangeArrowheads="1"/>
          </p:cNvSpPr>
          <p:nvPr/>
        </p:nvSpPr>
        <p:spPr bwMode="auto">
          <a:xfrm>
            <a:off x="6114828" y="5827448"/>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graphicFrame>
        <p:nvGraphicFramePr>
          <p:cNvPr id="15" name="Table 15">
            <a:extLst>
              <a:ext uri="{FF2B5EF4-FFF2-40B4-BE49-F238E27FC236}">
                <a16:creationId xmlns:a16="http://schemas.microsoft.com/office/drawing/2014/main" id="{74317C8B-3316-1942-7493-FE250C5034CE}"/>
              </a:ext>
            </a:extLst>
          </p:cNvPr>
          <p:cNvGraphicFramePr>
            <a:graphicFrameLocks noGrp="1"/>
          </p:cNvGraphicFramePr>
          <p:nvPr>
            <p:extLst>
              <p:ext uri="{D42A27DB-BD31-4B8C-83A1-F6EECF244321}">
                <p14:modId xmlns:p14="http://schemas.microsoft.com/office/powerpoint/2010/main" val="1208819377"/>
              </p:ext>
            </p:extLst>
          </p:nvPr>
        </p:nvGraphicFramePr>
        <p:xfrm>
          <a:off x="4308048" y="2095980"/>
          <a:ext cx="6730740" cy="370840"/>
        </p:xfrm>
        <a:graphic>
          <a:graphicData uri="http://schemas.openxmlformats.org/drawingml/2006/table">
            <a:tbl>
              <a:tblPr firstRow="1" bandRow="1">
                <a:tableStyleId>{5C22544A-7EE6-4342-B048-85BDC9FD1C3A}</a:tableStyleId>
              </a:tblPr>
              <a:tblGrid>
                <a:gridCol w="3365370">
                  <a:extLst>
                    <a:ext uri="{9D8B030D-6E8A-4147-A177-3AD203B41FA5}">
                      <a16:colId xmlns:a16="http://schemas.microsoft.com/office/drawing/2014/main" val="86499943"/>
                    </a:ext>
                  </a:extLst>
                </a:gridCol>
                <a:gridCol w="3365370">
                  <a:extLst>
                    <a:ext uri="{9D8B030D-6E8A-4147-A177-3AD203B41FA5}">
                      <a16:colId xmlns:a16="http://schemas.microsoft.com/office/drawing/2014/main" val="1371641723"/>
                    </a:ext>
                  </a:extLst>
                </a:gridCol>
              </a:tblGrid>
              <a:tr h="370840">
                <a:tc>
                  <a:txBody>
                    <a:bodyPr/>
                    <a:lstStyle/>
                    <a:p>
                      <a:pPr algn="ctr"/>
                      <a:r>
                        <a:rPr lang="en-US" dirty="0"/>
                        <a:t>2022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dirty="0"/>
                        <a:t>2021 m.</a:t>
                      </a:r>
                      <a:endParaRPr lang="lt-LT"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5" name="Content Placeholder 3">
            <a:extLst>
              <a:ext uri="{FF2B5EF4-FFF2-40B4-BE49-F238E27FC236}">
                <a16:creationId xmlns:a16="http://schemas.microsoft.com/office/drawing/2014/main" id="{F42C1DF4-9AD2-5E37-55AF-6B75AD83C232}"/>
              </a:ext>
            </a:extLst>
          </p:cNvPr>
          <p:cNvSpPr>
            <a:spLocks noGrp="1"/>
          </p:cNvSpPr>
          <p:nvPr>
            <p:ph sz="half" idx="10"/>
          </p:nvPr>
        </p:nvSpPr>
        <p:spPr>
          <a:xfrm>
            <a:off x="8882429" y="358217"/>
            <a:ext cx="2491501" cy="1055803"/>
          </a:xfrm>
        </p:spPr>
        <p:txBody>
          <a:bodyPr/>
          <a:lstStyle/>
          <a:p>
            <a:r>
              <a:rPr lang="lt-LT" dirty="0"/>
              <a:t>Aukštesnio išsimokslinimo apklaustieji dažniau teigia, kad renovacijos metu labai svarbu ne tik apšiltinti būstą bet ir diegti alternatyvius aplinkai draugiškus sprendimus.</a:t>
            </a:r>
          </a:p>
        </p:txBody>
      </p:sp>
      <p:cxnSp>
        <p:nvCxnSpPr>
          <p:cNvPr id="16" name="Straight Arrow Connector 15">
            <a:extLst>
              <a:ext uri="{FF2B5EF4-FFF2-40B4-BE49-F238E27FC236}">
                <a16:creationId xmlns:a16="http://schemas.microsoft.com/office/drawing/2014/main" id="{3C5A4147-9894-4195-71CE-9B2DA35D88D7}"/>
              </a:ext>
            </a:extLst>
          </p:cNvPr>
          <p:cNvCxnSpPr>
            <a:cxnSpLocks/>
          </p:cNvCxnSpPr>
          <p:nvPr/>
        </p:nvCxnSpPr>
        <p:spPr>
          <a:xfrm flipV="1">
            <a:off x="5326144" y="3487918"/>
            <a:ext cx="0" cy="25452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4AC5C710-FDA2-CC4B-3C38-545E5CA4A40D}"/>
              </a:ext>
            </a:extLst>
          </p:cNvPr>
          <p:cNvCxnSpPr>
            <a:cxnSpLocks/>
          </p:cNvCxnSpPr>
          <p:nvPr/>
        </p:nvCxnSpPr>
        <p:spPr>
          <a:xfrm>
            <a:off x="4894082" y="4875230"/>
            <a:ext cx="0" cy="254524"/>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6887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166AE2-494C-418A-A0D2-CA7C8A337F12}"/>
              </a:ext>
            </a:extLst>
          </p:cNvPr>
          <p:cNvSpPr>
            <a:spLocks noGrp="1"/>
          </p:cNvSpPr>
          <p:nvPr>
            <p:ph sz="half" idx="1"/>
          </p:nvPr>
        </p:nvSpPr>
        <p:spPr>
          <a:xfrm>
            <a:off x="1225461" y="1343963"/>
            <a:ext cx="10304109" cy="293639"/>
          </a:xfrm>
        </p:spPr>
        <p:txBody>
          <a:bodyPr/>
          <a:lstStyle/>
          <a:p>
            <a:pPr algn="l"/>
            <a:r>
              <a:rPr lang="lt-LT" dirty="0"/>
              <a:t>Įsivaizduokite Jus paskirtų vyriausiu pareigūnu, atsakingu už daugiabučių namų renovaciją ir suteiktų plačius įgaliojimus veikti. Ką  Jūs pirmiausia darytumėte, norėdami, kad renovacija vyktų greičiau nei iki šiol?</a:t>
            </a:r>
          </a:p>
        </p:txBody>
      </p:sp>
      <p:sp>
        <p:nvSpPr>
          <p:cNvPr id="3" name="Title 2">
            <a:extLst>
              <a:ext uri="{FF2B5EF4-FFF2-40B4-BE49-F238E27FC236}">
                <a16:creationId xmlns:a16="http://schemas.microsoft.com/office/drawing/2014/main" id="{D4AD8EA0-EAD0-4C4C-8D66-19743678B93F}"/>
              </a:ext>
            </a:extLst>
          </p:cNvPr>
          <p:cNvSpPr>
            <a:spLocks noGrp="1"/>
          </p:cNvSpPr>
          <p:nvPr>
            <p:ph type="title"/>
          </p:nvPr>
        </p:nvSpPr>
        <p:spPr/>
        <p:txBody>
          <a:bodyPr>
            <a:normAutofit/>
          </a:bodyPr>
          <a:lstStyle/>
          <a:p>
            <a:r>
              <a:rPr lang="lt-LT" dirty="0">
                <a:solidFill>
                  <a:schemeClr val="accent2">
                    <a:lumMod val="75000"/>
                  </a:schemeClr>
                </a:solidFill>
              </a:rPr>
              <a:t>GALIMI RENOVACIJOS SPARTINIMO BŪDAI (PROC.)</a:t>
            </a:r>
            <a:br>
              <a:rPr lang="lt-LT" dirty="0">
                <a:solidFill>
                  <a:schemeClr val="accent2">
                    <a:lumMod val="75000"/>
                  </a:schemeClr>
                </a:solidFill>
              </a:rPr>
            </a:br>
            <a:r>
              <a:rPr lang="lt-LT" sz="2400" i="1" dirty="0">
                <a:solidFill>
                  <a:schemeClr val="accent2">
                    <a:lumMod val="75000"/>
                  </a:schemeClr>
                </a:solidFill>
              </a:rPr>
              <a:t>Lietuvos gyventojai</a:t>
            </a:r>
            <a:endParaRPr lang="lt-LT" i="1" dirty="0">
              <a:solidFill>
                <a:schemeClr val="accent2">
                  <a:lumMod val="75000"/>
                </a:schemeClr>
              </a:solidFill>
            </a:endParaRPr>
          </a:p>
        </p:txBody>
      </p:sp>
      <p:sp>
        <p:nvSpPr>
          <p:cNvPr id="5" name="Content Placeholder 4">
            <a:extLst>
              <a:ext uri="{FF2B5EF4-FFF2-40B4-BE49-F238E27FC236}">
                <a16:creationId xmlns:a16="http://schemas.microsoft.com/office/drawing/2014/main" id="{E2C37C17-2766-4D14-B4C1-E5596B147C99}"/>
              </a:ext>
            </a:extLst>
          </p:cNvPr>
          <p:cNvSpPr>
            <a:spLocks noGrp="1"/>
          </p:cNvSpPr>
          <p:nvPr>
            <p:ph sz="half" idx="11"/>
          </p:nvPr>
        </p:nvSpPr>
        <p:spPr>
          <a:xfrm>
            <a:off x="6042581" y="6564361"/>
            <a:ext cx="707010" cy="293639"/>
          </a:xfrm>
        </p:spPr>
        <p:txBody>
          <a:bodyPr/>
          <a:lstStyle/>
          <a:p>
            <a:pPr algn="ctr"/>
            <a:r>
              <a:rPr lang="lt-LT" dirty="0"/>
              <a:t>N=101</a:t>
            </a:r>
            <a:r>
              <a:rPr lang="en-US" dirty="0"/>
              <a:t>0</a:t>
            </a:r>
            <a:endParaRPr lang="lt-LT" dirty="0"/>
          </a:p>
        </p:txBody>
      </p:sp>
      <p:graphicFrame>
        <p:nvGraphicFramePr>
          <p:cNvPr id="6" name="Content Placeholder 13">
            <a:extLst>
              <a:ext uri="{FF2B5EF4-FFF2-40B4-BE49-F238E27FC236}">
                <a16:creationId xmlns:a16="http://schemas.microsoft.com/office/drawing/2014/main" id="{F7DDF1D8-7C61-43A6-8DF0-2B364A4B55E1}"/>
              </a:ext>
            </a:extLst>
          </p:cNvPr>
          <p:cNvGraphicFramePr>
            <a:graphicFrameLocks/>
          </p:cNvGraphicFramePr>
          <p:nvPr>
            <p:extLst>
              <p:ext uri="{D42A27DB-BD31-4B8C-83A1-F6EECF244321}">
                <p14:modId xmlns:p14="http://schemas.microsoft.com/office/powerpoint/2010/main" val="1911702463"/>
              </p:ext>
            </p:extLst>
          </p:nvPr>
        </p:nvGraphicFramePr>
        <p:xfrm>
          <a:off x="0" y="2100494"/>
          <a:ext cx="10776155" cy="4539201"/>
        </p:xfrm>
        <a:graphic>
          <a:graphicData uri="http://schemas.openxmlformats.org/drawingml/2006/chart">
            <c:chart xmlns:c="http://schemas.openxmlformats.org/drawingml/2006/chart" xmlns:r="http://schemas.openxmlformats.org/officeDocument/2006/relationships" r:id="rId2"/>
          </a:graphicData>
        </a:graphic>
      </p:graphicFrame>
      <p:sp>
        <p:nvSpPr>
          <p:cNvPr id="8" name="Content Placeholder 3">
            <a:extLst>
              <a:ext uri="{FF2B5EF4-FFF2-40B4-BE49-F238E27FC236}">
                <a16:creationId xmlns:a16="http://schemas.microsoft.com/office/drawing/2014/main" id="{CAFD8CB9-510F-42D3-96DE-CBFCF38C7C2E}"/>
              </a:ext>
            </a:extLst>
          </p:cNvPr>
          <p:cNvSpPr>
            <a:spLocks noGrp="1"/>
          </p:cNvSpPr>
          <p:nvPr>
            <p:ph sz="half" idx="10"/>
          </p:nvPr>
        </p:nvSpPr>
        <p:spPr>
          <a:xfrm>
            <a:off x="9681327" y="2158738"/>
            <a:ext cx="2328421" cy="2771480"/>
          </a:xfrm>
        </p:spPr>
        <p:txBody>
          <a:bodyPr/>
          <a:lstStyle/>
          <a:p>
            <a:r>
              <a:rPr lang="lt-LT" dirty="0"/>
              <a:t>Patrauklių apmokėjimo sąlygų, finansavimo paieškas dažniai įvardija aukštesnio išsimokslinimo respondentai.</a:t>
            </a:r>
          </a:p>
        </p:txBody>
      </p:sp>
      <p:sp>
        <p:nvSpPr>
          <p:cNvPr id="7" name="TextBox 6">
            <a:extLst>
              <a:ext uri="{FF2B5EF4-FFF2-40B4-BE49-F238E27FC236}">
                <a16:creationId xmlns:a16="http://schemas.microsoft.com/office/drawing/2014/main" id="{D6295FA0-8EEB-41D1-A7D7-B21F5F29B4B3}"/>
              </a:ext>
            </a:extLst>
          </p:cNvPr>
          <p:cNvSpPr txBox="1"/>
          <p:nvPr/>
        </p:nvSpPr>
        <p:spPr>
          <a:xfrm>
            <a:off x="586066" y="6383204"/>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sp>
        <p:nvSpPr>
          <p:cNvPr id="4" name="Content Placeholder 4">
            <a:extLst>
              <a:ext uri="{FF2B5EF4-FFF2-40B4-BE49-F238E27FC236}">
                <a16:creationId xmlns:a16="http://schemas.microsoft.com/office/drawing/2014/main" id="{F9E83DE9-3FA7-B020-0A98-69C10F8856F5}"/>
              </a:ext>
            </a:extLst>
          </p:cNvPr>
          <p:cNvSpPr txBox="1">
            <a:spLocks/>
          </p:cNvSpPr>
          <p:nvPr/>
        </p:nvSpPr>
        <p:spPr>
          <a:xfrm>
            <a:off x="8740219" y="6564361"/>
            <a:ext cx="707010"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t>N=1013</a:t>
            </a:r>
            <a:endParaRPr lang="lt-LT" dirty="0"/>
          </a:p>
        </p:txBody>
      </p:sp>
      <p:sp>
        <p:nvSpPr>
          <p:cNvPr id="9" name="Content Placeholder 4">
            <a:extLst>
              <a:ext uri="{FF2B5EF4-FFF2-40B4-BE49-F238E27FC236}">
                <a16:creationId xmlns:a16="http://schemas.microsoft.com/office/drawing/2014/main" id="{A9C79B01-20AB-5932-3222-9FBF0FB055B5}"/>
              </a:ext>
            </a:extLst>
          </p:cNvPr>
          <p:cNvSpPr txBox="1">
            <a:spLocks/>
          </p:cNvSpPr>
          <p:nvPr/>
        </p:nvSpPr>
        <p:spPr>
          <a:xfrm>
            <a:off x="5751922" y="1829749"/>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10" name="Content Placeholder 4">
            <a:extLst>
              <a:ext uri="{FF2B5EF4-FFF2-40B4-BE49-F238E27FC236}">
                <a16:creationId xmlns:a16="http://schemas.microsoft.com/office/drawing/2014/main" id="{72A99D61-2E83-37E2-FE8B-41D0A34D80A8}"/>
              </a:ext>
            </a:extLst>
          </p:cNvPr>
          <p:cNvSpPr txBox="1">
            <a:spLocks/>
          </p:cNvSpPr>
          <p:nvPr/>
        </p:nvSpPr>
        <p:spPr>
          <a:xfrm>
            <a:off x="8289304" y="1829749"/>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cxnSp>
        <p:nvCxnSpPr>
          <p:cNvPr id="11" name="Straight Arrow Connector 10">
            <a:extLst>
              <a:ext uri="{FF2B5EF4-FFF2-40B4-BE49-F238E27FC236}">
                <a16:creationId xmlns:a16="http://schemas.microsoft.com/office/drawing/2014/main" id="{2105619D-F84C-A0AC-A5E6-239B9F6D7C68}"/>
              </a:ext>
            </a:extLst>
          </p:cNvPr>
          <p:cNvCxnSpPr>
            <a:cxnSpLocks/>
          </p:cNvCxnSpPr>
          <p:nvPr/>
        </p:nvCxnSpPr>
        <p:spPr>
          <a:xfrm>
            <a:off x="6157273" y="2424261"/>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B466868-67B3-2A03-665A-D2CC4BF63D7E}"/>
              </a:ext>
            </a:extLst>
          </p:cNvPr>
          <p:cNvCxnSpPr>
            <a:cxnSpLocks/>
          </p:cNvCxnSpPr>
          <p:nvPr/>
        </p:nvCxnSpPr>
        <p:spPr>
          <a:xfrm flipV="1">
            <a:off x="6121133" y="2680358"/>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7160B690-8730-3F2F-C3A7-B49E6A7B1545}"/>
              </a:ext>
            </a:extLst>
          </p:cNvPr>
          <p:cNvCxnSpPr>
            <a:cxnSpLocks/>
          </p:cNvCxnSpPr>
          <p:nvPr/>
        </p:nvCxnSpPr>
        <p:spPr>
          <a:xfrm flipV="1">
            <a:off x="6084995" y="2927028"/>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525CD17-64DD-99EF-A312-81850830C518}"/>
              </a:ext>
            </a:extLst>
          </p:cNvPr>
          <p:cNvCxnSpPr>
            <a:cxnSpLocks/>
          </p:cNvCxnSpPr>
          <p:nvPr/>
        </p:nvCxnSpPr>
        <p:spPr>
          <a:xfrm>
            <a:off x="5800624" y="4518583"/>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3864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166AE2-494C-418A-A0D2-CA7C8A337F12}"/>
              </a:ext>
            </a:extLst>
          </p:cNvPr>
          <p:cNvSpPr>
            <a:spLocks noGrp="1"/>
          </p:cNvSpPr>
          <p:nvPr>
            <p:ph sz="half" idx="1"/>
          </p:nvPr>
        </p:nvSpPr>
        <p:spPr>
          <a:xfrm>
            <a:off x="1225461" y="1336362"/>
            <a:ext cx="10304109" cy="293639"/>
          </a:xfrm>
        </p:spPr>
        <p:txBody>
          <a:bodyPr/>
          <a:lstStyle/>
          <a:p>
            <a:pPr algn="l"/>
            <a:r>
              <a:rPr lang="lt-LT"/>
              <a:t>Įsivaizduokite Jus paskirtų vyriausiu pareigūnu, atsakingu už daugiabučių namų renovaciją ir suteiktų plačius įgaliojimus veikti. Ką  Jūs pirmiausia darytumėte, norėdami, kad renovacija vyktų greičiau nei iki šiol?</a:t>
            </a:r>
          </a:p>
        </p:txBody>
      </p:sp>
      <p:sp>
        <p:nvSpPr>
          <p:cNvPr id="3" name="Title 2">
            <a:extLst>
              <a:ext uri="{FF2B5EF4-FFF2-40B4-BE49-F238E27FC236}">
                <a16:creationId xmlns:a16="http://schemas.microsoft.com/office/drawing/2014/main" id="{D4AD8EA0-EAD0-4C4C-8D66-19743678B93F}"/>
              </a:ext>
            </a:extLst>
          </p:cNvPr>
          <p:cNvSpPr>
            <a:spLocks noGrp="1"/>
          </p:cNvSpPr>
          <p:nvPr>
            <p:ph type="title"/>
          </p:nvPr>
        </p:nvSpPr>
        <p:spPr/>
        <p:txBody>
          <a:bodyPr>
            <a:normAutofit/>
          </a:bodyPr>
          <a:lstStyle/>
          <a:p>
            <a:r>
              <a:rPr lang="lt-LT" dirty="0">
                <a:solidFill>
                  <a:schemeClr val="accent2">
                    <a:lumMod val="75000"/>
                  </a:schemeClr>
                </a:solidFill>
              </a:rPr>
              <a:t>GALIMI RENOVACIJOS SPARTINIMO BŪDAI (PROC.)</a:t>
            </a:r>
            <a:br>
              <a:rPr lang="lt-LT" dirty="0">
                <a:solidFill>
                  <a:schemeClr val="accent2">
                    <a:lumMod val="75000"/>
                  </a:schemeClr>
                </a:solidFill>
              </a:rPr>
            </a:br>
            <a:r>
              <a:rPr lang="lt-LT" sz="2400" i="1" dirty="0">
                <a:solidFill>
                  <a:schemeClr val="accent2">
                    <a:lumMod val="75000"/>
                  </a:schemeClr>
                </a:solidFill>
              </a:rPr>
              <a:t>Renovuot</a:t>
            </a:r>
            <a:r>
              <a:rPr lang="en-US" sz="2400" i="1" dirty="0">
                <a:solidFill>
                  <a:schemeClr val="accent2">
                    <a:lumMod val="75000"/>
                  </a:schemeClr>
                </a:solidFill>
              </a:rPr>
              <a:t>in</a:t>
            </a:r>
            <a:r>
              <a:rPr lang="lt-LT" sz="2400" i="1" dirty="0">
                <a:solidFill>
                  <a:schemeClr val="accent2">
                    <a:lumMod val="75000"/>
                  </a:schemeClr>
                </a:solidFill>
              </a:rPr>
              <a:t>ų daugiabučių namų gyventojai</a:t>
            </a:r>
            <a:endParaRPr lang="lt-LT" i="1" dirty="0">
              <a:solidFill>
                <a:schemeClr val="accent2">
                  <a:lumMod val="75000"/>
                </a:schemeClr>
              </a:solidFill>
            </a:endParaRPr>
          </a:p>
        </p:txBody>
      </p:sp>
      <p:sp>
        <p:nvSpPr>
          <p:cNvPr id="7" name="TextBox 6">
            <a:extLst>
              <a:ext uri="{FF2B5EF4-FFF2-40B4-BE49-F238E27FC236}">
                <a16:creationId xmlns:a16="http://schemas.microsoft.com/office/drawing/2014/main" id="{D6295FA0-8EEB-41D1-A7D7-B21F5F29B4B3}"/>
              </a:ext>
            </a:extLst>
          </p:cNvPr>
          <p:cNvSpPr txBox="1"/>
          <p:nvPr/>
        </p:nvSpPr>
        <p:spPr>
          <a:xfrm>
            <a:off x="586066" y="6383204"/>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sp>
        <p:nvSpPr>
          <p:cNvPr id="13" name="Content Placeholder 4">
            <a:extLst>
              <a:ext uri="{FF2B5EF4-FFF2-40B4-BE49-F238E27FC236}">
                <a16:creationId xmlns:a16="http://schemas.microsoft.com/office/drawing/2014/main" id="{4863453B-8F71-4BB4-B3CD-8977FB9FEE8C}"/>
              </a:ext>
            </a:extLst>
          </p:cNvPr>
          <p:cNvSpPr txBox="1">
            <a:spLocks/>
          </p:cNvSpPr>
          <p:nvPr/>
        </p:nvSpPr>
        <p:spPr>
          <a:xfrm>
            <a:off x="1221178" y="1741968"/>
            <a:ext cx="5674144" cy="554752"/>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t>*renovuotinų daugiabučių gyventojai</a:t>
            </a:r>
          </a:p>
          <a:p>
            <a:endParaRPr lang="lt-LT" dirty="0"/>
          </a:p>
        </p:txBody>
      </p:sp>
      <p:sp>
        <p:nvSpPr>
          <p:cNvPr id="4" name="Content Placeholder 4">
            <a:extLst>
              <a:ext uri="{FF2B5EF4-FFF2-40B4-BE49-F238E27FC236}">
                <a16:creationId xmlns:a16="http://schemas.microsoft.com/office/drawing/2014/main" id="{76CB9790-AFD7-4CA9-90EF-1576B2D58123}"/>
              </a:ext>
            </a:extLst>
          </p:cNvPr>
          <p:cNvSpPr txBox="1">
            <a:spLocks/>
          </p:cNvSpPr>
          <p:nvPr/>
        </p:nvSpPr>
        <p:spPr>
          <a:xfrm>
            <a:off x="6042581" y="6564361"/>
            <a:ext cx="707010"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t>N=</a:t>
            </a:r>
            <a:r>
              <a:rPr lang="en-US" dirty="0"/>
              <a:t>406*</a:t>
            </a:r>
            <a:endParaRPr lang="lt-LT" dirty="0"/>
          </a:p>
        </p:txBody>
      </p:sp>
      <p:graphicFrame>
        <p:nvGraphicFramePr>
          <p:cNvPr id="5" name="Content Placeholder 13">
            <a:extLst>
              <a:ext uri="{FF2B5EF4-FFF2-40B4-BE49-F238E27FC236}">
                <a16:creationId xmlns:a16="http://schemas.microsoft.com/office/drawing/2014/main" id="{29CBA3A3-546C-224A-AFF0-B42E37829BC1}"/>
              </a:ext>
            </a:extLst>
          </p:cNvPr>
          <p:cNvGraphicFramePr>
            <a:graphicFrameLocks/>
          </p:cNvGraphicFramePr>
          <p:nvPr>
            <p:extLst>
              <p:ext uri="{D42A27DB-BD31-4B8C-83A1-F6EECF244321}">
                <p14:modId xmlns:p14="http://schemas.microsoft.com/office/powerpoint/2010/main" val="3080633925"/>
              </p:ext>
            </p:extLst>
          </p:nvPr>
        </p:nvGraphicFramePr>
        <p:xfrm>
          <a:off x="0" y="2100494"/>
          <a:ext cx="10776155" cy="4539201"/>
        </p:xfrm>
        <a:graphic>
          <a:graphicData uri="http://schemas.openxmlformats.org/drawingml/2006/chart">
            <c:chart xmlns:c="http://schemas.openxmlformats.org/drawingml/2006/chart" xmlns:r="http://schemas.openxmlformats.org/officeDocument/2006/relationships" r:id="rId2"/>
          </a:graphicData>
        </a:graphic>
      </p:graphicFrame>
      <p:sp>
        <p:nvSpPr>
          <p:cNvPr id="9" name="Content Placeholder 4">
            <a:extLst>
              <a:ext uri="{FF2B5EF4-FFF2-40B4-BE49-F238E27FC236}">
                <a16:creationId xmlns:a16="http://schemas.microsoft.com/office/drawing/2014/main" id="{846466C9-0C7D-E527-2CB3-98D6B27FF506}"/>
              </a:ext>
            </a:extLst>
          </p:cNvPr>
          <p:cNvSpPr txBox="1">
            <a:spLocks/>
          </p:cNvSpPr>
          <p:nvPr/>
        </p:nvSpPr>
        <p:spPr>
          <a:xfrm>
            <a:off x="8740219" y="6564361"/>
            <a:ext cx="707010"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t>N=416*</a:t>
            </a:r>
          </a:p>
        </p:txBody>
      </p:sp>
      <p:sp>
        <p:nvSpPr>
          <p:cNvPr id="10" name="Content Placeholder 4">
            <a:extLst>
              <a:ext uri="{FF2B5EF4-FFF2-40B4-BE49-F238E27FC236}">
                <a16:creationId xmlns:a16="http://schemas.microsoft.com/office/drawing/2014/main" id="{2C670D7C-EFAD-C6D1-585F-3A0648F7A900}"/>
              </a:ext>
            </a:extLst>
          </p:cNvPr>
          <p:cNvSpPr txBox="1">
            <a:spLocks/>
          </p:cNvSpPr>
          <p:nvPr/>
        </p:nvSpPr>
        <p:spPr>
          <a:xfrm>
            <a:off x="5751922" y="1829749"/>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11" name="Content Placeholder 4">
            <a:extLst>
              <a:ext uri="{FF2B5EF4-FFF2-40B4-BE49-F238E27FC236}">
                <a16:creationId xmlns:a16="http://schemas.microsoft.com/office/drawing/2014/main" id="{A4E218F7-10ED-F4B2-F4A4-CAC8B50FC4B2}"/>
              </a:ext>
            </a:extLst>
          </p:cNvPr>
          <p:cNvSpPr txBox="1">
            <a:spLocks/>
          </p:cNvSpPr>
          <p:nvPr/>
        </p:nvSpPr>
        <p:spPr>
          <a:xfrm>
            <a:off x="8289304" y="1829749"/>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cxnSp>
        <p:nvCxnSpPr>
          <p:cNvPr id="6" name="Straight Arrow Connector 5">
            <a:extLst>
              <a:ext uri="{FF2B5EF4-FFF2-40B4-BE49-F238E27FC236}">
                <a16:creationId xmlns:a16="http://schemas.microsoft.com/office/drawing/2014/main" id="{9DC03B63-798A-7CB8-AB31-24D32417718D}"/>
              </a:ext>
            </a:extLst>
          </p:cNvPr>
          <p:cNvCxnSpPr>
            <a:cxnSpLocks/>
          </p:cNvCxnSpPr>
          <p:nvPr/>
        </p:nvCxnSpPr>
        <p:spPr>
          <a:xfrm flipV="1">
            <a:off x="6198117" y="2389701"/>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458C9F8D-5A0F-599C-D824-15A6022651C2}"/>
              </a:ext>
            </a:extLst>
          </p:cNvPr>
          <p:cNvCxnSpPr>
            <a:cxnSpLocks/>
          </p:cNvCxnSpPr>
          <p:nvPr/>
        </p:nvCxnSpPr>
        <p:spPr>
          <a:xfrm>
            <a:off x="6124275" y="2664649"/>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FA86CCC4-B8A3-1E0C-8D67-F768551008EC}"/>
              </a:ext>
            </a:extLst>
          </p:cNvPr>
          <p:cNvCxnSpPr>
            <a:cxnSpLocks/>
          </p:cNvCxnSpPr>
          <p:nvPr/>
        </p:nvCxnSpPr>
        <p:spPr>
          <a:xfrm>
            <a:off x="5833615" y="3722022"/>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3412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166AE2-494C-418A-A0D2-CA7C8A337F12}"/>
              </a:ext>
            </a:extLst>
          </p:cNvPr>
          <p:cNvSpPr>
            <a:spLocks noGrp="1"/>
          </p:cNvSpPr>
          <p:nvPr>
            <p:ph sz="half" idx="1"/>
          </p:nvPr>
        </p:nvSpPr>
        <p:spPr>
          <a:xfrm>
            <a:off x="1225461" y="1336362"/>
            <a:ext cx="10304109" cy="293639"/>
          </a:xfrm>
        </p:spPr>
        <p:txBody>
          <a:bodyPr/>
          <a:lstStyle/>
          <a:p>
            <a:pPr algn="l"/>
            <a:r>
              <a:rPr lang="lt-LT" dirty="0"/>
              <a:t>Įsibėgėjusi infliacija sukelia įvairių iššūkių renovacijai. Iš vienos pusės brangsta statybinės medžiagos ir statybos darbai, iš kitos pusės, ženkliai auga energijos kainos ir senų nerenovuotų šildymo sąskaitos jau šį sezoną gali pasiketi  gyventojams sunkiai sumokamas sumas. </a:t>
            </a:r>
          </a:p>
          <a:p>
            <a:pPr algn="l"/>
            <a:r>
              <a:rPr lang="lt-LT" dirty="0"/>
              <a:t>Jūsų nuomone, koks būtų geresnis sprendimas šioje situacijoje?</a:t>
            </a:r>
          </a:p>
        </p:txBody>
      </p:sp>
      <p:sp>
        <p:nvSpPr>
          <p:cNvPr id="3" name="Title 2">
            <a:extLst>
              <a:ext uri="{FF2B5EF4-FFF2-40B4-BE49-F238E27FC236}">
                <a16:creationId xmlns:a16="http://schemas.microsoft.com/office/drawing/2014/main" id="{D4AD8EA0-EAD0-4C4C-8D66-19743678B93F}"/>
              </a:ext>
            </a:extLst>
          </p:cNvPr>
          <p:cNvSpPr>
            <a:spLocks noGrp="1"/>
          </p:cNvSpPr>
          <p:nvPr>
            <p:ph type="title"/>
          </p:nvPr>
        </p:nvSpPr>
        <p:spPr>
          <a:xfrm>
            <a:off x="1221178" y="365125"/>
            <a:ext cx="9730107" cy="992335"/>
          </a:xfrm>
        </p:spPr>
        <p:txBody>
          <a:bodyPr>
            <a:normAutofit/>
          </a:bodyPr>
          <a:lstStyle/>
          <a:p>
            <a:r>
              <a:rPr lang="lt-LT" dirty="0">
                <a:solidFill>
                  <a:schemeClr val="accent2">
                    <a:lumMod val="75000"/>
                  </a:schemeClr>
                </a:solidFill>
              </a:rPr>
              <a:t>IŠŠŪKIŲ, SUKELTŲ ĮSIBĖGĖJUSIOS INFLIACIJOS, SPRENDIMAI (PROC.)</a:t>
            </a:r>
            <a:endParaRPr lang="lt-LT" i="1" dirty="0">
              <a:solidFill>
                <a:schemeClr val="accent2">
                  <a:lumMod val="75000"/>
                </a:schemeClr>
              </a:solidFill>
            </a:endParaRPr>
          </a:p>
        </p:txBody>
      </p:sp>
      <p:sp>
        <p:nvSpPr>
          <p:cNvPr id="7" name="TextBox 6">
            <a:extLst>
              <a:ext uri="{FF2B5EF4-FFF2-40B4-BE49-F238E27FC236}">
                <a16:creationId xmlns:a16="http://schemas.microsoft.com/office/drawing/2014/main" id="{D6295FA0-8EEB-41D1-A7D7-B21F5F29B4B3}"/>
              </a:ext>
            </a:extLst>
          </p:cNvPr>
          <p:cNvSpPr txBox="1"/>
          <p:nvPr/>
        </p:nvSpPr>
        <p:spPr>
          <a:xfrm>
            <a:off x="586066" y="6383204"/>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graphicFrame>
        <p:nvGraphicFramePr>
          <p:cNvPr id="6" name="Content Placeholder 8">
            <a:extLst>
              <a:ext uri="{FF2B5EF4-FFF2-40B4-BE49-F238E27FC236}">
                <a16:creationId xmlns:a16="http://schemas.microsoft.com/office/drawing/2014/main" id="{04DB3CDC-79B5-5421-6403-FE3CD57D730A}"/>
              </a:ext>
            </a:extLst>
          </p:cNvPr>
          <p:cNvGraphicFramePr>
            <a:graphicFrameLocks/>
          </p:cNvGraphicFramePr>
          <p:nvPr>
            <p:extLst>
              <p:ext uri="{D42A27DB-BD31-4B8C-83A1-F6EECF244321}">
                <p14:modId xmlns:p14="http://schemas.microsoft.com/office/powerpoint/2010/main" val="749225023"/>
              </p:ext>
            </p:extLst>
          </p:nvPr>
        </p:nvGraphicFramePr>
        <p:xfrm>
          <a:off x="301659" y="2910641"/>
          <a:ext cx="9313682" cy="2915125"/>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9B478E12-0806-6266-8E9C-5BA533AF0C76}"/>
              </a:ext>
            </a:extLst>
          </p:cNvPr>
          <p:cNvSpPr txBox="1"/>
          <p:nvPr/>
        </p:nvSpPr>
        <p:spPr>
          <a:xfrm>
            <a:off x="7081157" y="2303325"/>
            <a:ext cx="1784726"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2" name="TextBox 11">
            <a:extLst>
              <a:ext uri="{FF2B5EF4-FFF2-40B4-BE49-F238E27FC236}">
                <a16:creationId xmlns:a16="http://schemas.microsoft.com/office/drawing/2014/main" id="{895C843B-9A9E-BBFC-FDCD-837EDF5526C6}"/>
              </a:ext>
            </a:extLst>
          </p:cNvPr>
          <p:cNvSpPr txBox="1"/>
          <p:nvPr/>
        </p:nvSpPr>
        <p:spPr>
          <a:xfrm>
            <a:off x="4801391" y="2376805"/>
            <a:ext cx="1363739"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4" name="Text Box 11">
            <a:extLst>
              <a:ext uri="{FF2B5EF4-FFF2-40B4-BE49-F238E27FC236}">
                <a16:creationId xmlns:a16="http://schemas.microsoft.com/office/drawing/2014/main" id="{0160D00C-424D-576A-6435-8A5E01A8568C}"/>
              </a:ext>
            </a:extLst>
          </p:cNvPr>
          <p:cNvSpPr txBox="1">
            <a:spLocks noChangeArrowheads="1"/>
          </p:cNvSpPr>
          <p:nvPr/>
        </p:nvSpPr>
        <p:spPr bwMode="auto">
          <a:xfrm>
            <a:off x="5096275" y="586515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15" name="Text Box 11">
            <a:extLst>
              <a:ext uri="{FF2B5EF4-FFF2-40B4-BE49-F238E27FC236}">
                <a16:creationId xmlns:a16="http://schemas.microsoft.com/office/drawing/2014/main" id="{C5990C0A-B701-8AB6-61CD-428F66873141}"/>
              </a:ext>
            </a:extLst>
          </p:cNvPr>
          <p:cNvSpPr txBox="1">
            <a:spLocks noChangeArrowheads="1"/>
          </p:cNvSpPr>
          <p:nvPr/>
        </p:nvSpPr>
        <p:spPr bwMode="auto">
          <a:xfrm>
            <a:off x="7641971" y="5855729"/>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sp>
        <p:nvSpPr>
          <p:cNvPr id="4" name="Content Placeholder 3">
            <a:extLst>
              <a:ext uri="{FF2B5EF4-FFF2-40B4-BE49-F238E27FC236}">
                <a16:creationId xmlns:a16="http://schemas.microsoft.com/office/drawing/2014/main" id="{DB2C0B87-2F76-2E65-4F7A-C1946ACEF89B}"/>
              </a:ext>
            </a:extLst>
          </p:cNvPr>
          <p:cNvSpPr>
            <a:spLocks noGrp="1"/>
          </p:cNvSpPr>
          <p:nvPr>
            <p:ph sz="half" idx="10"/>
          </p:nvPr>
        </p:nvSpPr>
        <p:spPr>
          <a:xfrm>
            <a:off x="9681327" y="2158738"/>
            <a:ext cx="2328421" cy="2771480"/>
          </a:xfrm>
        </p:spPr>
        <p:txBody>
          <a:bodyPr/>
          <a:lstStyle/>
          <a:p>
            <a:r>
              <a:rPr lang="lt-LT" dirty="0"/>
              <a:t>Renovacijos skatinimą ir atsinaujinančių energijos šaltinių diegimą dažniau įvardija vyrai ir didesnių pajamų respondentai.</a:t>
            </a:r>
          </a:p>
        </p:txBody>
      </p:sp>
    </p:spTree>
    <p:extLst>
      <p:ext uri="{BB962C8B-B14F-4D97-AF65-F5344CB8AC3E}">
        <p14:creationId xmlns:p14="http://schemas.microsoft.com/office/powerpoint/2010/main" val="3483047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4"/>
                </a:solidFill>
                <a:latin typeface="Microsoft YaHei UI Light" panose="020B0502040204020203" pitchFamily="34" charset="-122"/>
                <a:ea typeface="Microsoft YaHei UI Light" panose="020B0502040204020203" pitchFamily="34" charset="-122"/>
              </a:rPr>
              <a:t>gyvenamojo būsto būklė. i</a:t>
            </a:r>
            <a:r>
              <a:rPr lang="lt-LT" sz="2400" b="1" dirty="0">
                <a:solidFill>
                  <a:srgbClr val="C2C2C2"/>
                </a:solidFill>
                <a:latin typeface="Microsoft YaHei UI Light" panose="020B0502040204020203" pitchFamily="34" charset="-122"/>
                <a:ea typeface="Microsoft YaHei UI Light" panose="020B0502040204020203" pitchFamily="34" charset="-122"/>
              </a:rPr>
              <a:t>nformuotumas apie daugiabučių namų atnaujinimo Programą.</a:t>
            </a:r>
            <a:r>
              <a:rPr lang="en-US" sz="2400" b="1" dirty="0">
                <a:solidFill>
                  <a:srgbClr val="C2C2C2"/>
                </a:solidFill>
                <a:latin typeface="Microsoft YaHei UI Light" panose="020B0502040204020203" pitchFamily="34" charset="-122"/>
                <a:ea typeface="Microsoft YaHei UI Light" panose="020B0502040204020203" pitchFamily="34" charset="-122"/>
              </a:rPr>
              <a:t> </a:t>
            </a:r>
            <a:r>
              <a:rPr lang="lt-LT" sz="2400" b="1" dirty="0">
                <a:solidFill>
                  <a:srgbClr val="C2C2C2"/>
                </a:solidFill>
                <a:latin typeface="Microsoft YaHei UI Light" panose="020B0502040204020203" pitchFamily="34" charset="-122"/>
                <a:ea typeface="Microsoft YaHei UI Light" panose="020B0502040204020203" pitchFamily="34" charset="-122"/>
              </a:rPr>
              <a:t>valdžios įsitraukimas į renovaciją</a:t>
            </a:r>
            <a:r>
              <a:rPr lang="pl-PL" sz="2400" b="1" dirty="0">
                <a:solidFill>
                  <a:srgbClr val="C2C2C2"/>
                </a:solidFill>
                <a:latin typeface="Microsoft YaHei UI Light" panose="020B0502040204020203" pitchFamily="34" charset="-122"/>
                <a:ea typeface="Microsoft YaHei UI Light" panose="020B0502040204020203" pitchFamily="34" charset="-122"/>
              </a:rPr>
              <a:t>.</a:t>
            </a:r>
            <a:r>
              <a:rPr lang="lt-LT" sz="2400" b="1" dirty="0">
                <a:solidFill>
                  <a:srgbClr val="C2C2C2"/>
                </a:solidFill>
                <a:latin typeface="Microsoft YaHei UI Light" panose="020B0502040204020203" pitchFamily="34" charset="-122"/>
                <a:ea typeface="Microsoft YaHei UI Light" panose="020B0502040204020203" pitchFamily="34" charset="-122"/>
              </a:rPr>
              <a:t> </a:t>
            </a:r>
            <a:r>
              <a:rPr lang="lt-LT" sz="2400" b="1" dirty="0">
                <a:solidFill>
                  <a:schemeClr val="accent2"/>
                </a:solidFill>
                <a:latin typeface="Microsoft YaHei UI Light" panose="020B0502040204020203" pitchFamily="34" charset="-122"/>
                <a:ea typeface="Microsoft YaHei UI Light" panose="020B0502040204020203" pitchFamily="34" charset="-122"/>
              </a:rPr>
              <a:t>ketinimas dalyvauti </a:t>
            </a:r>
            <a:r>
              <a:rPr lang="en-US" sz="2400" b="1" dirty="0">
                <a:solidFill>
                  <a:schemeClr val="accent2"/>
                </a:solidFill>
                <a:latin typeface="Microsoft YaHei UI Light" panose="020B0502040204020203" pitchFamily="34" charset="-122"/>
                <a:ea typeface="Microsoft YaHei UI Light" panose="020B0502040204020203" pitchFamily="34" charset="-122"/>
              </a:rPr>
              <a:t>P</a:t>
            </a:r>
            <a:r>
              <a:rPr lang="lt-LT" sz="2400" b="1" dirty="0">
                <a:solidFill>
                  <a:schemeClr val="accent2"/>
                </a:solidFill>
                <a:latin typeface="Microsoft YaHei UI Light" panose="020B0502040204020203" pitchFamily="34" charset="-122"/>
                <a:ea typeface="Microsoft YaHei UI Light" panose="020B0502040204020203" pitchFamily="34" charset="-122"/>
              </a:rPr>
              <a:t>rogramoje</a:t>
            </a:r>
          </a:p>
        </p:txBody>
      </p:sp>
    </p:spTree>
    <p:extLst>
      <p:ext uri="{BB962C8B-B14F-4D97-AF65-F5344CB8AC3E}">
        <p14:creationId xmlns:p14="http://schemas.microsoft.com/office/powerpoint/2010/main" val="33662584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r>
              <a:rPr lang="lt-LT" dirty="0"/>
              <a:t>Jei šiuo metu planuotumėte įsigyti kitą būstą ir galite rinktis tarp dviejų vienodų butų, kaimyniniuose namuose, tik vienas jų būtų renovuotas, kitas – ne, kiek namo renovavimo faktas Jums būtų svarbus privalumas renkantis būstą?</a:t>
            </a:r>
          </a:p>
        </p:txBody>
      </p:sp>
      <p:sp>
        <p:nvSpPr>
          <p:cNvPr id="2" name="Title 1"/>
          <p:cNvSpPr>
            <a:spLocks noGrp="1"/>
          </p:cNvSpPr>
          <p:nvPr>
            <p:ph type="title"/>
          </p:nvPr>
        </p:nvSpPr>
        <p:spPr/>
        <p:txBody>
          <a:bodyPr>
            <a:normAutofit/>
          </a:bodyPr>
          <a:lstStyle/>
          <a:p>
            <a:r>
              <a:rPr lang="lt-LT" dirty="0">
                <a:solidFill>
                  <a:schemeClr val="accent2">
                    <a:lumMod val="75000"/>
                  </a:schemeClr>
                </a:solidFill>
              </a:rPr>
              <a:t>NAMO RENOVAVIMO FAKTO SVARBA RENKANTIS ĮSIGYTI BŪSTĄ (PROC.)</a:t>
            </a:r>
          </a:p>
        </p:txBody>
      </p:sp>
      <p:sp>
        <p:nvSpPr>
          <p:cNvPr id="17" name="Content Placeholder 16">
            <a:extLst>
              <a:ext uri="{FF2B5EF4-FFF2-40B4-BE49-F238E27FC236}">
                <a16:creationId xmlns:a16="http://schemas.microsoft.com/office/drawing/2014/main" id="{74F6620A-CA8C-4321-923A-F229D8A10C5C}"/>
              </a:ext>
            </a:extLst>
          </p:cNvPr>
          <p:cNvSpPr txBox="1">
            <a:spLocks/>
          </p:cNvSpPr>
          <p:nvPr/>
        </p:nvSpPr>
        <p:spPr>
          <a:xfrm>
            <a:off x="8168872" y="5497469"/>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N=636</a:t>
            </a:r>
          </a:p>
        </p:txBody>
      </p:sp>
      <p:sp>
        <p:nvSpPr>
          <p:cNvPr id="18" name="Content Placeholder 16">
            <a:extLst>
              <a:ext uri="{FF2B5EF4-FFF2-40B4-BE49-F238E27FC236}">
                <a16:creationId xmlns:a16="http://schemas.microsoft.com/office/drawing/2014/main" id="{68FEE9B3-BCBF-417A-99B2-91E73A6B890F}"/>
              </a:ext>
            </a:extLst>
          </p:cNvPr>
          <p:cNvSpPr txBox="1">
            <a:spLocks/>
          </p:cNvSpPr>
          <p:nvPr/>
        </p:nvSpPr>
        <p:spPr>
          <a:xfrm>
            <a:off x="8168872" y="3868024"/>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N=1011</a:t>
            </a:r>
          </a:p>
        </p:txBody>
      </p:sp>
      <p:sp>
        <p:nvSpPr>
          <p:cNvPr id="7" name="Content Placeholder 4"/>
          <p:cNvSpPr>
            <a:spLocks noGrp="1"/>
          </p:cNvSpPr>
          <p:nvPr>
            <p:ph sz="half" idx="10"/>
          </p:nvPr>
        </p:nvSpPr>
        <p:spPr>
          <a:xfrm>
            <a:off x="8945532" y="2224725"/>
            <a:ext cx="2819709" cy="1300899"/>
          </a:xfrm>
        </p:spPr>
        <p:txBody>
          <a:bodyPr/>
          <a:lstStyle/>
          <a:p>
            <a:r>
              <a:rPr lang="lt-LT" altLang="lt-LT" dirty="0"/>
              <a:t>Aukštesnio išsimokslinimo, didesnių pajamų respondentams renovavimo faktas dažniau būtų svarbus privalumas renkantis būstą. </a:t>
            </a:r>
          </a:p>
        </p:txBody>
      </p:sp>
      <p:graphicFrame>
        <p:nvGraphicFramePr>
          <p:cNvPr id="3" name="Content Placeholder 8">
            <a:extLst>
              <a:ext uri="{FF2B5EF4-FFF2-40B4-BE49-F238E27FC236}">
                <a16:creationId xmlns:a16="http://schemas.microsoft.com/office/drawing/2014/main" id="{DB81BF50-FB17-CB56-CF6E-35224D9FE35D}"/>
              </a:ext>
            </a:extLst>
          </p:cNvPr>
          <p:cNvGraphicFramePr>
            <a:graphicFrameLocks/>
          </p:cNvGraphicFramePr>
          <p:nvPr>
            <p:extLst>
              <p:ext uri="{D42A27DB-BD31-4B8C-83A1-F6EECF244321}">
                <p14:modId xmlns:p14="http://schemas.microsoft.com/office/powerpoint/2010/main" val="3844973829"/>
              </p:ext>
            </p:extLst>
          </p:nvPr>
        </p:nvGraphicFramePr>
        <p:xfrm>
          <a:off x="1051372" y="2402643"/>
          <a:ext cx="7291349" cy="3740596"/>
        </p:xfrm>
        <a:graphic>
          <a:graphicData uri="http://schemas.openxmlformats.org/drawingml/2006/chart">
            <c:chart xmlns:c="http://schemas.openxmlformats.org/drawingml/2006/chart" xmlns:r="http://schemas.openxmlformats.org/officeDocument/2006/relationships" r:id="rId2"/>
          </a:graphicData>
        </a:graphic>
      </p:graphicFrame>
      <p:cxnSp>
        <p:nvCxnSpPr>
          <p:cNvPr id="5" name="Straight Connector 4">
            <a:extLst>
              <a:ext uri="{FF2B5EF4-FFF2-40B4-BE49-F238E27FC236}">
                <a16:creationId xmlns:a16="http://schemas.microsoft.com/office/drawing/2014/main" id="{DA45D1F5-61BB-04C0-0BE5-D412A312CBFE}"/>
              </a:ext>
            </a:extLst>
          </p:cNvPr>
          <p:cNvCxnSpPr>
            <a:cxnSpLocks/>
          </p:cNvCxnSpPr>
          <p:nvPr/>
        </p:nvCxnSpPr>
        <p:spPr>
          <a:xfrm>
            <a:off x="1311564" y="4405463"/>
            <a:ext cx="6768000"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50B8021-EAED-F88D-8A1A-473786644889}"/>
              </a:ext>
            </a:extLst>
          </p:cNvPr>
          <p:cNvSpPr txBox="1"/>
          <p:nvPr/>
        </p:nvSpPr>
        <p:spPr>
          <a:xfrm>
            <a:off x="340205" y="3315156"/>
            <a:ext cx="1224645" cy="415498"/>
          </a:xfrm>
          <a:prstGeom prst="rect">
            <a:avLst/>
          </a:prstGeom>
          <a:noFill/>
        </p:spPr>
        <p:txBody>
          <a:bodyPr wrap="square" rtlCol="0" anchor="ctr">
            <a:spAutoFit/>
          </a:bodyPr>
          <a:lstStyle/>
          <a:p>
            <a:pPr algn="ctr"/>
            <a:r>
              <a:rPr lang="lt-LT" sz="1050" b="1" dirty="0">
                <a:solidFill>
                  <a:schemeClr val="accent2">
                    <a:lumMod val="50000"/>
                  </a:schemeClr>
                </a:solidFill>
              </a:rPr>
              <a:t>Lietuvos gyventojai</a:t>
            </a:r>
          </a:p>
        </p:txBody>
      </p:sp>
      <p:sp>
        <p:nvSpPr>
          <p:cNvPr id="8" name="TextBox 7">
            <a:extLst>
              <a:ext uri="{FF2B5EF4-FFF2-40B4-BE49-F238E27FC236}">
                <a16:creationId xmlns:a16="http://schemas.microsoft.com/office/drawing/2014/main" id="{20F944B3-C814-68CC-A668-7E8128000A84}"/>
              </a:ext>
            </a:extLst>
          </p:cNvPr>
          <p:cNvSpPr txBox="1"/>
          <p:nvPr/>
        </p:nvSpPr>
        <p:spPr>
          <a:xfrm>
            <a:off x="128529" y="4828009"/>
            <a:ext cx="1657395" cy="572296"/>
          </a:xfrm>
          <a:prstGeom prst="rect">
            <a:avLst/>
          </a:prstGeom>
          <a:noFill/>
        </p:spPr>
        <p:txBody>
          <a:bodyPr wrap="square" rtlCol="0" anchor="ctr">
            <a:spAutoFit/>
          </a:bodyPr>
          <a:lstStyle/>
          <a:p>
            <a:pPr algn="ctr"/>
            <a:r>
              <a:rPr lang="lt-LT" sz="1050" b="1" dirty="0">
                <a:solidFill>
                  <a:schemeClr val="accent2">
                    <a:lumMod val="50000"/>
                  </a:schemeClr>
                </a:solidFill>
              </a:rPr>
              <a:t>Renovuotinų daugiabučių namų gyventojai</a:t>
            </a:r>
          </a:p>
        </p:txBody>
      </p:sp>
      <p:sp>
        <p:nvSpPr>
          <p:cNvPr id="9" name="Content Placeholder 16">
            <a:extLst>
              <a:ext uri="{FF2B5EF4-FFF2-40B4-BE49-F238E27FC236}">
                <a16:creationId xmlns:a16="http://schemas.microsoft.com/office/drawing/2014/main" id="{3FE6F084-537D-8817-3F94-FA2B0E4FBE07}"/>
              </a:ext>
            </a:extLst>
          </p:cNvPr>
          <p:cNvSpPr txBox="1">
            <a:spLocks/>
          </p:cNvSpPr>
          <p:nvPr/>
        </p:nvSpPr>
        <p:spPr>
          <a:xfrm>
            <a:off x="8168872" y="3053301"/>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N=101</a:t>
            </a:r>
            <a:r>
              <a:rPr lang="en-US" dirty="0">
                <a:solidFill>
                  <a:schemeClr val="tx1">
                    <a:lumMod val="65000"/>
                    <a:lumOff val="35000"/>
                  </a:schemeClr>
                </a:solidFill>
              </a:rPr>
              <a:t>0</a:t>
            </a:r>
            <a:endParaRPr lang="lt-LT" dirty="0">
              <a:solidFill>
                <a:schemeClr val="tx1">
                  <a:lumMod val="65000"/>
                  <a:lumOff val="35000"/>
                </a:schemeClr>
              </a:solidFill>
            </a:endParaRPr>
          </a:p>
        </p:txBody>
      </p:sp>
      <p:sp>
        <p:nvSpPr>
          <p:cNvPr id="10" name="Content Placeholder 16">
            <a:extLst>
              <a:ext uri="{FF2B5EF4-FFF2-40B4-BE49-F238E27FC236}">
                <a16:creationId xmlns:a16="http://schemas.microsoft.com/office/drawing/2014/main" id="{10CB7588-9274-37AC-6415-0AAE67598D8C}"/>
              </a:ext>
            </a:extLst>
          </p:cNvPr>
          <p:cNvSpPr txBox="1">
            <a:spLocks/>
          </p:cNvSpPr>
          <p:nvPr/>
        </p:nvSpPr>
        <p:spPr>
          <a:xfrm>
            <a:off x="8168872" y="4682747"/>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cxnSp>
        <p:nvCxnSpPr>
          <p:cNvPr id="12" name="Straight Arrow Connector 11">
            <a:extLst>
              <a:ext uri="{FF2B5EF4-FFF2-40B4-BE49-F238E27FC236}">
                <a16:creationId xmlns:a16="http://schemas.microsoft.com/office/drawing/2014/main" id="{FF21521B-16DC-1EA1-0F4F-0FC3E0099183}"/>
              </a:ext>
            </a:extLst>
          </p:cNvPr>
          <p:cNvCxnSpPr>
            <a:cxnSpLocks/>
          </p:cNvCxnSpPr>
          <p:nvPr/>
        </p:nvCxnSpPr>
        <p:spPr>
          <a:xfrm flipV="1">
            <a:off x="4014975" y="3056057"/>
            <a:ext cx="0" cy="216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42865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1E6AFF-05D6-4F16-A9C1-67E4ADD2A1E5}"/>
              </a:ext>
            </a:extLst>
          </p:cNvPr>
          <p:cNvSpPr>
            <a:spLocks noGrp="1"/>
          </p:cNvSpPr>
          <p:nvPr>
            <p:ph sz="half" idx="1"/>
          </p:nvPr>
        </p:nvSpPr>
        <p:spPr/>
        <p:txBody>
          <a:bodyPr/>
          <a:lstStyle/>
          <a:p>
            <a:r>
              <a:rPr lang="lt-LT" dirty="0"/>
              <a:t>Ar pritariate daugiabučių namų atnaujinimui (modernizavimui) ir esant tinkamoms aplinkybėms dalyvautumėte savo daugiabučio namo atnaujinimo (modernizavimo) procesuose? </a:t>
            </a:r>
          </a:p>
        </p:txBody>
      </p:sp>
      <p:sp>
        <p:nvSpPr>
          <p:cNvPr id="3" name="Title 2">
            <a:extLst>
              <a:ext uri="{FF2B5EF4-FFF2-40B4-BE49-F238E27FC236}">
                <a16:creationId xmlns:a16="http://schemas.microsoft.com/office/drawing/2014/main" id="{1597CCBF-F46D-4EAD-9110-81B81D7C15B3}"/>
              </a:ext>
            </a:extLst>
          </p:cNvPr>
          <p:cNvSpPr>
            <a:spLocks noGrp="1"/>
          </p:cNvSpPr>
          <p:nvPr>
            <p:ph type="title"/>
          </p:nvPr>
        </p:nvSpPr>
        <p:spPr/>
        <p:txBody>
          <a:bodyPr/>
          <a:lstStyle/>
          <a:p>
            <a:r>
              <a:rPr lang="lt-LT" dirty="0">
                <a:solidFill>
                  <a:schemeClr val="accent2">
                    <a:lumMod val="75000"/>
                  </a:schemeClr>
                </a:solidFill>
              </a:rPr>
              <a:t>NUOSTATA DĖL DAUGIABUČIŲ NAMŲ MODERNIZAVIMO (PROC.) </a:t>
            </a:r>
          </a:p>
        </p:txBody>
      </p:sp>
      <p:sp>
        <p:nvSpPr>
          <p:cNvPr id="5" name="Content Placeholder 4">
            <a:extLst>
              <a:ext uri="{FF2B5EF4-FFF2-40B4-BE49-F238E27FC236}">
                <a16:creationId xmlns:a16="http://schemas.microsoft.com/office/drawing/2014/main" id="{4B13D1CE-8F10-4DE8-A173-D2586D423F11}"/>
              </a:ext>
            </a:extLst>
          </p:cNvPr>
          <p:cNvSpPr>
            <a:spLocks noGrp="1"/>
          </p:cNvSpPr>
          <p:nvPr>
            <p:ph sz="half" idx="11"/>
          </p:nvPr>
        </p:nvSpPr>
        <p:spPr>
          <a:xfrm>
            <a:off x="1238008" y="1999861"/>
            <a:ext cx="1680683" cy="293639"/>
          </a:xfrm>
        </p:spPr>
        <p:txBody>
          <a:bodyPr/>
          <a:lstStyle/>
          <a:p>
            <a:r>
              <a:rPr lang="lt-LT" dirty="0">
                <a:solidFill>
                  <a:schemeClr val="tx1">
                    <a:lumMod val="65000"/>
                    <a:lumOff val="35000"/>
                  </a:schemeClr>
                </a:solidFill>
              </a:rPr>
              <a:t>*</a:t>
            </a:r>
            <a:r>
              <a:rPr lang="en-US" dirty="0">
                <a:solidFill>
                  <a:schemeClr val="tx1">
                    <a:lumMod val="65000"/>
                    <a:lumOff val="35000"/>
                  </a:schemeClr>
                </a:solidFill>
              </a:rPr>
              <a:t>ren</a:t>
            </a:r>
            <a:r>
              <a:rPr lang="lt-LT" dirty="0">
                <a:solidFill>
                  <a:schemeClr val="tx1">
                    <a:lumMod val="65000"/>
                    <a:lumOff val="35000"/>
                  </a:schemeClr>
                </a:solidFill>
              </a:rPr>
              <a:t>ovuotinų daugiabučių gyventojai</a:t>
            </a:r>
          </a:p>
        </p:txBody>
      </p:sp>
      <p:graphicFrame>
        <p:nvGraphicFramePr>
          <p:cNvPr id="7" name="Content Placeholder 8">
            <a:extLst>
              <a:ext uri="{FF2B5EF4-FFF2-40B4-BE49-F238E27FC236}">
                <a16:creationId xmlns:a16="http://schemas.microsoft.com/office/drawing/2014/main" id="{C21DFB61-EA38-4DFF-8EA3-6F23C0264F86}"/>
              </a:ext>
            </a:extLst>
          </p:cNvPr>
          <p:cNvGraphicFramePr>
            <a:graphicFrameLocks/>
          </p:cNvGraphicFramePr>
          <p:nvPr>
            <p:extLst>
              <p:ext uri="{D42A27DB-BD31-4B8C-83A1-F6EECF244321}">
                <p14:modId xmlns:p14="http://schemas.microsoft.com/office/powerpoint/2010/main" val="1076416211"/>
              </p:ext>
            </p:extLst>
          </p:nvPr>
        </p:nvGraphicFramePr>
        <p:xfrm>
          <a:off x="384224" y="2720860"/>
          <a:ext cx="7315200" cy="3453193"/>
        </p:xfrm>
        <a:graphic>
          <a:graphicData uri="http://schemas.openxmlformats.org/drawingml/2006/chart">
            <c:chart xmlns:c="http://schemas.openxmlformats.org/drawingml/2006/chart" xmlns:r="http://schemas.openxmlformats.org/officeDocument/2006/relationships" r:id="rId2"/>
          </a:graphicData>
        </a:graphic>
      </p:graphicFrame>
      <p:sp>
        <p:nvSpPr>
          <p:cNvPr id="8" name="Content Placeholder 16">
            <a:extLst>
              <a:ext uri="{FF2B5EF4-FFF2-40B4-BE49-F238E27FC236}">
                <a16:creationId xmlns:a16="http://schemas.microsoft.com/office/drawing/2014/main" id="{5BBBB5E1-86AF-4F34-B9BD-D71EC29664E3}"/>
              </a:ext>
            </a:extLst>
          </p:cNvPr>
          <p:cNvSpPr txBox="1">
            <a:spLocks/>
          </p:cNvSpPr>
          <p:nvPr/>
        </p:nvSpPr>
        <p:spPr>
          <a:xfrm>
            <a:off x="7761484" y="4485073"/>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N=416*</a:t>
            </a:r>
          </a:p>
        </p:txBody>
      </p:sp>
      <p:sp>
        <p:nvSpPr>
          <p:cNvPr id="9" name="Content Placeholder 16">
            <a:extLst>
              <a:ext uri="{FF2B5EF4-FFF2-40B4-BE49-F238E27FC236}">
                <a16:creationId xmlns:a16="http://schemas.microsoft.com/office/drawing/2014/main" id="{B66B2088-60CD-46A0-9208-86628EA65D31}"/>
              </a:ext>
            </a:extLst>
          </p:cNvPr>
          <p:cNvSpPr txBox="1">
            <a:spLocks/>
          </p:cNvSpPr>
          <p:nvPr/>
        </p:nvSpPr>
        <p:spPr>
          <a:xfrm>
            <a:off x="7760439" y="5241845"/>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N=437*</a:t>
            </a:r>
          </a:p>
        </p:txBody>
      </p:sp>
      <p:sp>
        <p:nvSpPr>
          <p:cNvPr id="4" name="Content Placeholder 16">
            <a:extLst>
              <a:ext uri="{FF2B5EF4-FFF2-40B4-BE49-F238E27FC236}">
                <a16:creationId xmlns:a16="http://schemas.microsoft.com/office/drawing/2014/main" id="{F3C7663A-3D4D-4659-E655-BB63D43D60BA}"/>
              </a:ext>
            </a:extLst>
          </p:cNvPr>
          <p:cNvSpPr txBox="1">
            <a:spLocks/>
          </p:cNvSpPr>
          <p:nvPr/>
        </p:nvSpPr>
        <p:spPr>
          <a:xfrm>
            <a:off x="7761484" y="3728300"/>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
        <p:nvSpPr>
          <p:cNvPr id="6" name="Content Placeholder 4">
            <a:extLst>
              <a:ext uri="{FF2B5EF4-FFF2-40B4-BE49-F238E27FC236}">
                <a16:creationId xmlns:a16="http://schemas.microsoft.com/office/drawing/2014/main" id="{3CC49DCE-C3E3-09E1-1511-776820C02DBD}"/>
              </a:ext>
            </a:extLst>
          </p:cNvPr>
          <p:cNvSpPr>
            <a:spLocks noGrp="1"/>
          </p:cNvSpPr>
          <p:nvPr>
            <p:ph sz="half" idx="10"/>
          </p:nvPr>
        </p:nvSpPr>
        <p:spPr>
          <a:xfrm>
            <a:off x="8945532" y="2224725"/>
            <a:ext cx="2819709" cy="1300899"/>
          </a:xfrm>
        </p:spPr>
        <p:txBody>
          <a:bodyPr/>
          <a:lstStyle/>
          <a:p>
            <a:r>
              <a:rPr lang="lt-LT" altLang="lt-LT" dirty="0"/>
              <a:t>Vyrai dažniau pritaria daugiabučių namų atnaujinimui ir dalyvautų savo daugiabučio namo atnaujinimo (modernizavimo) procesuose.</a:t>
            </a:r>
          </a:p>
        </p:txBody>
      </p:sp>
    </p:spTree>
    <p:extLst>
      <p:ext uri="{BB962C8B-B14F-4D97-AF65-F5344CB8AC3E}">
        <p14:creationId xmlns:p14="http://schemas.microsoft.com/office/powerpoint/2010/main" val="1043911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r>
              <a:rPr lang="lt-LT" dirty="0"/>
              <a:t>Kas labiausiai motyvuoja pasinaudoti šia galimybe ir atnaujinti savo daugiabutį namą?</a:t>
            </a:r>
          </a:p>
        </p:txBody>
      </p:sp>
      <p:sp>
        <p:nvSpPr>
          <p:cNvPr id="2" name="Title 1"/>
          <p:cNvSpPr>
            <a:spLocks noGrp="1"/>
          </p:cNvSpPr>
          <p:nvPr>
            <p:ph type="title"/>
          </p:nvPr>
        </p:nvSpPr>
        <p:spPr/>
        <p:txBody>
          <a:bodyPr>
            <a:normAutofit/>
          </a:bodyPr>
          <a:lstStyle/>
          <a:p>
            <a:r>
              <a:rPr lang="lt-LT" dirty="0">
                <a:solidFill>
                  <a:schemeClr val="accent2">
                    <a:lumMod val="75000"/>
                  </a:schemeClr>
                </a:solidFill>
              </a:rPr>
              <a:t>NORO DALYVAUTI NAMO ATNAUJINIMO PROCESUOSE MOTYVAI (PROC.)</a:t>
            </a:r>
          </a:p>
        </p:txBody>
      </p:sp>
      <p:sp>
        <p:nvSpPr>
          <p:cNvPr id="9" name="Text Box 11">
            <a:extLst>
              <a:ext uri="{FF2B5EF4-FFF2-40B4-BE49-F238E27FC236}">
                <a16:creationId xmlns:a16="http://schemas.microsoft.com/office/drawing/2014/main" id="{E451D4D4-DC59-4F9F-B7E8-6440FB977253}"/>
              </a:ext>
            </a:extLst>
          </p:cNvPr>
          <p:cNvSpPr txBox="1">
            <a:spLocks noChangeArrowheads="1"/>
          </p:cNvSpPr>
          <p:nvPr/>
        </p:nvSpPr>
        <p:spPr bwMode="auto">
          <a:xfrm>
            <a:off x="1221178" y="1772460"/>
            <a:ext cx="18351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orint</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ys</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 dalyvauti namo atnaujinimo procesuose</a:t>
            </a:r>
          </a:p>
        </p:txBody>
      </p:sp>
      <p:sp>
        <p:nvSpPr>
          <p:cNvPr id="14" name="TextBox 13">
            <a:extLst>
              <a:ext uri="{FF2B5EF4-FFF2-40B4-BE49-F238E27FC236}">
                <a16:creationId xmlns:a16="http://schemas.microsoft.com/office/drawing/2014/main" id="{A826B8DD-6752-4050-8B69-756FE7D90A3D}"/>
              </a:ext>
            </a:extLst>
          </p:cNvPr>
          <p:cNvSpPr txBox="1"/>
          <p:nvPr/>
        </p:nvSpPr>
        <p:spPr>
          <a:xfrm>
            <a:off x="217797" y="6185065"/>
            <a:ext cx="7425598" cy="600164"/>
          </a:xfrm>
          <a:prstGeom prst="rect">
            <a:avLst/>
          </a:prstGeom>
          <a:noFill/>
        </p:spPr>
        <p:txBody>
          <a:bodyPr wrap="square">
            <a:spAutoFit/>
          </a:bodyPr>
          <a:lstStyle/>
          <a:p>
            <a:pPr>
              <a:defRPr/>
            </a:pPr>
            <a:r>
              <a:rPr lang="lt-LT" sz="1100" i="1" dirty="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**2016-2017 m. užduotas klausimas – „Kokiais kriterijais remdamiesi, norėtumėte pasinaudoti šia galimybe ir atnaujinti savo daugiabutį namą?“</a:t>
            </a:r>
          </a:p>
          <a:p>
            <a:pPr>
              <a:defRPr/>
            </a:pPr>
            <a:r>
              <a:rPr lang="lt-LT" sz="1100" i="1" dirty="0">
                <a:solidFill>
                  <a:schemeClr val="tx1">
                    <a:lumMod val="50000"/>
                    <a:lumOff val="50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***Galimi keli atsakymai, suma viršija 100%</a:t>
            </a:r>
          </a:p>
        </p:txBody>
      </p:sp>
      <p:sp>
        <p:nvSpPr>
          <p:cNvPr id="13" name="Text Box 11">
            <a:extLst>
              <a:ext uri="{FF2B5EF4-FFF2-40B4-BE49-F238E27FC236}">
                <a16:creationId xmlns:a16="http://schemas.microsoft.com/office/drawing/2014/main" id="{94CFF6F6-88F9-474A-8642-2463296F71C7}"/>
              </a:ext>
            </a:extLst>
          </p:cNvPr>
          <p:cNvSpPr txBox="1">
            <a:spLocks noChangeArrowheads="1"/>
          </p:cNvSpPr>
          <p:nvPr/>
        </p:nvSpPr>
        <p:spPr bwMode="auto">
          <a:xfrm>
            <a:off x="8363285" y="5751976"/>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N=343*</a:t>
            </a:r>
          </a:p>
        </p:txBody>
      </p:sp>
      <p:sp>
        <p:nvSpPr>
          <p:cNvPr id="15" name="Text Box 11">
            <a:extLst>
              <a:ext uri="{FF2B5EF4-FFF2-40B4-BE49-F238E27FC236}">
                <a16:creationId xmlns:a16="http://schemas.microsoft.com/office/drawing/2014/main" id="{4D57C32B-63E5-44BC-AB6A-11C5240477B6}"/>
              </a:ext>
            </a:extLst>
          </p:cNvPr>
          <p:cNvSpPr txBox="1">
            <a:spLocks noChangeArrowheads="1"/>
          </p:cNvSpPr>
          <p:nvPr/>
        </p:nvSpPr>
        <p:spPr bwMode="auto">
          <a:xfrm>
            <a:off x="6761252" y="5751976"/>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N=354*</a:t>
            </a:r>
          </a:p>
        </p:txBody>
      </p:sp>
      <p:sp>
        <p:nvSpPr>
          <p:cNvPr id="20" name="Text Box 11">
            <a:extLst>
              <a:ext uri="{FF2B5EF4-FFF2-40B4-BE49-F238E27FC236}">
                <a16:creationId xmlns:a16="http://schemas.microsoft.com/office/drawing/2014/main" id="{F54D7929-7B1F-4D15-8F9D-E37B378EC4FB}"/>
              </a:ext>
            </a:extLst>
          </p:cNvPr>
          <p:cNvSpPr txBox="1">
            <a:spLocks noChangeArrowheads="1"/>
          </p:cNvSpPr>
          <p:nvPr/>
        </p:nvSpPr>
        <p:spPr bwMode="auto">
          <a:xfrm>
            <a:off x="5159219" y="5751976"/>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N=391*</a:t>
            </a:r>
          </a:p>
        </p:txBody>
      </p:sp>
      <p:sp>
        <p:nvSpPr>
          <p:cNvPr id="22" name="TextBox 21">
            <a:extLst>
              <a:ext uri="{FF2B5EF4-FFF2-40B4-BE49-F238E27FC236}">
                <a16:creationId xmlns:a16="http://schemas.microsoft.com/office/drawing/2014/main" id="{411A38E6-168A-414E-85DA-45A4331B9E53}"/>
              </a:ext>
            </a:extLst>
          </p:cNvPr>
          <p:cNvSpPr txBox="1"/>
          <p:nvPr/>
        </p:nvSpPr>
        <p:spPr>
          <a:xfrm>
            <a:off x="3337089" y="2024245"/>
            <a:ext cx="5998395" cy="253916"/>
          </a:xfrm>
          <a:prstGeom prst="rect">
            <a:avLst/>
          </a:prstGeom>
          <a:solidFill>
            <a:schemeClr val="bg1">
              <a:lumMod val="85000"/>
            </a:schemeClr>
          </a:solidFill>
        </p:spPr>
        <p:txBody>
          <a:bodyPr wrap="square" rtlCol="0" anchor="ctr">
            <a:spAutoFit/>
          </a:bodyPr>
          <a:lstStyle/>
          <a:p>
            <a:pPr algn="ctr"/>
            <a:r>
              <a:rPr lang="lt-LT" sz="1050" b="1" dirty="0">
                <a:solidFill>
                  <a:schemeClr val="accent2">
                    <a:lumMod val="50000"/>
                  </a:schemeClr>
                </a:solidFill>
              </a:rPr>
              <a:t>Renovuotinų daugiabučių namų gyventojai</a:t>
            </a:r>
          </a:p>
        </p:txBody>
      </p:sp>
      <p:sp>
        <p:nvSpPr>
          <p:cNvPr id="23" name="TextBox 22">
            <a:extLst>
              <a:ext uri="{FF2B5EF4-FFF2-40B4-BE49-F238E27FC236}">
                <a16:creationId xmlns:a16="http://schemas.microsoft.com/office/drawing/2014/main" id="{2EC6D599-53F8-4BC6-8E81-582C9AB37FA4}"/>
              </a:ext>
            </a:extLst>
          </p:cNvPr>
          <p:cNvSpPr txBox="1"/>
          <p:nvPr/>
        </p:nvSpPr>
        <p:spPr>
          <a:xfrm>
            <a:off x="6617423" y="2343563"/>
            <a:ext cx="950391" cy="276999"/>
          </a:xfrm>
          <a:prstGeom prst="rect">
            <a:avLst/>
          </a:prstGeom>
          <a:noFill/>
        </p:spPr>
        <p:txBody>
          <a:bodyPr wrap="square" rtlCol="0">
            <a:spAutoFit/>
          </a:bodyPr>
          <a:lstStyle/>
          <a:p>
            <a:pPr algn="ctr"/>
            <a:r>
              <a:rPr lang="lt-LT" sz="1200" b="1" dirty="0">
                <a:solidFill>
                  <a:schemeClr val="tx1">
                    <a:lumMod val="50000"/>
                    <a:lumOff val="50000"/>
                  </a:schemeClr>
                </a:solidFill>
              </a:rPr>
              <a:t>2017 m.**</a:t>
            </a:r>
          </a:p>
        </p:txBody>
      </p:sp>
      <p:sp>
        <p:nvSpPr>
          <p:cNvPr id="24" name="TextBox 23">
            <a:extLst>
              <a:ext uri="{FF2B5EF4-FFF2-40B4-BE49-F238E27FC236}">
                <a16:creationId xmlns:a16="http://schemas.microsoft.com/office/drawing/2014/main" id="{71898560-F539-414E-B813-F5274FDF4DCA}"/>
              </a:ext>
            </a:extLst>
          </p:cNvPr>
          <p:cNvSpPr txBox="1"/>
          <p:nvPr/>
        </p:nvSpPr>
        <p:spPr>
          <a:xfrm>
            <a:off x="8179219" y="2343563"/>
            <a:ext cx="951320" cy="276999"/>
          </a:xfrm>
          <a:prstGeom prst="rect">
            <a:avLst/>
          </a:prstGeom>
          <a:noFill/>
        </p:spPr>
        <p:txBody>
          <a:bodyPr wrap="square" rtlCol="0">
            <a:spAutoFit/>
          </a:bodyPr>
          <a:lstStyle/>
          <a:p>
            <a:pPr algn="ctr"/>
            <a:r>
              <a:rPr lang="lt-LT" sz="1200" b="1" dirty="0">
                <a:solidFill>
                  <a:schemeClr val="tx1">
                    <a:lumMod val="50000"/>
                    <a:lumOff val="50000"/>
                  </a:schemeClr>
                </a:solidFill>
              </a:rPr>
              <a:t>2016 m.**</a:t>
            </a:r>
          </a:p>
        </p:txBody>
      </p:sp>
      <p:sp>
        <p:nvSpPr>
          <p:cNvPr id="25" name="TextBox 24">
            <a:extLst>
              <a:ext uri="{FF2B5EF4-FFF2-40B4-BE49-F238E27FC236}">
                <a16:creationId xmlns:a16="http://schemas.microsoft.com/office/drawing/2014/main" id="{17B1AB85-B381-40E9-9652-3B3C872EF22F}"/>
              </a:ext>
            </a:extLst>
          </p:cNvPr>
          <p:cNvSpPr txBox="1"/>
          <p:nvPr/>
        </p:nvSpPr>
        <p:spPr>
          <a:xfrm>
            <a:off x="5075584" y="2343563"/>
            <a:ext cx="930435" cy="276999"/>
          </a:xfrm>
          <a:prstGeom prst="rect">
            <a:avLst/>
          </a:prstGeom>
          <a:noFill/>
        </p:spPr>
        <p:txBody>
          <a:bodyPr wrap="square" rtlCol="0">
            <a:spAutoFit/>
          </a:bodyPr>
          <a:lstStyle/>
          <a:p>
            <a:pPr algn="ctr"/>
            <a:r>
              <a:rPr lang="lt-LT" sz="1200" b="1" dirty="0">
                <a:solidFill>
                  <a:schemeClr val="tx1">
                    <a:lumMod val="50000"/>
                    <a:lumOff val="50000"/>
                  </a:schemeClr>
                </a:solidFill>
              </a:rPr>
              <a:t>2018 m.</a:t>
            </a:r>
          </a:p>
        </p:txBody>
      </p:sp>
      <p:graphicFrame>
        <p:nvGraphicFramePr>
          <p:cNvPr id="3" name="Content Placeholder 13">
            <a:extLst>
              <a:ext uri="{FF2B5EF4-FFF2-40B4-BE49-F238E27FC236}">
                <a16:creationId xmlns:a16="http://schemas.microsoft.com/office/drawing/2014/main" id="{31C3DAFB-3116-A2B8-2234-5FAEED28F514}"/>
              </a:ext>
            </a:extLst>
          </p:cNvPr>
          <p:cNvGraphicFramePr>
            <a:graphicFrameLocks/>
          </p:cNvGraphicFramePr>
          <p:nvPr>
            <p:extLst>
              <p:ext uri="{D42A27DB-BD31-4B8C-83A1-F6EECF244321}">
                <p14:modId xmlns:p14="http://schemas.microsoft.com/office/powerpoint/2010/main" val="1078522133"/>
              </p:ext>
            </p:extLst>
          </p:nvPr>
        </p:nvGraphicFramePr>
        <p:xfrm>
          <a:off x="-133350" y="2617338"/>
          <a:ext cx="9626142"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1DC1E973-CBA6-D52C-56F1-12D588D26B8D}"/>
              </a:ext>
            </a:extLst>
          </p:cNvPr>
          <p:cNvSpPr txBox="1"/>
          <p:nvPr/>
        </p:nvSpPr>
        <p:spPr>
          <a:xfrm>
            <a:off x="3533745" y="2343563"/>
            <a:ext cx="930435" cy="276999"/>
          </a:xfrm>
          <a:prstGeom prst="rect">
            <a:avLst/>
          </a:prstGeom>
          <a:noFill/>
        </p:spPr>
        <p:txBody>
          <a:bodyPr wrap="square" rtlCol="0">
            <a:spAutoFit/>
          </a:bodyPr>
          <a:lstStyle/>
          <a:p>
            <a:pPr algn="ctr"/>
            <a:r>
              <a:rPr lang="lt-LT" sz="1200" b="1" dirty="0">
                <a:solidFill>
                  <a:schemeClr val="tx1">
                    <a:lumMod val="50000"/>
                    <a:lumOff val="50000"/>
                  </a:schemeClr>
                </a:solidFill>
              </a:rPr>
              <a:t>20</a:t>
            </a:r>
            <a:r>
              <a:rPr lang="en-US" sz="1200" b="1" dirty="0">
                <a:solidFill>
                  <a:schemeClr val="tx1">
                    <a:lumMod val="50000"/>
                    <a:lumOff val="50000"/>
                  </a:schemeClr>
                </a:solidFill>
              </a:rPr>
              <a:t>22</a:t>
            </a:r>
            <a:r>
              <a:rPr lang="lt-LT" sz="1200" b="1" dirty="0">
                <a:solidFill>
                  <a:schemeClr val="tx1">
                    <a:lumMod val="50000"/>
                    <a:lumOff val="50000"/>
                  </a:schemeClr>
                </a:solidFill>
              </a:rPr>
              <a:t> m.</a:t>
            </a:r>
          </a:p>
        </p:txBody>
      </p:sp>
      <p:sp>
        <p:nvSpPr>
          <p:cNvPr id="6" name="Text Box 11">
            <a:extLst>
              <a:ext uri="{FF2B5EF4-FFF2-40B4-BE49-F238E27FC236}">
                <a16:creationId xmlns:a16="http://schemas.microsoft.com/office/drawing/2014/main" id="{C06EED22-D33C-ED08-0C69-109387BECC6D}"/>
              </a:ext>
            </a:extLst>
          </p:cNvPr>
          <p:cNvSpPr txBox="1">
            <a:spLocks noChangeArrowheads="1"/>
          </p:cNvSpPr>
          <p:nvPr/>
        </p:nvSpPr>
        <p:spPr bwMode="auto">
          <a:xfrm>
            <a:off x="3557186" y="5751976"/>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3</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3*</a:t>
            </a:r>
          </a:p>
        </p:txBody>
      </p:sp>
      <p:cxnSp>
        <p:nvCxnSpPr>
          <p:cNvPr id="8" name="Straight Arrow Connector 7">
            <a:extLst>
              <a:ext uri="{FF2B5EF4-FFF2-40B4-BE49-F238E27FC236}">
                <a16:creationId xmlns:a16="http://schemas.microsoft.com/office/drawing/2014/main" id="{8D4F01AD-EF85-3EF9-23C6-FCFD8B38864D}"/>
              </a:ext>
            </a:extLst>
          </p:cNvPr>
          <p:cNvCxnSpPr>
            <a:cxnSpLocks/>
          </p:cNvCxnSpPr>
          <p:nvPr/>
        </p:nvCxnSpPr>
        <p:spPr>
          <a:xfrm flipV="1">
            <a:off x="4223206" y="2818614"/>
            <a:ext cx="0" cy="216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014FB4E9-775C-1991-0A0D-92720234CB2B}"/>
              </a:ext>
            </a:extLst>
          </p:cNvPr>
          <p:cNvCxnSpPr>
            <a:cxnSpLocks/>
          </p:cNvCxnSpPr>
          <p:nvPr/>
        </p:nvCxnSpPr>
        <p:spPr>
          <a:xfrm>
            <a:off x="4055095" y="3461208"/>
            <a:ext cx="0" cy="216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64244DE-10D4-A61A-86B2-09C7A97C8A54}"/>
              </a:ext>
            </a:extLst>
          </p:cNvPr>
          <p:cNvCxnSpPr>
            <a:cxnSpLocks/>
          </p:cNvCxnSpPr>
          <p:nvPr/>
        </p:nvCxnSpPr>
        <p:spPr>
          <a:xfrm>
            <a:off x="4037813" y="4094375"/>
            <a:ext cx="0" cy="216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08D4C4C7-0D8C-07DF-2AE6-585E941E78E8}"/>
              </a:ext>
            </a:extLst>
          </p:cNvPr>
          <p:cNvCxnSpPr>
            <a:cxnSpLocks/>
          </p:cNvCxnSpPr>
          <p:nvPr/>
        </p:nvCxnSpPr>
        <p:spPr>
          <a:xfrm>
            <a:off x="3963970" y="4708689"/>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81000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13">
            <a:extLst>
              <a:ext uri="{FF2B5EF4-FFF2-40B4-BE49-F238E27FC236}">
                <a16:creationId xmlns:a16="http://schemas.microsoft.com/office/drawing/2014/main" id="{9B0722A7-716D-4846-B226-EBAA1A172E9D}"/>
              </a:ext>
            </a:extLst>
          </p:cNvPr>
          <p:cNvGraphicFramePr>
            <a:graphicFrameLocks/>
          </p:cNvGraphicFramePr>
          <p:nvPr>
            <p:extLst>
              <p:ext uri="{D42A27DB-BD31-4B8C-83A1-F6EECF244321}">
                <p14:modId xmlns:p14="http://schemas.microsoft.com/office/powerpoint/2010/main" val="98793748"/>
              </p:ext>
            </p:extLst>
          </p:nvPr>
        </p:nvGraphicFramePr>
        <p:xfrm>
          <a:off x="466475" y="2333757"/>
          <a:ext cx="8760541" cy="3680544"/>
        </p:xfrm>
        <a:graphic>
          <a:graphicData uri="http://schemas.openxmlformats.org/drawingml/2006/chart">
            <c:chart xmlns:c="http://schemas.openxmlformats.org/drawingml/2006/chart" xmlns:r="http://schemas.openxmlformats.org/officeDocument/2006/relationships" r:id="rId2"/>
          </a:graphicData>
        </a:graphic>
      </p:graphicFrame>
      <p:sp>
        <p:nvSpPr>
          <p:cNvPr id="2" name="Content Placeholder 1">
            <a:extLst>
              <a:ext uri="{FF2B5EF4-FFF2-40B4-BE49-F238E27FC236}">
                <a16:creationId xmlns:a16="http://schemas.microsoft.com/office/drawing/2014/main" id="{7EEA7444-1B5A-4FCE-BF54-A2CD2D525810}"/>
              </a:ext>
            </a:extLst>
          </p:cNvPr>
          <p:cNvSpPr>
            <a:spLocks noGrp="1"/>
          </p:cNvSpPr>
          <p:nvPr>
            <p:ph sz="half" idx="1"/>
          </p:nvPr>
        </p:nvSpPr>
        <p:spPr/>
        <p:txBody>
          <a:bodyPr/>
          <a:lstStyle/>
          <a:p>
            <a:r>
              <a:rPr lang="lt-LT"/>
              <a:t>Kas Jus asmeniškai motyvuotų dalyvauti daugiabučio renovacijoje?</a:t>
            </a:r>
          </a:p>
        </p:txBody>
      </p:sp>
      <p:sp>
        <p:nvSpPr>
          <p:cNvPr id="3" name="Title 2">
            <a:extLst>
              <a:ext uri="{FF2B5EF4-FFF2-40B4-BE49-F238E27FC236}">
                <a16:creationId xmlns:a16="http://schemas.microsoft.com/office/drawing/2014/main" id="{32DBACF3-CAA8-4BF4-805E-D2C0A6B4C133}"/>
              </a:ext>
            </a:extLst>
          </p:cNvPr>
          <p:cNvSpPr>
            <a:spLocks noGrp="1"/>
          </p:cNvSpPr>
          <p:nvPr>
            <p:ph type="title"/>
          </p:nvPr>
        </p:nvSpPr>
        <p:spPr/>
        <p:txBody>
          <a:bodyPr/>
          <a:lstStyle/>
          <a:p>
            <a:r>
              <a:rPr lang="lt-LT" dirty="0">
                <a:solidFill>
                  <a:schemeClr val="accent2">
                    <a:lumMod val="75000"/>
                  </a:schemeClr>
                </a:solidFill>
              </a:rPr>
              <a:t>PASKATOS DALYVAUTI DAUGIABUČIO RENOVACIJOJE (PROC.)</a:t>
            </a:r>
          </a:p>
        </p:txBody>
      </p:sp>
      <p:sp>
        <p:nvSpPr>
          <p:cNvPr id="8" name="Content Placeholder 4">
            <a:extLst>
              <a:ext uri="{FF2B5EF4-FFF2-40B4-BE49-F238E27FC236}">
                <a16:creationId xmlns:a16="http://schemas.microsoft.com/office/drawing/2014/main" id="{5DD6DEA8-BE69-480E-AAD4-7353BD9B7DD9}"/>
              </a:ext>
            </a:extLst>
          </p:cNvPr>
          <p:cNvSpPr txBox="1">
            <a:spLocks/>
          </p:cNvSpPr>
          <p:nvPr/>
        </p:nvSpPr>
        <p:spPr>
          <a:xfrm>
            <a:off x="1229958" y="1807284"/>
            <a:ext cx="1661024" cy="554752"/>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t>*renovuotinų daugiabučių gyventojai</a:t>
            </a:r>
          </a:p>
          <a:p>
            <a:endParaRPr lang="lt-LT" dirty="0"/>
          </a:p>
        </p:txBody>
      </p:sp>
      <p:sp>
        <p:nvSpPr>
          <p:cNvPr id="4" name="TextBox 3">
            <a:extLst>
              <a:ext uri="{FF2B5EF4-FFF2-40B4-BE49-F238E27FC236}">
                <a16:creationId xmlns:a16="http://schemas.microsoft.com/office/drawing/2014/main" id="{EF482A71-BE8E-1AAA-43D6-8F183DA4F0A7}"/>
              </a:ext>
            </a:extLst>
          </p:cNvPr>
          <p:cNvSpPr txBox="1"/>
          <p:nvPr/>
        </p:nvSpPr>
        <p:spPr>
          <a:xfrm>
            <a:off x="184230" y="6475458"/>
            <a:ext cx="4028554" cy="261610"/>
          </a:xfrm>
          <a:prstGeom prst="rect">
            <a:avLst/>
          </a:prstGeom>
          <a:noFill/>
        </p:spPr>
        <p:txBody>
          <a:bodyPr wrap="square" rtlCol="0">
            <a:spAutoFit/>
          </a:bodyPr>
          <a:lstStyle/>
          <a:p>
            <a:r>
              <a:rPr lang="lt-LT" sz="1100" i="1" dirty="0">
                <a:solidFill>
                  <a:schemeClr val="tx1">
                    <a:lumMod val="65000"/>
                    <a:lumOff val="35000"/>
                  </a:schemeClr>
                </a:solidFill>
              </a:rPr>
              <a:t>*Galimi keli atsakymo variantai, suma viršija 100%</a:t>
            </a:r>
            <a:endParaRPr lang="en-US" sz="1100" i="1" dirty="0">
              <a:solidFill>
                <a:schemeClr val="tx1">
                  <a:lumMod val="65000"/>
                  <a:lumOff val="35000"/>
                </a:schemeClr>
              </a:solidFill>
            </a:endParaRPr>
          </a:p>
        </p:txBody>
      </p:sp>
      <p:sp>
        <p:nvSpPr>
          <p:cNvPr id="5" name="Text Box 11">
            <a:extLst>
              <a:ext uri="{FF2B5EF4-FFF2-40B4-BE49-F238E27FC236}">
                <a16:creationId xmlns:a16="http://schemas.microsoft.com/office/drawing/2014/main" id="{E8C8F16D-BC15-FDCB-E74E-64413C465D73}"/>
              </a:ext>
            </a:extLst>
          </p:cNvPr>
          <p:cNvSpPr txBox="1">
            <a:spLocks noChangeArrowheads="1"/>
          </p:cNvSpPr>
          <p:nvPr/>
        </p:nvSpPr>
        <p:spPr bwMode="auto">
          <a:xfrm>
            <a:off x="5046620" y="6101555"/>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N=4</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09</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6" name="Text Box 11">
            <a:extLst>
              <a:ext uri="{FF2B5EF4-FFF2-40B4-BE49-F238E27FC236}">
                <a16:creationId xmlns:a16="http://schemas.microsoft.com/office/drawing/2014/main" id="{7DC4ACBE-67D8-A378-E838-DE95B053D7F9}"/>
              </a:ext>
            </a:extLst>
          </p:cNvPr>
          <p:cNvSpPr txBox="1">
            <a:spLocks noChangeArrowheads="1"/>
          </p:cNvSpPr>
          <p:nvPr/>
        </p:nvSpPr>
        <p:spPr bwMode="auto">
          <a:xfrm>
            <a:off x="8140183" y="6101555"/>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N=416*</a:t>
            </a:r>
          </a:p>
        </p:txBody>
      </p:sp>
      <p:sp>
        <p:nvSpPr>
          <p:cNvPr id="9" name="Content Placeholder 4">
            <a:extLst>
              <a:ext uri="{FF2B5EF4-FFF2-40B4-BE49-F238E27FC236}">
                <a16:creationId xmlns:a16="http://schemas.microsoft.com/office/drawing/2014/main" id="{BAD64B07-540C-D7FA-F318-B0949034C8FC}"/>
              </a:ext>
            </a:extLst>
          </p:cNvPr>
          <p:cNvSpPr txBox="1">
            <a:spLocks/>
          </p:cNvSpPr>
          <p:nvPr/>
        </p:nvSpPr>
        <p:spPr>
          <a:xfrm>
            <a:off x="5271155" y="1914590"/>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10" name="Content Placeholder 4">
            <a:extLst>
              <a:ext uri="{FF2B5EF4-FFF2-40B4-BE49-F238E27FC236}">
                <a16:creationId xmlns:a16="http://schemas.microsoft.com/office/drawing/2014/main" id="{C277FDD4-3451-859F-E596-425DD7A1EE5D}"/>
              </a:ext>
            </a:extLst>
          </p:cNvPr>
          <p:cNvSpPr txBox="1">
            <a:spLocks/>
          </p:cNvSpPr>
          <p:nvPr/>
        </p:nvSpPr>
        <p:spPr>
          <a:xfrm>
            <a:off x="7931086" y="1914590"/>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sp>
        <p:nvSpPr>
          <p:cNvPr id="11" name="TextBox 10">
            <a:extLst>
              <a:ext uri="{FF2B5EF4-FFF2-40B4-BE49-F238E27FC236}">
                <a16:creationId xmlns:a16="http://schemas.microsoft.com/office/drawing/2014/main" id="{1F91A069-D49A-508D-FD49-C08DE5544B30}"/>
              </a:ext>
            </a:extLst>
          </p:cNvPr>
          <p:cNvSpPr txBox="1"/>
          <p:nvPr/>
        </p:nvSpPr>
        <p:spPr>
          <a:xfrm>
            <a:off x="6315955" y="2639505"/>
            <a:ext cx="1442301" cy="246221"/>
          </a:xfrm>
          <a:prstGeom prst="rect">
            <a:avLst/>
          </a:prstGeom>
          <a:noFill/>
        </p:spPr>
        <p:txBody>
          <a:bodyPr wrap="square" rtlCol="0">
            <a:spAutoFit/>
          </a:bodyPr>
          <a:lstStyle/>
          <a:p>
            <a:r>
              <a:rPr lang="lt-LT" sz="1000" i="1" dirty="0"/>
              <a:t>įtraukta nuo 2022 m.</a:t>
            </a:r>
          </a:p>
        </p:txBody>
      </p:sp>
      <p:cxnSp>
        <p:nvCxnSpPr>
          <p:cNvPr id="12" name="Straight Arrow Connector 11">
            <a:extLst>
              <a:ext uri="{FF2B5EF4-FFF2-40B4-BE49-F238E27FC236}">
                <a16:creationId xmlns:a16="http://schemas.microsoft.com/office/drawing/2014/main" id="{D2C0F90F-D453-D2E4-C34B-189F90474647}"/>
              </a:ext>
            </a:extLst>
          </p:cNvPr>
          <p:cNvCxnSpPr>
            <a:cxnSpLocks/>
          </p:cNvCxnSpPr>
          <p:nvPr/>
        </p:nvCxnSpPr>
        <p:spPr>
          <a:xfrm rot="5400000">
            <a:off x="6273470" y="2679992"/>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5" name="TextBox 14">
            <a:extLst>
              <a:ext uri="{FF2B5EF4-FFF2-40B4-BE49-F238E27FC236}">
                <a16:creationId xmlns:a16="http://schemas.microsoft.com/office/drawing/2014/main" id="{D1E8DDEE-1060-47A0-F2E9-6C073D56386E}"/>
              </a:ext>
            </a:extLst>
          </p:cNvPr>
          <p:cNvSpPr txBox="1"/>
          <p:nvPr/>
        </p:nvSpPr>
        <p:spPr>
          <a:xfrm>
            <a:off x="5874466" y="3461208"/>
            <a:ext cx="1442301" cy="246221"/>
          </a:xfrm>
          <a:prstGeom prst="rect">
            <a:avLst/>
          </a:prstGeom>
          <a:noFill/>
        </p:spPr>
        <p:txBody>
          <a:bodyPr wrap="square" rtlCol="0">
            <a:spAutoFit/>
          </a:bodyPr>
          <a:lstStyle/>
          <a:p>
            <a:r>
              <a:rPr lang="lt-LT" sz="1000" i="1" dirty="0"/>
              <a:t>įtraukta nuo 2022 m.</a:t>
            </a:r>
          </a:p>
        </p:txBody>
      </p:sp>
      <p:cxnSp>
        <p:nvCxnSpPr>
          <p:cNvPr id="16" name="Straight Arrow Connector 15">
            <a:extLst>
              <a:ext uri="{FF2B5EF4-FFF2-40B4-BE49-F238E27FC236}">
                <a16:creationId xmlns:a16="http://schemas.microsoft.com/office/drawing/2014/main" id="{F24E2177-9990-BE51-9F12-D73D1927DEB5}"/>
              </a:ext>
            </a:extLst>
          </p:cNvPr>
          <p:cNvCxnSpPr>
            <a:cxnSpLocks/>
          </p:cNvCxnSpPr>
          <p:nvPr/>
        </p:nvCxnSpPr>
        <p:spPr>
          <a:xfrm rot="5400000">
            <a:off x="5831981" y="3501695"/>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447381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93F69D-D76A-4733-8678-F6ACF69267CE}"/>
              </a:ext>
            </a:extLst>
          </p:cNvPr>
          <p:cNvSpPr>
            <a:spLocks noGrp="1"/>
          </p:cNvSpPr>
          <p:nvPr>
            <p:ph sz="half" idx="1"/>
          </p:nvPr>
        </p:nvSpPr>
        <p:spPr/>
        <p:txBody>
          <a:bodyPr/>
          <a:lstStyle/>
          <a:p>
            <a:r>
              <a:rPr lang="lt-LT" dirty="0"/>
              <a:t>Kodėl nesate tvirtai apsibrendęs ar nenorėtumėte atnaujinti savo daugiabučio? </a:t>
            </a:r>
          </a:p>
        </p:txBody>
      </p:sp>
      <p:sp>
        <p:nvSpPr>
          <p:cNvPr id="3" name="Title 2">
            <a:extLst>
              <a:ext uri="{FF2B5EF4-FFF2-40B4-BE49-F238E27FC236}">
                <a16:creationId xmlns:a16="http://schemas.microsoft.com/office/drawing/2014/main" id="{6F612847-0A0B-465E-92A2-9E0F7E66DB86}"/>
              </a:ext>
            </a:extLst>
          </p:cNvPr>
          <p:cNvSpPr>
            <a:spLocks noGrp="1"/>
          </p:cNvSpPr>
          <p:nvPr>
            <p:ph type="title"/>
          </p:nvPr>
        </p:nvSpPr>
        <p:spPr/>
        <p:txBody>
          <a:bodyPr/>
          <a:lstStyle/>
          <a:p>
            <a:r>
              <a:rPr lang="en-US" dirty="0">
                <a:solidFill>
                  <a:schemeClr val="accent2">
                    <a:lumMod val="75000"/>
                  </a:schemeClr>
                </a:solidFill>
              </a:rPr>
              <a:t>NEAPSISPRENDIMO AR ATSISAKYMO ATNAUJINTI SAVO DAUGIABUT</a:t>
            </a:r>
            <a:r>
              <a:rPr lang="lt-LT" dirty="0">
                <a:solidFill>
                  <a:schemeClr val="accent2">
                    <a:lumMod val="75000"/>
                  </a:schemeClr>
                </a:solidFill>
              </a:rPr>
              <a:t>Į PRIEŽASTYS (PROC.)</a:t>
            </a:r>
          </a:p>
        </p:txBody>
      </p:sp>
      <p:sp>
        <p:nvSpPr>
          <p:cNvPr id="4" name="Content Placeholder 3">
            <a:extLst>
              <a:ext uri="{FF2B5EF4-FFF2-40B4-BE49-F238E27FC236}">
                <a16:creationId xmlns:a16="http://schemas.microsoft.com/office/drawing/2014/main" id="{B354251E-43B0-416F-80B8-FACAD6F5DB76}"/>
              </a:ext>
            </a:extLst>
          </p:cNvPr>
          <p:cNvSpPr>
            <a:spLocks noGrp="1"/>
          </p:cNvSpPr>
          <p:nvPr>
            <p:ph sz="half" idx="10"/>
          </p:nvPr>
        </p:nvSpPr>
        <p:spPr>
          <a:xfrm>
            <a:off x="8926679" y="1809947"/>
            <a:ext cx="2819709" cy="1432874"/>
          </a:xfrm>
        </p:spPr>
        <p:txBody>
          <a:bodyPr/>
          <a:lstStyle/>
          <a:p>
            <a:r>
              <a:rPr lang="lt-LT" dirty="0"/>
              <a:t>Tai, kad reikia prisiimti finansinius įsipareigojimus, dažniau įvardija aukštesnio išsimokslinimo respondentai. </a:t>
            </a:r>
          </a:p>
          <a:p>
            <a:r>
              <a:rPr lang="lt-LT" dirty="0"/>
              <a:t>Renovacijos metu padaromą broką – moterys.</a:t>
            </a:r>
          </a:p>
          <a:p>
            <a:r>
              <a:rPr lang="lt-LT" dirty="0"/>
              <a:t>Darbų ir statybinių medžiagų kainų spartų kilimą – moterys ir aukštesnio išsimokslinimo apklaustieji.</a:t>
            </a:r>
          </a:p>
        </p:txBody>
      </p:sp>
      <p:sp>
        <p:nvSpPr>
          <p:cNvPr id="5" name="Content Placeholder 4">
            <a:extLst>
              <a:ext uri="{FF2B5EF4-FFF2-40B4-BE49-F238E27FC236}">
                <a16:creationId xmlns:a16="http://schemas.microsoft.com/office/drawing/2014/main" id="{2D8CAB95-9E4F-40A1-AEBD-3F8FFA6F041E}"/>
              </a:ext>
            </a:extLst>
          </p:cNvPr>
          <p:cNvSpPr>
            <a:spLocks noGrp="1"/>
          </p:cNvSpPr>
          <p:nvPr>
            <p:ph sz="half" idx="11"/>
          </p:nvPr>
        </p:nvSpPr>
        <p:spPr>
          <a:xfrm>
            <a:off x="1238008" y="1805898"/>
            <a:ext cx="1901432" cy="525821"/>
          </a:xfrm>
        </p:spPr>
        <p:txBody>
          <a:bodyPr/>
          <a:lstStyle/>
          <a:p>
            <a:pPr algn="l"/>
            <a:r>
              <a:rPr lang="lt-LT" dirty="0">
                <a:solidFill>
                  <a:schemeClr val="tx1">
                    <a:lumMod val="65000"/>
                    <a:lumOff val="35000"/>
                  </a:schemeClr>
                </a:solidFill>
              </a:rPr>
              <a:t>*renovuotinų daugiabučių gyventojai, neapsisprendę dėl savo daugiabučio atnaujinimo</a:t>
            </a:r>
          </a:p>
          <a:p>
            <a:pPr algn="l"/>
            <a:endParaRPr lang="lt-LT" dirty="0">
              <a:solidFill>
                <a:schemeClr val="tx1">
                  <a:lumMod val="65000"/>
                  <a:lumOff val="35000"/>
                </a:schemeClr>
              </a:solidFill>
            </a:endParaRPr>
          </a:p>
        </p:txBody>
      </p:sp>
      <p:graphicFrame>
        <p:nvGraphicFramePr>
          <p:cNvPr id="6" name="Content Placeholder 13">
            <a:extLst>
              <a:ext uri="{FF2B5EF4-FFF2-40B4-BE49-F238E27FC236}">
                <a16:creationId xmlns:a16="http://schemas.microsoft.com/office/drawing/2014/main" id="{0666EF84-5231-4964-8EB6-68269B4342D9}"/>
              </a:ext>
            </a:extLst>
          </p:cNvPr>
          <p:cNvGraphicFramePr>
            <a:graphicFrameLocks/>
          </p:cNvGraphicFramePr>
          <p:nvPr>
            <p:extLst>
              <p:ext uri="{D42A27DB-BD31-4B8C-83A1-F6EECF244321}">
                <p14:modId xmlns:p14="http://schemas.microsoft.com/office/powerpoint/2010/main" val="3030367435"/>
              </p:ext>
            </p:extLst>
          </p:nvPr>
        </p:nvGraphicFramePr>
        <p:xfrm>
          <a:off x="1376315" y="2560625"/>
          <a:ext cx="7319992" cy="3801712"/>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66EF9A27-865B-4F85-9CD2-FE50EF242472}"/>
              </a:ext>
            </a:extLst>
          </p:cNvPr>
          <p:cNvSpPr txBox="1"/>
          <p:nvPr/>
        </p:nvSpPr>
        <p:spPr>
          <a:xfrm>
            <a:off x="184230" y="6475458"/>
            <a:ext cx="4028554" cy="261610"/>
          </a:xfrm>
          <a:prstGeom prst="rect">
            <a:avLst/>
          </a:prstGeom>
          <a:noFill/>
        </p:spPr>
        <p:txBody>
          <a:bodyPr wrap="square" rtlCol="0">
            <a:spAutoFit/>
          </a:bodyPr>
          <a:lstStyle/>
          <a:p>
            <a:r>
              <a:rPr lang="lt-LT" sz="1100" i="1" dirty="0">
                <a:solidFill>
                  <a:schemeClr val="tx1">
                    <a:lumMod val="65000"/>
                    <a:lumOff val="35000"/>
                  </a:schemeClr>
                </a:solidFill>
              </a:rPr>
              <a:t>*Galimi keli atsakymo variantai, suma viršija 100%</a:t>
            </a:r>
            <a:endParaRPr lang="en-US" sz="1100" i="1" dirty="0">
              <a:solidFill>
                <a:schemeClr val="tx1">
                  <a:lumMod val="65000"/>
                  <a:lumOff val="35000"/>
                </a:schemeClr>
              </a:solidFill>
            </a:endParaRPr>
          </a:p>
        </p:txBody>
      </p:sp>
      <p:sp>
        <p:nvSpPr>
          <p:cNvPr id="8" name="Content Placeholder 4">
            <a:extLst>
              <a:ext uri="{FF2B5EF4-FFF2-40B4-BE49-F238E27FC236}">
                <a16:creationId xmlns:a16="http://schemas.microsoft.com/office/drawing/2014/main" id="{9BAEA9FF-F4E0-535C-1959-E5350B17E8A7}"/>
              </a:ext>
            </a:extLst>
          </p:cNvPr>
          <p:cNvSpPr txBox="1">
            <a:spLocks/>
          </p:cNvSpPr>
          <p:nvPr/>
        </p:nvSpPr>
        <p:spPr>
          <a:xfrm>
            <a:off x="5365423" y="2187967"/>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9" name="Content Placeholder 4">
            <a:extLst>
              <a:ext uri="{FF2B5EF4-FFF2-40B4-BE49-F238E27FC236}">
                <a16:creationId xmlns:a16="http://schemas.microsoft.com/office/drawing/2014/main" id="{738151E3-9AF1-4A5E-42CE-D8F29C4ABB92}"/>
              </a:ext>
            </a:extLst>
          </p:cNvPr>
          <p:cNvSpPr txBox="1">
            <a:spLocks/>
          </p:cNvSpPr>
          <p:nvPr/>
        </p:nvSpPr>
        <p:spPr>
          <a:xfrm>
            <a:off x="7299490" y="2187967"/>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sp>
        <p:nvSpPr>
          <p:cNvPr id="10" name="Text Box 11">
            <a:extLst>
              <a:ext uri="{FF2B5EF4-FFF2-40B4-BE49-F238E27FC236}">
                <a16:creationId xmlns:a16="http://schemas.microsoft.com/office/drawing/2014/main" id="{DD93077B-D974-1CCD-314F-39FECF1F70F2}"/>
              </a:ext>
            </a:extLst>
          </p:cNvPr>
          <p:cNvSpPr txBox="1">
            <a:spLocks noChangeArrowheads="1"/>
          </p:cNvSpPr>
          <p:nvPr/>
        </p:nvSpPr>
        <p:spPr bwMode="auto">
          <a:xfrm>
            <a:off x="7440505" y="6411853"/>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248</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11" name="Text Box 11">
            <a:extLst>
              <a:ext uri="{FF2B5EF4-FFF2-40B4-BE49-F238E27FC236}">
                <a16:creationId xmlns:a16="http://schemas.microsoft.com/office/drawing/2014/main" id="{A69B7155-03A3-930D-E505-E3C138CD8937}"/>
              </a:ext>
            </a:extLst>
          </p:cNvPr>
          <p:cNvSpPr txBox="1">
            <a:spLocks noChangeArrowheads="1"/>
          </p:cNvSpPr>
          <p:nvPr/>
        </p:nvSpPr>
        <p:spPr bwMode="auto">
          <a:xfrm>
            <a:off x="5254010" y="6411853"/>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252</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16" name="TextBox 15">
            <a:extLst>
              <a:ext uri="{FF2B5EF4-FFF2-40B4-BE49-F238E27FC236}">
                <a16:creationId xmlns:a16="http://schemas.microsoft.com/office/drawing/2014/main" id="{2CB353E7-F02D-2F02-0B9F-136A614F5810}"/>
              </a:ext>
            </a:extLst>
          </p:cNvPr>
          <p:cNvSpPr txBox="1"/>
          <p:nvPr/>
        </p:nvSpPr>
        <p:spPr>
          <a:xfrm>
            <a:off x="6023724" y="4524866"/>
            <a:ext cx="1442301" cy="246221"/>
          </a:xfrm>
          <a:prstGeom prst="rect">
            <a:avLst/>
          </a:prstGeom>
          <a:noFill/>
        </p:spPr>
        <p:txBody>
          <a:bodyPr wrap="square" rtlCol="0">
            <a:spAutoFit/>
          </a:bodyPr>
          <a:lstStyle/>
          <a:p>
            <a:r>
              <a:rPr lang="lt-LT" sz="1000" i="1" dirty="0"/>
              <a:t>įtraukta nuo 2022 m.</a:t>
            </a:r>
          </a:p>
        </p:txBody>
      </p:sp>
      <p:cxnSp>
        <p:nvCxnSpPr>
          <p:cNvPr id="17" name="Straight Arrow Connector 16">
            <a:extLst>
              <a:ext uri="{FF2B5EF4-FFF2-40B4-BE49-F238E27FC236}">
                <a16:creationId xmlns:a16="http://schemas.microsoft.com/office/drawing/2014/main" id="{6503DB72-20CA-E9DC-5B94-EB9D25246525}"/>
              </a:ext>
            </a:extLst>
          </p:cNvPr>
          <p:cNvCxnSpPr>
            <a:cxnSpLocks/>
          </p:cNvCxnSpPr>
          <p:nvPr/>
        </p:nvCxnSpPr>
        <p:spPr>
          <a:xfrm rot="5400000">
            <a:off x="5981239" y="4565353"/>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721260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3A7BF2-C7B0-4DA9-962A-22E2712701B1}"/>
              </a:ext>
            </a:extLst>
          </p:cNvPr>
          <p:cNvSpPr>
            <a:spLocks noGrp="1"/>
          </p:cNvSpPr>
          <p:nvPr>
            <p:ph sz="half" idx="1"/>
          </p:nvPr>
        </p:nvSpPr>
        <p:spPr/>
        <p:txBody>
          <a:bodyPr/>
          <a:lstStyle/>
          <a:p>
            <a:r>
              <a:rPr lang="lt-LT"/>
              <a:t>Ar Jūs lengviau ryžtumėtės renovacijai, jei žinotumėte, kad namas įtrauktas į savivaldybės kvartalų energinio efektyvumo didinimo programą, kurią įgyvendinant bus atnaujinami visi kvartalo daugiabučiai ir viešieji pastatai, mašinų stovėjimo aikštelės, gatvių apšvietimo tinklai, vaikų žaidimų aikštelės ir kt.?</a:t>
            </a:r>
          </a:p>
          <a:p>
            <a:endParaRPr lang="lt-LT"/>
          </a:p>
        </p:txBody>
      </p:sp>
      <p:sp>
        <p:nvSpPr>
          <p:cNvPr id="3" name="Title 2">
            <a:extLst>
              <a:ext uri="{FF2B5EF4-FFF2-40B4-BE49-F238E27FC236}">
                <a16:creationId xmlns:a16="http://schemas.microsoft.com/office/drawing/2014/main" id="{A38ECE3A-23DD-4AC2-92E7-59391C365751}"/>
              </a:ext>
            </a:extLst>
          </p:cNvPr>
          <p:cNvSpPr>
            <a:spLocks noGrp="1"/>
          </p:cNvSpPr>
          <p:nvPr>
            <p:ph type="title"/>
          </p:nvPr>
        </p:nvSpPr>
        <p:spPr/>
        <p:txBody>
          <a:bodyPr>
            <a:normAutofit fontScale="90000"/>
          </a:bodyPr>
          <a:lstStyle/>
          <a:p>
            <a:r>
              <a:rPr lang="lt-LT" dirty="0">
                <a:solidFill>
                  <a:schemeClr val="accent2">
                    <a:lumMod val="75000"/>
                  </a:schemeClr>
                </a:solidFill>
              </a:rPr>
              <a:t>NUOSTATA DĖL RENOVACIJOS, VEIKIANT SAVIVALDYBĖS KVARTALŲ ENERGINIO EFEKTYVUMO DIDINIMO PROGRAMAI (PROC.)</a:t>
            </a:r>
          </a:p>
        </p:txBody>
      </p:sp>
      <p:sp>
        <p:nvSpPr>
          <p:cNvPr id="5" name="Content Placeholder 4">
            <a:extLst>
              <a:ext uri="{FF2B5EF4-FFF2-40B4-BE49-F238E27FC236}">
                <a16:creationId xmlns:a16="http://schemas.microsoft.com/office/drawing/2014/main" id="{D63A8226-6EF0-4645-9EE3-35E43E6A8E53}"/>
              </a:ext>
            </a:extLst>
          </p:cNvPr>
          <p:cNvSpPr>
            <a:spLocks noGrp="1"/>
          </p:cNvSpPr>
          <p:nvPr>
            <p:ph sz="half" idx="11"/>
          </p:nvPr>
        </p:nvSpPr>
        <p:spPr>
          <a:xfrm>
            <a:off x="1238008" y="2138402"/>
            <a:ext cx="1616028" cy="373889"/>
          </a:xfrm>
        </p:spPr>
        <p:txBody>
          <a:bodyPr/>
          <a:lstStyle/>
          <a:p>
            <a:r>
              <a:rPr lang="lt-LT" dirty="0">
                <a:solidFill>
                  <a:schemeClr val="tx1">
                    <a:lumMod val="65000"/>
                    <a:lumOff val="35000"/>
                  </a:schemeClr>
                </a:solidFill>
              </a:rPr>
              <a:t>*renovuotinų daugiabučių gyventojai</a:t>
            </a:r>
          </a:p>
        </p:txBody>
      </p:sp>
      <p:graphicFrame>
        <p:nvGraphicFramePr>
          <p:cNvPr id="7" name="Content Placeholder 8">
            <a:extLst>
              <a:ext uri="{FF2B5EF4-FFF2-40B4-BE49-F238E27FC236}">
                <a16:creationId xmlns:a16="http://schemas.microsoft.com/office/drawing/2014/main" id="{BE199250-1CB9-4EBB-B57D-F53A404FE035}"/>
              </a:ext>
            </a:extLst>
          </p:cNvPr>
          <p:cNvGraphicFramePr>
            <a:graphicFrameLocks/>
          </p:cNvGraphicFramePr>
          <p:nvPr>
            <p:extLst>
              <p:ext uri="{D42A27DB-BD31-4B8C-83A1-F6EECF244321}">
                <p14:modId xmlns:p14="http://schemas.microsoft.com/office/powerpoint/2010/main" val="1405800815"/>
              </p:ext>
            </p:extLst>
          </p:nvPr>
        </p:nvGraphicFramePr>
        <p:xfrm>
          <a:off x="1250780" y="2786848"/>
          <a:ext cx="7315200" cy="3453193"/>
        </p:xfrm>
        <a:graphic>
          <a:graphicData uri="http://schemas.openxmlformats.org/drawingml/2006/chart">
            <c:chart xmlns:c="http://schemas.openxmlformats.org/drawingml/2006/chart" xmlns:r="http://schemas.openxmlformats.org/officeDocument/2006/relationships" r:id="rId2"/>
          </a:graphicData>
        </a:graphic>
      </p:graphicFrame>
      <p:sp>
        <p:nvSpPr>
          <p:cNvPr id="6" name="Content Placeholder 16">
            <a:extLst>
              <a:ext uri="{FF2B5EF4-FFF2-40B4-BE49-F238E27FC236}">
                <a16:creationId xmlns:a16="http://schemas.microsoft.com/office/drawing/2014/main" id="{16AB6472-6E0F-41D3-B763-F8172D8652F9}"/>
              </a:ext>
            </a:extLst>
          </p:cNvPr>
          <p:cNvSpPr txBox="1">
            <a:spLocks/>
          </p:cNvSpPr>
          <p:nvPr/>
        </p:nvSpPr>
        <p:spPr>
          <a:xfrm>
            <a:off x="8608584" y="4602858"/>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N=416*</a:t>
            </a:r>
          </a:p>
        </p:txBody>
      </p:sp>
      <p:sp>
        <p:nvSpPr>
          <p:cNvPr id="8" name="Content Placeholder 16">
            <a:extLst>
              <a:ext uri="{FF2B5EF4-FFF2-40B4-BE49-F238E27FC236}">
                <a16:creationId xmlns:a16="http://schemas.microsoft.com/office/drawing/2014/main" id="{37BB8038-5339-45CB-BAB8-D5572D14D1B6}"/>
              </a:ext>
            </a:extLst>
          </p:cNvPr>
          <p:cNvSpPr txBox="1">
            <a:spLocks/>
          </p:cNvSpPr>
          <p:nvPr/>
        </p:nvSpPr>
        <p:spPr>
          <a:xfrm>
            <a:off x="8607539" y="5411723"/>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N=437*</a:t>
            </a:r>
          </a:p>
        </p:txBody>
      </p:sp>
      <p:cxnSp>
        <p:nvCxnSpPr>
          <p:cNvPr id="9" name="Straight Arrow Connector 8">
            <a:extLst>
              <a:ext uri="{FF2B5EF4-FFF2-40B4-BE49-F238E27FC236}">
                <a16:creationId xmlns:a16="http://schemas.microsoft.com/office/drawing/2014/main" id="{6950674E-5452-4198-B47A-871D33CE9503}"/>
              </a:ext>
            </a:extLst>
          </p:cNvPr>
          <p:cNvCxnSpPr>
            <a:cxnSpLocks/>
          </p:cNvCxnSpPr>
          <p:nvPr/>
        </p:nvCxnSpPr>
        <p:spPr>
          <a:xfrm>
            <a:off x="4023773" y="3761295"/>
            <a:ext cx="0" cy="231644"/>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Straight Arrow Connector 10">
            <a:extLst>
              <a:ext uri="{FF2B5EF4-FFF2-40B4-BE49-F238E27FC236}">
                <a16:creationId xmlns:a16="http://schemas.microsoft.com/office/drawing/2014/main" id="{B7AE9A00-15FD-4F00-AD4A-685986F9AFF2}"/>
              </a:ext>
            </a:extLst>
          </p:cNvPr>
          <p:cNvCxnSpPr/>
          <p:nvPr/>
        </p:nvCxnSpPr>
        <p:spPr>
          <a:xfrm flipV="1">
            <a:off x="6316058" y="3811474"/>
            <a:ext cx="0" cy="2088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Content Placeholder 16">
            <a:extLst>
              <a:ext uri="{FF2B5EF4-FFF2-40B4-BE49-F238E27FC236}">
                <a16:creationId xmlns:a16="http://schemas.microsoft.com/office/drawing/2014/main" id="{8B0B3BC7-902C-B346-F700-FC2FE135F8E8}"/>
              </a:ext>
            </a:extLst>
          </p:cNvPr>
          <p:cNvSpPr txBox="1">
            <a:spLocks/>
          </p:cNvSpPr>
          <p:nvPr/>
        </p:nvSpPr>
        <p:spPr>
          <a:xfrm>
            <a:off x="8608584" y="3793993"/>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a:t>
            </a:r>
            <a:r>
              <a:rPr lang="en-US" dirty="0">
                <a:solidFill>
                  <a:schemeClr val="tx1">
                    <a:lumMod val="65000"/>
                    <a:lumOff val="35000"/>
                  </a:schemeClr>
                </a:solidFill>
              </a:rPr>
              <a:t>09</a:t>
            </a:r>
            <a:r>
              <a:rPr lang="lt-LT" dirty="0">
                <a:solidFill>
                  <a:schemeClr val="tx1">
                    <a:lumMod val="65000"/>
                    <a:lumOff val="35000"/>
                  </a:schemeClr>
                </a:solidFill>
              </a:rPr>
              <a:t>*</a:t>
            </a:r>
          </a:p>
        </p:txBody>
      </p:sp>
    </p:spTree>
    <p:extLst>
      <p:ext uri="{BB962C8B-B14F-4D97-AF65-F5344CB8AC3E}">
        <p14:creationId xmlns:p14="http://schemas.microsoft.com/office/powerpoint/2010/main" val="16937040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C16B14-E94F-47F9-8D58-F9C058FD5894}"/>
              </a:ext>
            </a:extLst>
          </p:cNvPr>
          <p:cNvSpPr>
            <a:spLocks noGrp="1"/>
          </p:cNvSpPr>
          <p:nvPr>
            <p:ph sz="half" idx="1"/>
          </p:nvPr>
        </p:nvSpPr>
        <p:spPr/>
        <p:txBody>
          <a:bodyPr/>
          <a:lstStyle/>
          <a:p>
            <a:r>
              <a:rPr lang="lt-LT"/>
              <a:t>Ką savo daugiabučiame name labiausiai norėtumėte atnaujinti? </a:t>
            </a:r>
          </a:p>
        </p:txBody>
      </p:sp>
      <p:sp>
        <p:nvSpPr>
          <p:cNvPr id="3" name="Title 2">
            <a:extLst>
              <a:ext uri="{FF2B5EF4-FFF2-40B4-BE49-F238E27FC236}">
                <a16:creationId xmlns:a16="http://schemas.microsoft.com/office/drawing/2014/main" id="{5A8B8FBA-F2FC-4420-A493-6CFE31DAD9AE}"/>
              </a:ext>
            </a:extLst>
          </p:cNvPr>
          <p:cNvSpPr>
            <a:spLocks noGrp="1"/>
          </p:cNvSpPr>
          <p:nvPr>
            <p:ph type="title"/>
          </p:nvPr>
        </p:nvSpPr>
        <p:spPr/>
        <p:txBody>
          <a:bodyPr/>
          <a:lstStyle/>
          <a:p>
            <a:r>
              <a:rPr lang="lt-LT" dirty="0">
                <a:solidFill>
                  <a:schemeClr val="accent2">
                    <a:lumMod val="75000"/>
                  </a:schemeClr>
                </a:solidFill>
              </a:rPr>
              <a:t>DAUGIABUČIO NAMO ATNAUJINIMAS (PROC.)</a:t>
            </a:r>
          </a:p>
        </p:txBody>
      </p:sp>
      <p:sp>
        <p:nvSpPr>
          <p:cNvPr id="4" name="Content Placeholder 3">
            <a:extLst>
              <a:ext uri="{FF2B5EF4-FFF2-40B4-BE49-F238E27FC236}">
                <a16:creationId xmlns:a16="http://schemas.microsoft.com/office/drawing/2014/main" id="{0CB61596-8D22-47AA-8B85-B76F49069DD9}"/>
              </a:ext>
            </a:extLst>
          </p:cNvPr>
          <p:cNvSpPr>
            <a:spLocks noGrp="1"/>
          </p:cNvSpPr>
          <p:nvPr>
            <p:ph sz="half" idx="10"/>
          </p:nvPr>
        </p:nvSpPr>
        <p:spPr>
          <a:xfrm>
            <a:off x="9134068" y="1800519"/>
            <a:ext cx="2819709" cy="1253766"/>
          </a:xfrm>
        </p:spPr>
        <p:txBody>
          <a:bodyPr/>
          <a:lstStyle/>
          <a:p>
            <a:r>
              <a:rPr lang="lt-LT" dirty="0"/>
              <a:t>Atnaujinti šildymo sistemą dažniau norėtų vyrai ir aukštesnio išsimokslinimo apklaustieji. </a:t>
            </a:r>
          </a:p>
          <a:p>
            <a:r>
              <a:rPr lang="lt-LT" dirty="0"/>
              <a:t>Atnaujinti vamzdynus – moterys.</a:t>
            </a:r>
          </a:p>
          <a:p>
            <a:r>
              <a:rPr lang="lt-LT" dirty="0"/>
              <a:t>Atnaujinti fasadą – vyrai.</a:t>
            </a:r>
          </a:p>
          <a:p>
            <a:r>
              <a:rPr lang="lt-LT" dirty="0"/>
              <a:t>Atnaujinti stogą – aukštesnio išsimokslinimo respondentai.</a:t>
            </a:r>
          </a:p>
        </p:txBody>
      </p:sp>
      <p:graphicFrame>
        <p:nvGraphicFramePr>
          <p:cNvPr id="7" name="Content Placeholder 7">
            <a:extLst>
              <a:ext uri="{FF2B5EF4-FFF2-40B4-BE49-F238E27FC236}">
                <a16:creationId xmlns:a16="http://schemas.microsoft.com/office/drawing/2014/main" id="{914B9AF1-C517-4283-BA88-2BA08A629447}"/>
              </a:ext>
            </a:extLst>
          </p:cNvPr>
          <p:cNvGraphicFramePr>
            <a:graphicFrameLocks/>
          </p:cNvGraphicFramePr>
          <p:nvPr>
            <p:extLst>
              <p:ext uri="{D42A27DB-BD31-4B8C-83A1-F6EECF244321}">
                <p14:modId xmlns:p14="http://schemas.microsoft.com/office/powerpoint/2010/main" val="789811899"/>
              </p:ext>
            </p:extLst>
          </p:nvPr>
        </p:nvGraphicFramePr>
        <p:xfrm>
          <a:off x="972173" y="2290046"/>
          <a:ext cx="7479099" cy="3664070"/>
        </p:xfrm>
        <a:graphic>
          <a:graphicData uri="http://schemas.openxmlformats.org/drawingml/2006/chart">
            <c:chart xmlns:c="http://schemas.openxmlformats.org/drawingml/2006/chart" xmlns:r="http://schemas.openxmlformats.org/officeDocument/2006/relationships" r:id="rId2"/>
          </a:graphicData>
        </a:graphic>
      </p:graphicFrame>
      <p:sp>
        <p:nvSpPr>
          <p:cNvPr id="9" name="Content Placeholder 4">
            <a:extLst>
              <a:ext uri="{FF2B5EF4-FFF2-40B4-BE49-F238E27FC236}">
                <a16:creationId xmlns:a16="http://schemas.microsoft.com/office/drawing/2014/main" id="{244255C5-41C8-471B-B65E-9D3409DAF833}"/>
              </a:ext>
            </a:extLst>
          </p:cNvPr>
          <p:cNvSpPr txBox="1">
            <a:spLocks/>
          </p:cNvSpPr>
          <p:nvPr/>
        </p:nvSpPr>
        <p:spPr>
          <a:xfrm>
            <a:off x="1221178" y="1828800"/>
            <a:ext cx="1616028" cy="52694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*renovuotinų daugiabučių gyventojai</a:t>
            </a:r>
          </a:p>
        </p:txBody>
      </p:sp>
      <p:sp>
        <p:nvSpPr>
          <p:cNvPr id="13" name="Text Box 11">
            <a:extLst>
              <a:ext uri="{FF2B5EF4-FFF2-40B4-BE49-F238E27FC236}">
                <a16:creationId xmlns:a16="http://schemas.microsoft.com/office/drawing/2014/main" id="{19B56888-40F5-479B-ABE8-AC2CA8642895}"/>
              </a:ext>
            </a:extLst>
          </p:cNvPr>
          <p:cNvSpPr txBox="1">
            <a:spLocks noChangeArrowheads="1"/>
          </p:cNvSpPr>
          <p:nvPr/>
        </p:nvSpPr>
        <p:spPr bwMode="auto">
          <a:xfrm>
            <a:off x="5340415" y="590155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a:t>
            </a:r>
            <a:r>
              <a:rPr lang="en-US" sz="1000">
                <a:solidFill>
                  <a:schemeClr val="tx1">
                    <a:lumMod val="65000"/>
                    <a:lumOff val="35000"/>
                  </a:schemeClr>
                </a:solidFill>
                <a:latin typeface="+mn-lt"/>
              </a:rPr>
              <a:t>416</a:t>
            </a:r>
            <a:r>
              <a:rPr lang="lt-LT" sz="1000">
                <a:solidFill>
                  <a:schemeClr val="tx1">
                    <a:lumMod val="65000"/>
                    <a:lumOff val="35000"/>
                  </a:schemeClr>
                </a:solidFill>
                <a:latin typeface="+mn-lt"/>
              </a:rPr>
              <a:t>*</a:t>
            </a:r>
            <a:endParaRPr lang="en-GB" sz="1000">
              <a:solidFill>
                <a:schemeClr val="tx1">
                  <a:lumMod val="65000"/>
                  <a:lumOff val="35000"/>
                </a:schemeClr>
              </a:solidFill>
              <a:latin typeface="+mn-lt"/>
            </a:endParaRPr>
          </a:p>
        </p:txBody>
      </p:sp>
      <p:sp>
        <p:nvSpPr>
          <p:cNvPr id="14" name="Text Box 11">
            <a:extLst>
              <a:ext uri="{FF2B5EF4-FFF2-40B4-BE49-F238E27FC236}">
                <a16:creationId xmlns:a16="http://schemas.microsoft.com/office/drawing/2014/main" id="{20844299-6D64-40E9-B938-75B5CB52070B}"/>
              </a:ext>
            </a:extLst>
          </p:cNvPr>
          <p:cNvSpPr txBox="1">
            <a:spLocks noChangeArrowheads="1"/>
          </p:cNvSpPr>
          <p:nvPr/>
        </p:nvSpPr>
        <p:spPr bwMode="auto">
          <a:xfrm>
            <a:off x="7078847" y="5901552"/>
            <a:ext cx="647700"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N=437*</a:t>
            </a:r>
            <a:endParaRPr lang="en-GB" sz="1000" dirty="0">
              <a:solidFill>
                <a:schemeClr val="tx1">
                  <a:lumMod val="65000"/>
                  <a:lumOff val="35000"/>
                </a:schemeClr>
              </a:solidFill>
              <a:latin typeface="+mn-lt"/>
            </a:endParaRPr>
          </a:p>
        </p:txBody>
      </p:sp>
      <p:sp>
        <p:nvSpPr>
          <p:cNvPr id="15" name="TextBox 14">
            <a:extLst>
              <a:ext uri="{FF2B5EF4-FFF2-40B4-BE49-F238E27FC236}">
                <a16:creationId xmlns:a16="http://schemas.microsoft.com/office/drawing/2014/main" id="{F50F840A-2870-4DAB-AABD-EE3A1763A900}"/>
              </a:ext>
            </a:extLst>
          </p:cNvPr>
          <p:cNvSpPr txBox="1"/>
          <p:nvPr/>
        </p:nvSpPr>
        <p:spPr>
          <a:xfrm>
            <a:off x="297352" y="6418898"/>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cxnSp>
        <p:nvCxnSpPr>
          <p:cNvPr id="6" name="Straight Arrow Connector 5">
            <a:extLst>
              <a:ext uri="{FF2B5EF4-FFF2-40B4-BE49-F238E27FC236}">
                <a16:creationId xmlns:a16="http://schemas.microsoft.com/office/drawing/2014/main" id="{F1B14DDF-6BFE-4252-8CE1-22131A27F7E4}"/>
              </a:ext>
            </a:extLst>
          </p:cNvPr>
          <p:cNvCxnSpPr>
            <a:cxnSpLocks/>
          </p:cNvCxnSpPr>
          <p:nvPr/>
        </p:nvCxnSpPr>
        <p:spPr>
          <a:xfrm flipV="1">
            <a:off x="4514359" y="3468376"/>
            <a:ext cx="0" cy="216000"/>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 name="Content Placeholder 4">
            <a:extLst>
              <a:ext uri="{FF2B5EF4-FFF2-40B4-BE49-F238E27FC236}">
                <a16:creationId xmlns:a16="http://schemas.microsoft.com/office/drawing/2014/main" id="{530FB6C8-4BA8-C98B-6ABF-1924D485EBCA}"/>
              </a:ext>
            </a:extLst>
          </p:cNvPr>
          <p:cNvSpPr txBox="1">
            <a:spLocks/>
          </p:cNvSpPr>
          <p:nvPr/>
        </p:nvSpPr>
        <p:spPr>
          <a:xfrm>
            <a:off x="3819428" y="2457417"/>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8" name="Content Placeholder 4">
            <a:extLst>
              <a:ext uri="{FF2B5EF4-FFF2-40B4-BE49-F238E27FC236}">
                <a16:creationId xmlns:a16="http://schemas.microsoft.com/office/drawing/2014/main" id="{B3041E29-9160-64DB-053E-9636035BD2E8}"/>
              </a:ext>
            </a:extLst>
          </p:cNvPr>
          <p:cNvSpPr txBox="1">
            <a:spLocks/>
          </p:cNvSpPr>
          <p:nvPr/>
        </p:nvSpPr>
        <p:spPr>
          <a:xfrm>
            <a:off x="5399989" y="2457417"/>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sp>
        <p:nvSpPr>
          <p:cNvPr id="10" name="Content Placeholder 4">
            <a:extLst>
              <a:ext uri="{FF2B5EF4-FFF2-40B4-BE49-F238E27FC236}">
                <a16:creationId xmlns:a16="http://schemas.microsoft.com/office/drawing/2014/main" id="{458B6D0D-9456-3556-0C3D-9DFB1A12D9F1}"/>
              </a:ext>
            </a:extLst>
          </p:cNvPr>
          <p:cNvSpPr txBox="1">
            <a:spLocks/>
          </p:cNvSpPr>
          <p:nvPr/>
        </p:nvSpPr>
        <p:spPr>
          <a:xfrm>
            <a:off x="6980551" y="2457417"/>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2020 m.</a:t>
            </a:r>
            <a:endParaRPr lang="lt-LT" sz="1400" dirty="0">
              <a:solidFill>
                <a:schemeClr val="tx1">
                  <a:lumMod val="65000"/>
                  <a:lumOff val="35000"/>
                </a:schemeClr>
              </a:solidFill>
            </a:endParaRPr>
          </a:p>
        </p:txBody>
      </p:sp>
      <p:sp>
        <p:nvSpPr>
          <p:cNvPr id="16" name="Text Box 11">
            <a:extLst>
              <a:ext uri="{FF2B5EF4-FFF2-40B4-BE49-F238E27FC236}">
                <a16:creationId xmlns:a16="http://schemas.microsoft.com/office/drawing/2014/main" id="{39A84007-80D1-A312-056E-7984849F3127}"/>
              </a:ext>
            </a:extLst>
          </p:cNvPr>
          <p:cNvSpPr txBox="1">
            <a:spLocks noChangeArrowheads="1"/>
          </p:cNvSpPr>
          <p:nvPr/>
        </p:nvSpPr>
        <p:spPr bwMode="auto">
          <a:xfrm>
            <a:off x="3686768" y="5901552"/>
            <a:ext cx="647700"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r>
              <a:rPr lang="lt-LT" sz="1000" dirty="0">
                <a:solidFill>
                  <a:schemeClr val="tx1">
                    <a:lumMod val="65000"/>
                    <a:lumOff val="35000"/>
                  </a:schemeClr>
                </a:solidFill>
                <a:latin typeface="+mn-lt"/>
              </a:rPr>
              <a:t>*</a:t>
            </a:r>
            <a:endParaRPr lang="en-GB" sz="1000" dirty="0">
              <a:solidFill>
                <a:schemeClr val="tx1">
                  <a:lumMod val="65000"/>
                  <a:lumOff val="35000"/>
                </a:schemeClr>
              </a:solidFill>
              <a:latin typeface="+mn-lt"/>
            </a:endParaRPr>
          </a:p>
        </p:txBody>
      </p:sp>
    </p:spTree>
    <p:extLst>
      <p:ext uri="{BB962C8B-B14F-4D97-AF65-F5344CB8AC3E}">
        <p14:creationId xmlns:p14="http://schemas.microsoft.com/office/powerpoint/2010/main" val="12921600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r>
              <a:rPr lang="lt-LT" dirty="0"/>
              <a:t>O kaip Jūs vertintumėte galimybę savo name atlikti vadinamąją „mažąją renovaciją“ t.y. atnaujinti šilumos punktą ir šildymo sistemą, neatliekant visos namo renovacijos, jei žinotumėte, kad tai leistų sutaupyti 10 – 12 proc. šilumos energijos?</a:t>
            </a:r>
          </a:p>
        </p:txBody>
      </p:sp>
      <p:sp>
        <p:nvSpPr>
          <p:cNvPr id="2" name="Title 1"/>
          <p:cNvSpPr>
            <a:spLocks noGrp="1"/>
          </p:cNvSpPr>
          <p:nvPr>
            <p:ph type="title"/>
          </p:nvPr>
        </p:nvSpPr>
        <p:spPr>
          <a:xfrm>
            <a:off x="1221178" y="365125"/>
            <a:ext cx="9730107" cy="1151703"/>
          </a:xfrm>
        </p:spPr>
        <p:txBody>
          <a:bodyPr/>
          <a:lstStyle/>
          <a:p>
            <a:r>
              <a:rPr lang="lt-LT" dirty="0">
                <a:solidFill>
                  <a:schemeClr val="accent2">
                    <a:lumMod val="75000"/>
                  </a:schemeClr>
                </a:solidFill>
              </a:rPr>
              <a:t>„MAŽOSIOS RENOVACIJOS“ GALIMYBĖS VERTINIMAS TARP RENOVUOTINŲ DAUGIABUČIŲ NAMŲ GYVENTOJŲ (PROC.)</a:t>
            </a:r>
            <a:endParaRPr lang="lt-LT" i="1" dirty="0">
              <a:solidFill>
                <a:schemeClr val="accent2">
                  <a:lumMod val="75000"/>
                </a:schemeClr>
              </a:solidFill>
            </a:endParaRPr>
          </a:p>
        </p:txBody>
      </p:sp>
      <p:sp>
        <p:nvSpPr>
          <p:cNvPr id="11" name="Text Box 11">
            <a:extLst>
              <a:ext uri="{FF2B5EF4-FFF2-40B4-BE49-F238E27FC236}">
                <a16:creationId xmlns:a16="http://schemas.microsoft.com/office/drawing/2014/main" id="{8EB3BF79-672D-476A-B9B9-B003B95799FA}"/>
              </a:ext>
            </a:extLst>
          </p:cNvPr>
          <p:cNvSpPr txBox="1">
            <a:spLocks noChangeArrowheads="1"/>
          </p:cNvSpPr>
          <p:nvPr/>
        </p:nvSpPr>
        <p:spPr bwMode="auto">
          <a:xfrm>
            <a:off x="1221178" y="1946236"/>
            <a:ext cx="17589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*renovuotinų daugiabučių namų gyventojai</a:t>
            </a:r>
          </a:p>
        </p:txBody>
      </p:sp>
      <p:sp>
        <p:nvSpPr>
          <p:cNvPr id="6" name="Content Placeholder 4">
            <a:extLst>
              <a:ext uri="{FF2B5EF4-FFF2-40B4-BE49-F238E27FC236}">
                <a16:creationId xmlns:a16="http://schemas.microsoft.com/office/drawing/2014/main" id="{CC06027E-0F75-49C2-8CF7-C093497ED0BC}"/>
              </a:ext>
            </a:extLst>
          </p:cNvPr>
          <p:cNvSpPr>
            <a:spLocks noGrp="1"/>
          </p:cNvSpPr>
          <p:nvPr>
            <p:ph sz="half" idx="10"/>
          </p:nvPr>
        </p:nvSpPr>
        <p:spPr>
          <a:xfrm>
            <a:off x="8709862" y="2116183"/>
            <a:ext cx="2819709" cy="1381161"/>
          </a:xfrm>
        </p:spPr>
        <p:txBody>
          <a:bodyPr/>
          <a:lstStyle/>
          <a:p>
            <a:r>
              <a:rPr lang="lt-LT" dirty="0"/>
              <a:t>Palankų vertinimą dažniau išreiškia aukštesnio išsimokslinimo respondentai.</a:t>
            </a:r>
          </a:p>
        </p:txBody>
      </p:sp>
      <p:graphicFrame>
        <p:nvGraphicFramePr>
          <p:cNvPr id="3" name="Content Placeholder 8">
            <a:extLst>
              <a:ext uri="{FF2B5EF4-FFF2-40B4-BE49-F238E27FC236}">
                <a16:creationId xmlns:a16="http://schemas.microsoft.com/office/drawing/2014/main" id="{BFA681B4-DA4A-0000-03B0-81A4B5E7CE6F}"/>
              </a:ext>
            </a:extLst>
          </p:cNvPr>
          <p:cNvGraphicFramePr>
            <a:graphicFrameLocks/>
          </p:cNvGraphicFramePr>
          <p:nvPr>
            <p:extLst>
              <p:ext uri="{D42A27DB-BD31-4B8C-83A1-F6EECF244321}">
                <p14:modId xmlns:p14="http://schemas.microsoft.com/office/powerpoint/2010/main" val="3420475858"/>
              </p:ext>
            </p:extLst>
          </p:nvPr>
        </p:nvGraphicFramePr>
        <p:xfrm>
          <a:off x="1250780" y="2422690"/>
          <a:ext cx="7315200" cy="3817352"/>
        </p:xfrm>
        <a:graphic>
          <a:graphicData uri="http://schemas.openxmlformats.org/drawingml/2006/chart">
            <c:chart xmlns:c="http://schemas.openxmlformats.org/drawingml/2006/chart" xmlns:r="http://schemas.openxmlformats.org/officeDocument/2006/relationships" r:id="rId2"/>
          </a:graphicData>
        </a:graphic>
      </p:graphicFrame>
      <p:sp>
        <p:nvSpPr>
          <p:cNvPr id="8" name="Content Placeholder 16">
            <a:extLst>
              <a:ext uri="{FF2B5EF4-FFF2-40B4-BE49-F238E27FC236}">
                <a16:creationId xmlns:a16="http://schemas.microsoft.com/office/drawing/2014/main" id="{68F3DA3A-AFB2-85FF-8424-E5D28E8CD3D8}"/>
              </a:ext>
            </a:extLst>
          </p:cNvPr>
          <p:cNvSpPr txBox="1">
            <a:spLocks/>
          </p:cNvSpPr>
          <p:nvPr/>
        </p:nvSpPr>
        <p:spPr>
          <a:xfrm>
            <a:off x="8599680" y="4649994"/>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a:t>
            </a:r>
            <a:r>
              <a:rPr lang="en-US" dirty="0">
                <a:solidFill>
                  <a:schemeClr val="tx1">
                    <a:lumMod val="65000"/>
                    <a:lumOff val="35000"/>
                  </a:schemeClr>
                </a:solidFill>
              </a:rPr>
              <a:t>37</a:t>
            </a:r>
            <a:r>
              <a:rPr lang="lt-LT" dirty="0">
                <a:solidFill>
                  <a:schemeClr val="tx1">
                    <a:lumMod val="65000"/>
                    <a:lumOff val="35000"/>
                  </a:schemeClr>
                </a:solidFill>
              </a:rPr>
              <a:t>*</a:t>
            </a:r>
          </a:p>
        </p:txBody>
      </p:sp>
      <p:sp>
        <p:nvSpPr>
          <p:cNvPr id="9" name="Content Placeholder 16">
            <a:extLst>
              <a:ext uri="{FF2B5EF4-FFF2-40B4-BE49-F238E27FC236}">
                <a16:creationId xmlns:a16="http://schemas.microsoft.com/office/drawing/2014/main" id="{A6D304CE-D758-CB75-130A-D835D1517F2F}"/>
              </a:ext>
            </a:extLst>
          </p:cNvPr>
          <p:cNvSpPr txBox="1">
            <a:spLocks/>
          </p:cNvSpPr>
          <p:nvPr/>
        </p:nvSpPr>
        <p:spPr>
          <a:xfrm>
            <a:off x="8598635" y="5496566"/>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a:t>
            </a:r>
            <a:r>
              <a:rPr lang="en-US" dirty="0">
                <a:solidFill>
                  <a:schemeClr val="tx1">
                    <a:lumMod val="65000"/>
                    <a:lumOff val="35000"/>
                  </a:schemeClr>
                </a:solidFill>
              </a:rPr>
              <a:t>23</a:t>
            </a:r>
            <a:r>
              <a:rPr lang="lt-LT" dirty="0">
                <a:solidFill>
                  <a:schemeClr val="tx1">
                    <a:lumMod val="65000"/>
                    <a:lumOff val="35000"/>
                  </a:schemeClr>
                </a:solidFill>
              </a:rPr>
              <a:t>*</a:t>
            </a:r>
          </a:p>
        </p:txBody>
      </p:sp>
      <p:sp>
        <p:nvSpPr>
          <p:cNvPr id="10" name="Content Placeholder 16">
            <a:extLst>
              <a:ext uri="{FF2B5EF4-FFF2-40B4-BE49-F238E27FC236}">
                <a16:creationId xmlns:a16="http://schemas.microsoft.com/office/drawing/2014/main" id="{AF3789E3-6355-5270-0FCE-CA59121DAF15}"/>
              </a:ext>
            </a:extLst>
          </p:cNvPr>
          <p:cNvSpPr txBox="1">
            <a:spLocks/>
          </p:cNvSpPr>
          <p:nvPr/>
        </p:nvSpPr>
        <p:spPr>
          <a:xfrm>
            <a:off x="8599680" y="3803422"/>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a:t>
            </a:r>
            <a:r>
              <a:rPr lang="en-US" dirty="0">
                <a:solidFill>
                  <a:schemeClr val="tx1">
                    <a:lumMod val="65000"/>
                    <a:lumOff val="35000"/>
                  </a:schemeClr>
                </a:solidFill>
              </a:rPr>
              <a:t>09</a:t>
            </a:r>
            <a:r>
              <a:rPr lang="lt-LT" dirty="0">
                <a:solidFill>
                  <a:schemeClr val="tx1">
                    <a:lumMod val="65000"/>
                    <a:lumOff val="35000"/>
                  </a:schemeClr>
                </a:solidFill>
              </a:rPr>
              <a:t>*</a:t>
            </a:r>
          </a:p>
        </p:txBody>
      </p:sp>
      <p:cxnSp>
        <p:nvCxnSpPr>
          <p:cNvPr id="5" name="Straight Arrow Connector 4">
            <a:extLst>
              <a:ext uri="{FF2B5EF4-FFF2-40B4-BE49-F238E27FC236}">
                <a16:creationId xmlns:a16="http://schemas.microsoft.com/office/drawing/2014/main" id="{D6DA3769-679D-907D-3205-121DB0F54DA0}"/>
              </a:ext>
            </a:extLst>
          </p:cNvPr>
          <p:cNvCxnSpPr>
            <a:cxnSpLocks/>
          </p:cNvCxnSpPr>
          <p:nvPr/>
        </p:nvCxnSpPr>
        <p:spPr>
          <a:xfrm flipV="1">
            <a:off x="4976272" y="3788887"/>
            <a:ext cx="0" cy="216000"/>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7" name="Straight Arrow Connector 6">
            <a:extLst>
              <a:ext uri="{FF2B5EF4-FFF2-40B4-BE49-F238E27FC236}">
                <a16:creationId xmlns:a16="http://schemas.microsoft.com/office/drawing/2014/main" id="{5E5AF88D-E42C-0310-A8AE-F70B2F0A47F0}"/>
              </a:ext>
            </a:extLst>
          </p:cNvPr>
          <p:cNvCxnSpPr>
            <a:cxnSpLocks/>
          </p:cNvCxnSpPr>
          <p:nvPr/>
        </p:nvCxnSpPr>
        <p:spPr>
          <a:xfrm>
            <a:off x="7805884" y="3809312"/>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5408247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r>
              <a:rPr lang="lt-LT" dirty="0"/>
              <a:t>Kiek daugiausiai galėtumėte skirti lėšų mažajai renovacijai, jei sutaupytumėte 10 – 12 proc. šilumos energijos?</a:t>
            </a:r>
          </a:p>
        </p:txBody>
      </p:sp>
      <p:sp>
        <p:nvSpPr>
          <p:cNvPr id="2" name="Title 1"/>
          <p:cNvSpPr>
            <a:spLocks noGrp="1"/>
          </p:cNvSpPr>
          <p:nvPr>
            <p:ph type="title"/>
          </p:nvPr>
        </p:nvSpPr>
        <p:spPr/>
        <p:txBody>
          <a:bodyPr>
            <a:normAutofit/>
          </a:bodyPr>
          <a:lstStyle/>
          <a:p>
            <a:r>
              <a:rPr lang="lt-LT" dirty="0">
                <a:solidFill>
                  <a:schemeClr val="accent2">
                    <a:lumMod val="75000"/>
                  </a:schemeClr>
                </a:solidFill>
              </a:rPr>
              <a:t>LĖŠŲ SKYRIMAS MAŽAJAI RENOVACIJAI (PROC.)</a:t>
            </a:r>
          </a:p>
        </p:txBody>
      </p:sp>
      <p:sp>
        <p:nvSpPr>
          <p:cNvPr id="9" name="Text Box 11">
            <a:extLst>
              <a:ext uri="{FF2B5EF4-FFF2-40B4-BE49-F238E27FC236}">
                <a16:creationId xmlns:a16="http://schemas.microsoft.com/office/drawing/2014/main" id="{8EB3BF79-672D-476A-B9B9-B003B95799FA}"/>
              </a:ext>
            </a:extLst>
          </p:cNvPr>
          <p:cNvSpPr txBox="1">
            <a:spLocks noChangeArrowheads="1"/>
          </p:cNvSpPr>
          <p:nvPr/>
        </p:nvSpPr>
        <p:spPr bwMode="auto">
          <a:xfrm>
            <a:off x="1221178" y="1754842"/>
            <a:ext cx="17589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*renovuotinų daugiabučių namų gyventojai</a:t>
            </a:r>
          </a:p>
        </p:txBody>
      </p:sp>
      <p:graphicFrame>
        <p:nvGraphicFramePr>
          <p:cNvPr id="3" name="Diagramm 218">
            <a:extLst>
              <a:ext uri="{FF2B5EF4-FFF2-40B4-BE49-F238E27FC236}">
                <a16:creationId xmlns:a16="http://schemas.microsoft.com/office/drawing/2014/main" id="{B8A6805F-9501-F60B-B66D-4A2CFA50E1E4}"/>
              </a:ext>
            </a:extLst>
          </p:cNvPr>
          <p:cNvGraphicFramePr/>
          <p:nvPr>
            <p:extLst>
              <p:ext uri="{D42A27DB-BD31-4B8C-83A1-F6EECF244321}">
                <p14:modId xmlns:p14="http://schemas.microsoft.com/office/powerpoint/2010/main" val="3741573063"/>
              </p:ext>
            </p:extLst>
          </p:nvPr>
        </p:nvGraphicFramePr>
        <p:xfrm>
          <a:off x="2846894" y="3218505"/>
          <a:ext cx="5288437" cy="363949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Diagramm 218">
            <a:extLst>
              <a:ext uri="{FF2B5EF4-FFF2-40B4-BE49-F238E27FC236}">
                <a16:creationId xmlns:a16="http://schemas.microsoft.com/office/drawing/2014/main" id="{8A469D62-63EC-6BA9-C641-D6F95DA682B2}"/>
              </a:ext>
            </a:extLst>
          </p:cNvPr>
          <p:cNvGraphicFramePr/>
          <p:nvPr>
            <p:extLst>
              <p:ext uri="{D42A27DB-BD31-4B8C-83A1-F6EECF244321}">
                <p14:modId xmlns:p14="http://schemas.microsoft.com/office/powerpoint/2010/main" val="3152215950"/>
              </p:ext>
            </p:extLst>
          </p:nvPr>
        </p:nvGraphicFramePr>
        <p:xfrm>
          <a:off x="2743201" y="1321322"/>
          <a:ext cx="5392132" cy="3639495"/>
        </p:xfrm>
        <a:graphic>
          <a:graphicData uri="http://schemas.openxmlformats.org/drawingml/2006/chart">
            <c:chart xmlns:c="http://schemas.openxmlformats.org/drawingml/2006/chart" xmlns:r="http://schemas.openxmlformats.org/officeDocument/2006/relationships" r:id="rId3"/>
          </a:graphicData>
        </a:graphic>
      </p:graphicFrame>
      <p:sp>
        <p:nvSpPr>
          <p:cNvPr id="6" name="Content Placeholder 4">
            <a:extLst>
              <a:ext uri="{FF2B5EF4-FFF2-40B4-BE49-F238E27FC236}">
                <a16:creationId xmlns:a16="http://schemas.microsoft.com/office/drawing/2014/main" id="{1E08C480-0FD8-9273-94E8-EDCF39B51D4F}"/>
              </a:ext>
            </a:extLst>
          </p:cNvPr>
          <p:cNvSpPr txBox="1">
            <a:spLocks/>
          </p:cNvSpPr>
          <p:nvPr/>
        </p:nvSpPr>
        <p:spPr>
          <a:xfrm>
            <a:off x="6119568" y="2670878"/>
            <a:ext cx="865694" cy="370624"/>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200" b="0" dirty="0">
                <a:solidFill>
                  <a:schemeClr val="tx1">
                    <a:lumMod val="65000"/>
                    <a:lumOff val="35000"/>
                  </a:schemeClr>
                </a:solidFill>
              </a:rPr>
              <a:t>2022 m.</a:t>
            </a:r>
          </a:p>
          <a:p>
            <a:pPr algn="ctr"/>
            <a:r>
              <a:rPr lang="en-US" sz="1200" b="0" dirty="0">
                <a:solidFill>
                  <a:schemeClr val="tx1">
                    <a:lumMod val="65000"/>
                    <a:lumOff val="35000"/>
                  </a:schemeClr>
                </a:solidFill>
              </a:rPr>
              <a:t>N=409</a:t>
            </a:r>
            <a:endParaRPr lang="lt-LT" sz="1200" b="0" dirty="0">
              <a:solidFill>
                <a:schemeClr val="tx1">
                  <a:lumMod val="65000"/>
                  <a:lumOff val="35000"/>
                </a:schemeClr>
              </a:solidFill>
            </a:endParaRPr>
          </a:p>
        </p:txBody>
      </p:sp>
    </p:spTree>
    <p:extLst>
      <p:ext uri="{BB962C8B-B14F-4D97-AF65-F5344CB8AC3E}">
        <p14:creationId xmlns:p14="http://schemas.microsoft.com/office/powerpoint/2010/main" val="17611499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r>
              <a:rPr lang="lt-LT" dirty="0"/>
              <a:t>Kaip Jūs vertintumėte  vadinamąja „mažąją renovaciją“ t.y. senų nerenovuotų namų šilumos punkto ir šildymų sistemų atnaujinimą,  neatliekant visos namo renovacijos, kas leistų sutaupyti 10 – 12 proc. šilumos energijos?</a:t>
            </a:r>
          </a:p>
        </p:txBody>
      </p:sp>
      <p:sp>
        <p:nvSpPr>
          <p:cNvPr id="2" name="Title 1"/>
          <p:cNvSpPr>
            <a:spLocks noGrp="1"/>
          </p:cNvSpPr>
          <p:nvPr>
            <p:ph type="title"/>
          </p:nvPr>
        </p:nvSpPr>
        <p:spPr>
          <a:xfrm>
            <a:off x="1221178" y="365125"/>
            <a:ext cx="9730107" cy="1151703"/>
          </a:xfrm>
        </p:spPr>
        <p:txBody>
          <a:bodyPr/>
          <a:lstStyle/>
          <a:p>
            <a:r>
              <a:rPr lang="lt-LT" dirty="0">
                <a:solidFill>
                  <a:schemeClr val="accent2">
                    <a:lumMod val="75000"/>
                  </a:schemeClr>
                </a:solidFill>
              </a:rPr>
              <a:t>„MAŽOSIOS RENOVACIJOS“ GALIMYBĖS VERTINIMAS TARP GYVENANČIŲ NERENOVUOTINUOSE NAMUOSE (PROC.)</a:t>
            </a:r>
            <a:endParaRPr lang="lt-LT" i="1" dirty="0">
              <a:solidFill>
                <a:schemeClr val="accent2">
                  <a:lumMod val="75000"/>
                </a:schemeClr>
              </a:solidFill>
            </a:endParaRPr>
          </a:p>
        </p:txBody>
      </p:sp>
      <p:sp>
        <p:nvSpPr>
          <p:cNvPr id="10" name="Content Placeholder 16">
            <a:extLst>
              <a:ext uri="{FF2B5EF4-FFF2-40B4-BE49-F238E27FC236}">
                <a16:creationId xmlns:a16="http://schemas.microsoft.com/office/drawing/2014/main" id="{AF3789E3-6355-5270-0FCE-CA59121DAF15}"/>
              </a:ext>
            </a:extLst>
          </p:cNvPr>
          <p:cNvSpPr txBox="1">
            <a:spLocks/>
          </p:cNvSpPr>
          <p:nvPr/>
        </p:nvSpPr>
        <p:spPr>
          <a:xfrm>
            <a:off x="1265626" y="2036191"/>
            <a:ext cx="1958341" cy="48076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601*</a:t>
            </a:r>
          </a:p>
          <a:p>
            <a:r>
              <a:rPr lang="pl-PL" dirty="0">
                <a:solidFill>
                  <a:schemeClr val="tx1">
                    <a:lumMod val="65000"/>
                    <a:lumOff val="35000"/>
                  </a:schemeClr>
                </a:solidFill>
              </a:rPr>
              <a:t>*</a:t>
            </a:r>
            <a:r>
              <a:rPr lang="lt-LT" dirty="0">
                <a:solidFill>
                  <a:schemeClr val="tx1">
                    <a:lumMod val="65000"/>
                    <a:lumOff val="35000"/>
                  </a:schemeClr>
                </a:solidFill>
              </a:rPr>
              <a:t>gyvenantys nerenovuotinuose namuose  </a:t>
            </a:r>
          </a:p>
        </p:txBody>
      </p:sp>
      <p:graphicFrame>
        <p:nvGraphicFramePr>
          <p:cNvPr id="5" name="Content Placeholder 13">
            <a:extLst>
              <a:ext uri="{FF2B5EF4-FFF2-40B4-BE49-F238E27FC236}">
                <a16:creationId xmlns:a16="http://schemas.microsoft.com/office/drawing/2014/main" id="{CB7298CA-CB4F-E231-6E8B-FC432DB7B389}"/>
              </a:ext>
            </a:extLst>
          </p:cNvPr>
          <p:cNvGraphicFramePr>
            <a:graphicFrameLocks/>
          </p:cNvGraphicFramePr>
          <p:nvPr>
            <p:extLst>
              <p:ext uri="{D42A27DB-BD31-4B8C-83A1-F6EECF244321}">
                <p14:modId xmlns:p14="http://schemas.microsoft.com/office/powerpoint/2010/main" val="283086249"/>
              </p:ext>
            </p:extLst>
          </p:nvPr>
        </p:nvGraphicFramePr>
        <p:xfrm>
          <a:off x="1984956" y="2476933"/>
          <a:ext cx="7734929" cy="39040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079550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39993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7364" y="503351"/>
            <a:ext cx="10203140" cy="666233"/>
          </a:xfrm>
        </p:spPr>
        <p:txBody>
          <a:bodyPr/>
          <a:lstStyle/>
          <a:p>
            <a:r>
              <a:rPr lang="lt-LT">
                <a:solidFill>
                  <a:schemeClr val="accent2">
                    <a:lumMod val="75000"/>
                  </a:schemeClr>
                </a:solidFill>
              </a:rPr>
              <a:t>APIBENDRINIMAS</a:t>
            </a:r>
          </a:p>
        </p:txBody>
      </p:sp>
      <p:sp>
        <p:nvSpPr>
          <p:cNvPr id="4" name="Content Placeholder 3">
            <a:extLst>
              <a:ext uri="{FF2B5EF4-FFF2-40B4-BE49-F238E27FC236}">
                <a16:creationId xmlns:a16="http://schemas.microsoft.com/office/drawing/2014/main" id="{8C8A0F40-7DB7-4A2A-AAA0-38A8E0A84291}"/>
              </a:ext>
            </a:extLst>
          </p:cNvPr>
          <p:cNvSpPr>
            <a:spLocks noGrp="1"/>
          </p:cNvSpPr>
          <p:nvPr>
            <p:ph sz="half" idx="1"/>
          </p:nvPr>
        </p:nvSpPr>
        <p:spPr>
          <a:xfrm>
            <a:off x="727364" y="1169584"/>
            <a:ext cx="10578811" cy="5158788"/>
          </a:xfrm>
        </p:spPr>
        <p:txBody>
          <a:bodyPr/>
          <a:lstStyle/>
          <a:p>
            <a:pPr marL="88900" lvl="1" indent="0" algn="just">
              <a:spcBef>
                <a:spcPts val="600"/>
              </a:spcBef>
              <a:buNone/>
              <a:defRPr/>
            </a:pPr>
            <a:r>
              <a:rPr lang="lt-LT" altLang="lt-LT" sz="1200" b="1" i="1" dirty="0">
                <a:sym typeface="Wingdings" pitchFamily="2" charset="2"/>
              </a:rPr>
              <a:t>Gyvenamojo būsto būklė</a:t>
            </a:r>
          </a:p>
          <a:p>
            <a:pPr marL="88900" lvl="1" indent="0" algn="just">
              <a:spcBef>
                <a:spcPts val="600"/>
              </a:spcBef>
              <a:buNone/>
              <a:defRPr/>
            </a:pPr>
            <a:endParaRPr lang="lt-LT" altLang="lt-LT" sz="1200" dirty="0">
              <a:sym typeface="Wingdings" pitchFamily="2" charset="2"/>
            </a:endParaRPr>
          </a:p>
          <a:p>
            <a:pPr marL="374650" lvl="1" indent="-285750" algn="just">
              <a:spcBef>
                <a:spcPts val="600"/>
              </a:spcBef>
              <a:defRPr/>
            </a:pPr>
            <a:r>
              <a:rPr lang="lt-LT" altLang="lt-LT" sz="1200" dirty="0">
                <a:sym typeface="Wingdings" pitchFamily="2" charset="2"/>
              </a:rPr>
              <a:t>Kiek daugiau nei pusė (51 proc.) tyrime dalyvavusių Lietuvos gyventojų nurodė gyvenantys senos statybos daugiabučiuose – pastatytuose iki 1993 m. 10 proc. gyvena naujesniuose nei 1993 m. statybos daugiabučiuose. 39 proc. gyvena vieno ar dviejų butų namuose.</a:t>
            </a:r>
          </a:p>
          <a:p>
            <a:pPr marL="374650" lvl="1" indent="-285750" algn="just">
              <a:spcBef>
                <a:spcPts val="600"/>
              </a:spcBef>
              <a:defRPr/>
            </a:pPr>
            <a:r>
              <a:rPr lang="lt-LT" altLang="lt-LT" sz="1200" dirty="0">
                <a:sym typeface="Wingdings" pitchFamily="2" charset="2"/>
              </a:rPr>
              <a:t>15 proc. tyrime dalyvavusių senos statybos daugiabučių gyventojų gyvena renovuotame daugiabutyje. 6 proc. daugiabutis šiuo metu yra renovuojamas. 79 proc. nurodė, kad jų daugiabutis nėra renovuotas.</a:t>
            </a:r>
          </a:p>
          <a:p>
            <a:pPr marL="374650" lvl="1" indent="-285750" algn="just">
              <a:spcBef>
                <a:spcPts val="600"/>
              </a:spcBef>
              <a:defRPr/>
            </a:pPr>
            <a:r>
              <a:rPr lang="lt-LT" altLang="lt-LT" sz="1200" dirty="0">
                <a:sym typeface="Wingdings" pitchFamily="2" charset="2"/>
              </a:rPr>
              <a:t>Vyraujanti išlaidų už šildymą (šildymo sezono metu) suma namų ūkiui svyruoja nuo 51 Eur iki 150 Eur (54 proc.): 16 proc. sumoka 51-70 Eur, 18 proc. – 71-100 Eur, 20 proc. – 101-150 Eur. Mažiau (iki 50 Eur) už šildymą sumoka 14 proc. respondentų. Didesnes sumas nei 150 Eur įvardijo 24 proc. tyrimo dalyvių.</a:t>
            </a:r>
          </a:p>
          <a:p>
            <a:pPr marL="374650" lvl="1" indent="-285750" algn="just">
              <a:spcBef>
                <a:spcPts val="600"/>
              </a:spcBef>
              <a:defRPr/>
            </a:pPr>
            <a:endParaRPr lang="lt-LT" altLang="lt-LT" sz="1200" dirty="0">
              <a:sym typeface="Wingdings" pitchFamily="2" charset="2"/>
            </a:endParaRPr>
          </a:p>
          <a:p>
            <a:pPr marL="88900" lvl="1" indent="0" algn="just">
              <a:spcBef>
                <a:spcPts val="600"/>
              </a:spcBef>
              <a:buNone/>
              <a:defRPr/>
            </a:pPr>
            <a:r>
              <a:rPr lang="lt-LT" sz="1200" b="1" i="1" dirty="0"/>
              <a:t>Informuotumas apie daugiabučių namų atnaujinimo Programą</a:t>
            </a:r>
          </a:p>
          <a:p>
            <a:pPr marL="88900" lvl="1" indent="0" algn="just">
              <a:spcBef>
                <a:spcPts val="600"/>
              </a:spcBef>
              <a:buNone/>
              <a:defRPr/>
            </a:pPr>
            <a:endParaRPr lang="lt-LT" altLang="lt-LT" sz="1200" dirty="0">
              <a:sym typeface="Wingdings" pitchFamily="2" charset="2"/>
            </a:endParaRPr>
          </a:p>
          <a:p>
            <a:pPr marL="374650" lvl="1" indent="-285750" algn="just">
              <a:spcBef>
                <a:spcPts val="600"/>
              </a:spcBef>
              <a:defRPr/>
            </a:pPr>
            <a:r>
              <a:rPr lang="lt-LT" altLang="lt-LT" sz="1200" dirty="0">
                <a:sym typeface="Wingdings" pitchFamily="2" charset="2"/>
              </a:rPr>
              <a:t>Absoliuti dauguma (92 proc.) Lietuvos gyventojų yra girdėję apie daugiabučių namų atnaujinimo (modernizavimo) – dar vadinamą Renovacijos – Programą. </a:t>
            </a:r>
          </a:p>
          <a:p>
            <a:pPr marL="374650" lvl="1" indent="-285750" algn="just">
              <a:spcBef>
                <a:spcPts val="600"/>
              </a:spcBef>
              <a:defRPr/>
            </a:pPr>
            <a:r>
              <a:rPr lang="lt-LT" altLang="lt-LT" sz="1200" dirty="0">
                <a:sym typeface="Wingdings" pitchFamily="2" charset="2"/>
              </a:rPr>
              <a:t>Palankiai daugiabučių namų atnaujinimo Programą vertina dauguma (72 proc.) Lietuvos gyventojų: 30 proc. vertina labai palankiai, 42 proc. – greičiau palankiai. </a:t>
            </a:r>
          </a:p>
          <a:p>
            <a:pPr marL="374650" lvl="1" indent="-285750" algn="just">
              <a:spcBef>
                <a:spcPts val="600"/>
              </a:spcBef>
              <a:defRPr/>
            </a:pPr>
            <a:r>
              <a:rPr lang="lt-LT" altLang="lt-LT" sz="1200" dirty="0">
                <a:sym typeface="Wingdings" pitchFamily="2" charset="2"/>
              </a:rPr>
              <a:t>Pagrindiniai gyventojų įvardinami informacijos apie renovaciją šaltiniai – televizija (50 proc.) ir interneto naujienų portalai (37 proc.). Televizija ir aplinkos projektų valdymo agentūra įvardinamos kaip patikimiausi informacijos šaltiniai (21 proc.). </a:t>
            </a:r>
          </a:p>
          <a:p>
            <a:pPr marL="374650" lvl="1" indent="-285750" algn="just">
              <a:spcBef>
                <a:spcPts val="600"/>
              </a:spcBef>
              <a:defRPr/>
            </a:pPr>
            <a:r>
              <a:rPr lang="lt-LT" altLang="lt-LT" sz="1200" dirty="0">
                <a:sym typeface="Wingdings" pitchFamily="2" charset="2"/>
              </a:rPr>
              <a:t>Labiausiai pasigendama informacijos apie išlaidas, kainų suvaldymą (11 proc.), ir bendros informacijos apie renovaciją (9 proc.).</a:t>
            </a:r>
          </a:p>
          <a:p>
            <a:pPr marL="374650" lvl="1" indent="-285750" algn="just">
              <a:spcBef>
                <a:spcPts val="600"/>
              </a:spcBef>
              <a:defRPr/>
            </a:pPr>
            <a:r>
              <a:rPr lang="lt-LT" altLang="lt-LT" sz="1200" dirty="0">
                <a:sym typeface="Wingdings" pitchFamily="2" charset="2"/>
              </a:rPr>
              <a:t>Priimtiniausias būdas gauti išsamią detalią informaciją ir atsakymus į kylančius klausimus prieš priimant sprendimą dėl renovacijos, gyventojams atrodo gyvi ar online susitikimai su specialistais (31 proc.). </a:t>
            </a:r>
          </a:p>
          <a:p>
            <a:pPr marL="374650" lvl="1" indent="-285750" algn="just">
              <a:spcBef>
                <a:spcPts val="600"/>
              </a:spcBef>
              <a:defRPr/>
            </a:pPr>
            <a:r>
              <a:rPr lang="lt-LT" altLang="lt-LT" sz="1200" dirty="0">
                <a:sym typeface="Wingdings" pitchFamily="2" charset="2"/>
              </a:rPr>
              <a:t>Prieš priimdami sprendimą dėl renovacijos, gyventojai labiausiai norėtų sužinoti nepriklausomų statybos specialistų (51 proc.), institucijų, atsakingų už renovaciją atstovų (38 proc.), renovacijos ekspertų (37 proc.) ir šiuo metu renovaciją įgyvendinančių namų atstovų (35 proc.) nuomones.  </a:t>
            </a:r>
          </a:p>
          <a:p>
            <a:pPr marL="171450" indent="-171450">
              <a:buFont typeface="Arial" panose="020B0604020202020204" pitchFamily="34" charset="0"/>
              <a:buChar char="•"/>
            </a:pPr>
            <a:endParaRPr lang="lt-LT" sz="1200" dirty="0"/>
          </a:p>
          <a:p>
            <a:pPr marL="171450" indent="-171450">
              <a:buFont typeface="Arial" panose="020B0604020202020204" pitchFamily="34" charset="0"/>
              <a:buChar char="•"/>
            </a:pPr>
            <a:endParaRPr lang="lt-LT" sz="1200" dirty="0"/>
          </a:p>
          <a:p>
            <a:pPr marL="171450" indent="-171450">
              <a:buFont typeface="Arial" panose="020B0604020202020204" pitchFamily="34" charset="0"/>
              <a:buChar char="•"/>
            </a:pPr>
            <a:endParaRPr lang="lt-LT" sz="1200" dirty="0"/>
          </a:p>
          <a:p>
            <a:pPr marL="171450" indent="-171450">
              <a:buFont typeface="Arial" panose="020B0604020202020204" pitchFamily="34" charset="0"/>
              <a:buChar char="•"/>
            </a:pPr>
            <a:endParaRPr lang="lt-LT" sz="1200" dirty="0"/>
          </a:p>
          <a:p>
            <a:pPr marL="171450" indent="-171450">
              <a:buFont typeface="Arial" panose="020B0604020202020204" pitchFamily="34" charset="0"/>
              <a:buChar char="•"/>
            </a:pPr>
            <a:endParaRPr lang="lt-LT" sz="1200" dirty="0"/>
          </a:p>
          <a:p>
            <a:endParaRPr lang="lt-LT" sz="1200" dirty="0"/>
          </a:p>
        </p:txBody>
      </p:sp>
    </p:spTree>
    <p:extLst>
      <p:ext uri="{BB962C8B-B14F-4D97-AF65-F5344CB8AC3E}">
        <p14:creationId xmlns:p14="http://schemas.microsoft.com/office/powerpoint/2010/main" val="17749221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7364" y="503351"/>
            <a:ext cx="10203140" cy="666233"/>
          </a:xfrm>
        </p:spPr>
        <p:txBody>
          <a:bodyPr/>
          <a:lstStyle/>
          <a:p>
            <a:r>
              <a:rPr lang="lt-LT">
                <a:solidFill>
                  <a:schemeClr val="accent2">
                    <a:lumMod val="75000"/>
                  </a:schemeClr>
                </a:solidFill>
              </a:rPr>
              <a:t>APIBENDRINIMAS</a:t>
            </a:r>
          </a:p>
        </p:txBody>
      </p:sp>
      <p:sp>
        <p:nvSpPr>
          <p:cNvPr id="4" name="Content Placeholder 3">
            <a:extLst>
              <a:ext uri="{FF2B5EF4-FFF2-40B4-BE49-F238E27FC236}">
                <a16:creationId xmlns:a16="http://schemas.microsoft.com/office/drawing/2014/main" id="{8C8A0F40-7DB7-4A2A-AAA0-38A8E0A84291}"/>
              </a:ext>
            </a:extLst>
          </p:cNvPr>
          <p:cNvSpPr>
            <a:spLocks noGrp="1"/>
          </p:cNvSpPr>
          <p:nvPr>
            <p:ph sz="half" idx="1"/>
          </p:nvPr>
        </p:nvSpPr>
        <p:spPr>
          <a:xfrm>
            <a:off x="727364" y="1169584"/>
            <a:ext cx="10578811" cy="4896238"/>
          </a:xfrm>
        </p:spPr>
        <p:txBody>
          <a:bodyPr/>
          <a:lstStyle/>
          <a:p>
            <a:pPr marL="88900" lvl="1" indent="0" algn="just">
              <a:spcBef>
                <a:spcPts val="600"/>
              </a:spcBef>
              <a:buNone/>
              <a:defRPr/>
            </a:pPr>
            <a:r>
              <a:rPr lang="lt-LT" sz="1200" b="1" i="1" dirty="0"/>
              <a:t>Valdžios įsitraukimas į renovaciją</a:t>
            </a:r>
          </a:p>
          <a:p>
            <a:pPr marL="88900" lvl="1" indent="0" algn="just">
              <a:spcBef>
                <a:spcPts val="600"/>
              </a:spcBef>
              <a:buNone/>
              <a:defRPr/>
            </a:pPr>
            <a:endParaRPr lang="lt-LT" sz="1200" b="1" i="1" dirty="0"/>
          </a:p>
          <a:p>
            <a:pPr marL="260350" lvl="1" indent="-171450" algn="just">
              <a:spcBef>
                <a:spcPts val="600"/>
              </a:spcBef>
              <a:defRPr/>
            </a:pPr>
            <a:r>
              <a:rPr lang="lt-LT" altLang="lt-LT" sz="1200" dirty="0">
                <a:sym typeface="Wingdings" pitchFamily="2" charset="2"/>
              </a:rPr>
              <a:t>Respondentai dažniau linkę pritarti tam, kad renovacijos metu labai svarbu ne tik apšiltinti būstą, bet ir diegti alternatyvius aplinkai draugiškus sprendimus (72 proc.).</a:t>
            </a:r>
          </a:p>
          <a:p>
            <a:pPr marL="260350" lvl="1" indent="-171450" algn="just">
              <a:spcBef>
                <a:spcPts val="600"/>
              </a:spcBef>
              <a:defRPr/>
            </a:pPr>
            <a:r>
              <a:rPr lang="lt-LT" sz="1200" dirty="0"/>
              <a:t>Apklaustieji, įsivaizduodami situaciją, jog juos paskirtų vyriausiuoju pareigūnu, atsakingu už daugiabučių namų renovaciją ir norėdami, kad renovacija vyktų greičiau, pirmiausia ieškotų patrauklių apmokėjimo sąlygų, finansavimo, skirtų lengvatas (17 proc.), pasirūpintų informacijos apie renovaciją išsamumu ir prieinamu gyventojams (9 proc.), supaprastintų renovacijos biurokratinę tvarką (9 proc.) arba ieškotų patikimų statybos įmonių, rangovų (8 proc.).</a:t>
            </a:r>
          </a:p>
          <a:p>
            <a:pPr marL="260350" lvl="1" indent="-171450" algn="just">
              <a:spcBef>
                <a:spcPts val="600"/>
              </a:spcBef>
              <a:defRPr/>
            </a:pPr>
            <a:r>
              <a:rPr lang="lt-LT" sz="1200" dirty="0"/>
              <a:t>Dauguma (76 proc.) laikosi nuomonės, kad įsibėgėjusios infliacijos sukeltų iššūkių laikotarpiu reikia visokeriopai skatinti renovaciją ir atsinaujinančių energijos šaltinių diegimą kad ir ženkliai išaugusiomis kainomis valstybei prisidedant prie šių išlaidų kompensavimo.</a:t>
            </a:r>
          </a:p>
          <a:p>
            <a:pPr marL="88900" marR="0" lvl="1" indent="0" algn="just" defTabSz="914400" rtl="0" eaLnBrk="1" fontAlgn="auto" latinLnBrk="0" hangingPunct="1">
              <a:lnSpc>
                <a:spcPct val="90000"/>
              </a:lnSpc>
              <a:spcBef>
                <a:spcPts val="600"/>
              </a:spcBef>
              <a:spcAft>
                <a:spcPts val="0"/>
              </a:spcAft>
              <a:buClr>
                <a:srgbClr val="1AB1AF"/>
              </a:buClr>
              <a:buSzTx/>
              <a:buFont typeface="Arial" panose="020B0604020202020204" pitchFamily="34" charset="0"/>
              <a:buNone/>
              <a:tabLst/>
              <a:defRPr/>
            </a:pPr>
            <a:r>
              <a:rPr kumimoji="0" lang="lt-LT" sz="1200" b="1" i="1"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Ketinimas dalyvauti Programoje</a:t>
            </a:r>
          </a:p>
          <a:p>
            <a:pPr marL="260350" lvl="1" indent="-171450" algn="just">
              <a:spcBef>
                <a:spcPts val="600"/>
              </a:spcBef>
              <a:defRPr/>
            </a:pPr>
            <a:r>
              <a:rPr lang="lt-LT" sz="1200" dirty="0"/>
              <a:t>Daugumai (87 proc.) respondentų, renkantis įsigyti butą, būtų svarbus privalumas namo renovavimo faktas: 45 proc. respondentų tai būtų labai svarbu, 42 proc. – greičiau svarbu.</a:t>
            </a:r>
          </a:p>
          <a:p>
            <a:pPr marL="260350" lvl="1" indent="-171450" algn="just">
              <a:spcBef>
                <a:spcPts val="600"/>
              </a:spcBef>
              <a:defRPr/>
            </a:pPr>
            <a:r>
              <a:rPr lang="lt-LT" sz="1200" dirty="0"/>
              <a:t>81 proc. renovuotinų daugiabučių namų gyventojų, esant tinkamoms aplinkybėms, būtų linkę dalyvauti savo daugiabučio namo atnaujinimo procesuose.</a:t>
            </a:r>
          </a:p>
          <a:p>
            <a:pPr marL="260350" lvl="1" indent="-171450" algn="just">
              <a:spcBef>
                <a:spcPts val="600"/>
              </a:spcBef>
              <a:defRPr/>
            </a:pPr>
            <a:r>
              <a:rPr lang="lt-LT" sz="1200" dirty="0"/>
              <a:t>Didžiausi motyvai dalyvauti daugiabučių namų atnaujinimo Programoje – mažėsiančios kainos už šildymą (92 proc.), pasikeisianti gyvenimo kokybė (74 proc.) ir komfortiška oro temperatūra bute (72 proc.). </a:t>
            </a:r>
            <a:endParaRPr lang="lt-LT" sz="1200" b="1" i="1" dirty="0"/>
          </a:p>
          <a:p>
            <a:pPr marL="260350" lvl="1" indent="-171450" algn="just">
              <a:spcBef>
                <a:spcPts val="600"/>
              </a:spcBef>
              <a:defRPr/>
            </a:pPr>
            <a:r>
              <a:rPr lang="lt-LT" sz="1200" dirty="0"/>
              <a:t>Renovuotinų daugiabučių gyventojus labiausiai daugiabučio renovacijoje dalyvauti motyvuotų žemesnė renovacijos kaina, finansavimas (32 proc.). </a:t>
            </a:r>
          </a:p>
          <a:p>
            <a:pPr marL="260350" lvl="1" indent="-171450" algn="just">
              <a:spcBef>
                <a:spcPts val="600"/>
              </a:spcBef>
              <a:defRPr/>
            </a:pPr>
            <a:r>
              <a:rPr lang="lt-LT" sz="1200" dirty="0"/>
              <a:t>Renovuotinų daugiabučių namų gyventojai, kaip neapsisprendimo ar atsisakymo atnaujinti daugiabutį priežastis, dažniausiai įvardina tai, jog reikia prisiimti finansinius įsipareigojimus (56 proc.), trūksta aiškios ir suprantamos informacijos, kiek kas kainuotų, kas būtų padaryta ir pan. (45 proc.) arba renovacijos metu padaroma daug broko, atliekama nekokybiškai (43 proc.). </a:t>
            </a:r>
          </a:p>
          <a:p>
            <a:pPr marL="260350" lvl="1" indent="-171450" algn="just">
              <a:spcBef>
                <a:spcPts val="600"/>
              </a:spcBef>
              <a:defRPr/>
            </a:pPr>
            <a:r>
              <a:rPr lang="lt-LT" sz="1200" dirty="0"/>
              <a:t>Dauguma (80 proc.) renovuotinų daugiabučių namų gyventojų lengviau ryžtųsi renovacijai, jei žinotų, kad namas įtrauktas į savivaldybės kvartalų energinio efektyvumo didinimo programą, kurią įgyvendinant bus atnaujinami visi kvartalo daugiabučiai ir viešieji pastatai, mašinų stovėjimo aikštelės, gatvių apšvietimo tinklai, vaikų žaidimų aikštelės ir kt.</a:t>
            </a:r>
          </a:p>
          <a:p>
            <a:pPr marL="260350" lvl="1" indent="-171450" algn="just">
              <a:spcBef>
                <a:spcPts val="600"/>
              </a:spcBef>
              <a:defRPr/>
            </a:pPr>
            <a:endParaRPr lang="lt-LT" sz="1200" dirty="0"/>
          </a:p>
          <a:p>
            <a:pPr marL="260350" lvl="1" indent="-171450" algn="just">
              <a:spcBef>
                <a:spcPts val="600"/>
              </a:spcBef>
              <a:defRPr/>
            </a:pPr>
            <a:endParaRPr lang="lt-LT" sz="1200" dirty="0"/>
          </a:p>
          <a:p>
            <a:pPr marL="171450" indent="-171450">
              <a:buFont typeface="Arial" panose="020B0604020202020204" pitchFamily="34" charset="0"/>
              <a:buChar char="•"/>
            </a:pPr>
            <a:endParaRPr lang="lt-LT" sz="1200" dirty="0"/>
          </a:p>
          <a:p>
            <a:endParaRPr lang="lt-LT" sz="1200" dirty="0"/>
          </a:p>
        </p:txBody>
      </p:sp>
    </p:spTree>
    <p:extLst>
      <p:ext uri="{BB962C8B-B14F-4D97-AF65-F5344CB8AC3E}">
        <p14:creationId xmlns:p14="http://schemas.microsoft.com/office/powerpoint/2010/main" val="2695925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7364" y="503351"/>
            <a:ext cx="10203140" cy="666233"/>
          </a:xfrm>
        </p:spPr>
        <p:txBody>
          <a:bodyPr/>
          <a:lstStyle/>
          <a:p>
            <a:r>
              <a:rPr lang="lt-LT">
                <a:solidFill>
                  <a:schemeClr val="accent2">
                    <a:lumMod val="75000"/>
                  </a:schemeClr>
                </a:solidFill>
              </a:rPr>
              <a:t>APIBENDRINIMAS</a:t>
            </a:r>
          </a:p>
        </p:txBody>
      </p:sp>
      <p:sp>
        <p:nvSpPr>
          <p:cNvPr id="4" name="Content Placeholder 3">
            <a:extLst>
              <a:ext uri="{FF2B5EF4-FFF2-40B4-BE49-F238E27FC236}">
                <a16:creationId xmlns:a16="http://schemas.microsoft.com/office/drawing/2014/main" id="{8C8A0F40-7DB7-4A2A-AAA0-38A8E0A84291}"/>
              </a:ext>
            </a:extLst>
          </p:cNvPr>
          <p:cNvSpPr>
            <a:spLocks noGrp="1"/>
          </p:cNvSpPr>
          <p:nvPr>
            <p:ph sz="half" idx="1"/>
          </p:nvPr>
        </p:nvSpPr>
        <p:spPr>
          <a:xfrm>
            <a:off x="727364" y="1169584"/>
            <a:ext cx="10578811" cy="4561260"/>
          </a:xfrm>
        </p:spPr>
        <p:txBody>
          <a:bodyPr/>
          <a:lstStyle/>
          <a:p>
            <a:pPr marL="88900" lvl="1" indent="0" algn="just">
              <a:spcBef>
                <a:spcPts val="600"/>
              </a:spcBef>
              <a:buNone/>
              <a:defRPr/>
            </a:pPr>
            <a:r>
              <a:rPr lang="lt-LT" sz="1200" b="1" i="1" dirty="0"/>
              <a:t>Ketinimas dalyvauti Programoje</a:t>
            </a:r>
          </a:p>
          <a:p>
            <a:pPr marL="88900" lvl="1" indent="0" algn="just">
              <a:spcBef>
                <a:spcPts val="600"/>
              </a:spcBef>
              <a:buNone/>
              <a:defRPr/>
            </a:pPr>
            <a:endParaRPr lang="lt-LT" altLang="lt-LT" sz="1200" b="1" i="1" dirty="0">
              <a:sym typeface="Wingdings" pitchFamily="2" charset="2"/>
            </a:endParaRPr>
          </a:p>
          <a:p>
            <a:pPr marL="374650" lvl="1" indent="-285750" algn="just">
              <a:spcBef>
                <a:spcPts val="600"/>
              </a:spcBef>
              <a:defRPr/>
            </a:pPr>
            <a:r>
              <a:rPr lang="lt-LT" altLang="lt-LT" sz="1200" dirty="0">
                <a:sym typeface="Wingdings" pitchFamily="2" charset="2"/>
              </a:rPr>
              <a:t>Dažniausiai savo daugiabučiame name labiausiai būtų norima atnaujinti šildymo sistemą (48 proc.). Antroje vietoje – apšiltinti namą (45 proc.). Trečioje – atnaujinti vamzdynus (vandentiekį, kanalizaciją) (30 proc.). 27 proc. renovuotinų daugiabučių namų gyventojų norėtų atnaujinti fasadą, balkonus, estetinę namo išvaizdą.</a:t>
            </a:r>
          </a:p>
          <a:p>
            <a:pPr marL="374650" lvl="1" indent="-285750" algn="just">
              <a:spcBef>
                <a:spcPts val="600"/>
              </a:spcBef>
              <a:defRPr/>
            </a:pPr>
            <a:r>
              <a:rPr lang="lt-LT" altLang="lt-LT" sz="1200" dirty="0">
                <a:sym typeface="Wingdings" pitchFamily="2" charset="2"/>
              </a:rPr>
              <a:t>68 proc. renovuotinų daugiabučių namų gyventojų palankiai vertintų galimybę savo name atlikti vadinamąją „mažąją renovaciją“.</a:t>
            </a:r>
          </a:p>
          <a:p>
            <a:pPr marL="374650" lvl="1" indent="-285750" algn="just">
              <a:spcBef>
                <a:spcPts val="600"/>
              </a:spcBef>
              <a:defRPr/>
            </a:pPr>
            <a:r>
              <a:rPr lang="lt-LT" altLang="lt-LT" sz="1200" dirty="0">
                <a:sym typeface="Wingdings" pitchFamily="2" charset="2"/>
              </a:rPr>
              <a:t>Daugiau nei pusė (59 proc.) renovuotinų daugiabučių namų gyventojų mažajai renovacijai galėtų skirti iki 300 Eur sumą, jei tai padėtų sutaupyti 10-12 proc. šilumos energijos. 19 proc. respondentų gyvenančių renovuotinuose daugiabučiuose galėtų skirti 301 – 500 Eur, 7 proc. – 501 – 800 Eur.</a:t>
            </a:r>
          </a:p>
          <a:p>
            <a:pPr marL="374650" lvl="1" indent="-285750" algn="just">
              <a:spcBef>
                <a:spcPts val="600"/>
              </a:spcBef>
              <a:defRPr/>
            </a:pPr>
            <a:r>
              <a:rPr lang="lt-LT" sz="1200" dirty="0"/>
              <a:t>61 proc. gyvenančių nerenovuotinuose daugiabučių namuose palankiai vertintų galimybę savo name atlikti vadinamąją „mažąją renovaciją“.</a:t>
            </a:r>
          </a:p>
          <a:p>
            <a:pPr marL="171450" indent="-171450">
              <a:buFont typeface="Arial" panose="020B0604020202020204" pitchFamily="34" charset="0"/>
              <a:buChar char="•"/>
            </a:pPr>
            <a:endParaRPr lang="lt-LT" sz="1200" dirty="0"/>
          </a:p>
          <a:p>
            <a:pPr marL="171450" indent="-171450">
              <a:buFont typeface="Arial" panose="020B0604020202020204" pitchFamily="34" charset="0"/>
              <a:buChar char="•"/>
            </a:pPr>
            <a:endParaRPr lang="lt-LT" sz="1200" dirty="0"/>
          </a:p>
          <a:p>
            <a:endParaRPr lang="lt-LT" sz="1200" dirty="0"/>
          </a:p>
        </p:txBody>
      </p:sp>
    </p:spTree>
    <p:extLst>
      <p:ext uri="{BB962C8B-B14F-4D97-AF65-F5344CB8AC3E}">
        <p14:creationId xmlns:p14="http://schemas.microsoft.com/office/powerpoint/2010/main" val="42440298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902285"/>
      </p:ext>
    </p:extLst>
  </p:cSld>
  <p:clrMapOvr>
    <a:masterClrMapping/>
  </p:clrMapOvr>
</p:sld>
</file>

<file path=ppt/theme/theme1.xml><?xml version="1.0" encoding="utf-8"?>
<a:theme xmlns:a="http://schemas.openxmlformats.org/drawingml/2006/main" name="1_Office Theme">
  <a:themeElements>
    <a:clrScheme name="Custom 2">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Spinter">
      <a:majorFont>
        <a:latin typeface="Microsoft YaHei UI Light"/>
        <a:ea typeface=""/>
        <a:cs typeface=""/>
      </a:majorFont>
      <a:minorFont>
        <a:latin typeface="Microsoft YaHei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Custom 2">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Spinter">
      <a:majorFont>
        <a:latin typeface="Microsoft YaHei UI Light"/>
        <a:ea typeface=""/>
        <a:cs typeface=""/>
      </a:majorFont>
      <a:minorFont>
        <a:latin typeface="Microsoft YaHei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875</TotalTime>
  <Words>3251</Words>
  <Application>Microsoft Office PowerPoint</Application>
  <PresentationFormat>Widescreen</PresentationFormat>
  <Paragraphs>539</Paragraphs>
  <Slides>40</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Yu Gothic UI Semilight</vt:lpstr>
      <vt:lpstr>Microsoft YaHei UI Light</vt:lpstr>
      <vt:lpstr>Arial</vt:lpstr>
      <vt:lpstr>Calibri</vt:lpstr>
      <vt:lpstr>Calibri Light</vt:lpstr>
      <vt:lpstr>1_Office Theme</vt:lpstr>
      <vt:lpstr>2_Office Theme</vt:lpstr>
      <vt:lpstr>VISUOMENĖS NUOMONĖS TYRIMAS DĖL DAUGIABUČIŲ NAMŲ ATNAUJINIMO (MODERNIZAVIMO) PROGRAMOS</vt:lpstr>
      <vt:lpstr>PowerPoint Presentation</vt:lpstr>
      <vt:lpstr>PowerPoint Presentation</vt:lpstr>
      <vt:lpstr>PowerPoint Presentation</vt:lpstr>
      <vt:lpstr>TYRIMO METODIKA</vt:lpstr>
      <vt:lpstr>STATISTINĖ PAKLAIDA</vt:lpstr>
      <vt:lpstr>PowerPoint Presentation</vt:lpstr>
      <vt:lpstr>PowerPoint Presentation</vt:lpstr>
      <vt:lpstr>GYVENAMOJO BŪSTO TIPAS (PROC.)</vt:lpstr>
      <vt:lpstr>GYVENAMOJO BŪSTO RENOVACIJOS BŪKLĖ (PROC.)</vt:lpstr>
      <vt:lpstr>ŠILDYMO KAINA ŠILDYMO SEZONO METU (PROC.)</vt:lpstr>
      <vt:lpstr>PowerPoint Presentation</vt:lpstr>
      <vt:lpstr>PROGRAMOS ŽINOMUMAS (PROC.)</vt:lpstr>
      <vt:lpstr>PROGRAMOS VERTINIMAS (PROC.)</vt:lpstr>
      <vt:lpstr>INFORMACIJOS APIE RENOVACIJĄ ŠALTINIAI (PROC.) </vt:lpstr>
      <vt:lpstr>PATIKIMIAUSI INFORMACIJOS APIE RENOVACIJĄ ŠALTINIAI (PROC.)</vt:lpstr>
      <vt:lpstr>INFORMACIJA, KURIOS LABIAUSIAI PASIGENDAMA (PROC.)</vt:lpstr>
      <vt:lpstr>PRIIMTINIAUSI INFORMACIJOS APIE RENOVACIJĄ GAVIMO BŪDAI (PROC.)</vt:lpstr>
      <vt:lpstr>SPECIALISTAI, KURIŲ NUOMONĘ NORĖTŲ SUŽINOTI PRIEŠ RENOVACIJĄ (PROC.)</vt:lpstr>
      <vt:lpstr>PowerPoint Presentation</vt:lpstr>
      <vt:lpstr>RENOVACIJOS KRYPTIS (PROC.)</vt:lpstr>
      <vt:lpstr>GALIMI RENOVACIJOS SPARTINIMO BŪDAI (PROC.) Lietuvos gyventojai</vt:lpstr>
      <vt:lpstr>GALIMI RENOVACIJOS SPARTINIMO BŪDAI (PROC.) Renovuotinų daugiabučių namų gyventojai</vt:lpstr>
      <vt:lpstr>IŠŠŪKIŲ, SUKELTŲ ĮSIBĖGĖJUSIOS INFLIACIJOS, SPRENDIMAI (PROC.)</vt:lpstr>
      <vt:lpstr>PowerPoint Presentation</vt:lpstr>
      <vt:lpstr>NAMO RENOVAVIMO FAKTO SVARBA RENKANTIS ĮSIGYTI BŪSTĄ (PROC.)</vt:lpstr>
      <vt:lpstr>NUOSTATA DĖL DAUGIABUČIŲ NAMŲ MODERNIZAVIMO (PROC.) </vt:lpstr>
      <vt:lpstr>NORO DALYVAUTI NAMO ATNAUJINIMO PROCESUOSE MOTYVAI (PROC.)</vt:lpstr>
      <vt:lpstr>PASKATOS DALYVAUTI DAUGIABUČIO RENOVACIJOJE (PROC.)</vt:lpstr>
      <vt:lpstr>NEAPSISPRENDIMO AR ATSISAKYMO ATNAUJINTI SAVO DAUGIABUTĮ PRIEŽASTYS (PROC.)</vt:lpstr>
      <vt:lpstr>NUOSTATA DĖL RENOVACIJOS, VEIKIANT SAVIVALDYBĖS KVARTALŲ ENERGINIO EFEKTYVUMO DIDINIMO PROGRAMAI (PROC.)</vt:lpstr>
      <vt:lpstr>DAUGIABUČIO NAMO ATNAUJINIMAS (PROC.)</vt:lpstr>
      <vt:lpstr>„MAŽOSIOS RENOVACIJOS“ GALIMYBĖS VERTINIMAS TARP RENOVUOTINŲ DAUGIABUČIŲ NAMŲ GYVENTOJŲ (PROC.)</vt:lpstr>
      <vt:lpstr>LĖŠŲ SKYRIMAS MAŽAJAI RENOVACIJAI (PROC.)</vt:lpstr>
      <vt:lpstr>„MAŽOSIOS RENOVACIJOS“ GALIMYBĖS VERTINIMAS TARP GYVENANČIŲ NERENOVUOTINUOSE NAMUOSE (PROC.)</vt:lpstr>
      <vt:lpstr>PowerPoint Presentation</vt:lpstr>
      <vt:lpstr>APIBENDRINIMAS</vt:lpstr>
      <vt:lpstr>APIBENDRINIMAS</vt:lpstr>
      <vt:lpstr>APIBENDRINIMAS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VISUOMENĖS NUOMONĖS TYRIMAS DĖL DAUGIABUČIŲ NAMŲ ATNAUJINIMO (MODERNIZAVIMO) PROGRAMOS</dc:title>
  <dc:creator>Spinter Research</dc:creator>
  <cp:lastModifiedBy>Ignas</cp:lastModifiedBy>
  <cp:revision>134</cp:revision>
  <dcterms:created xsi:type="dcterms:W3CDTF">2021-10-15T06:40:46Z</dcterms:created>
  <dcterms:modified xsi:type="dcterms:W3CDTF">2022-10-08T09:36:31Z</dcterms:modified>
</cp:coreProperties>
</file>