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16"/>
  </p:notesMasterIdLst>
  <p:handoutMasterIdLst>
    <p:handoutMasterId r:id="rId17"/>
  </p:handoutMasterIdLst>
  <p:sldIdLst>
    <p:sldId id="336" r:id="rId5"/>
    <p:sldId id="329" r:id="rId6"/>
    <p:sldId id="1210" r:id="rId7"/>
    <p:sldId id="1217" r:id="rId8"/>
    <p:sldId id="1212" r:id="rId9"/>
    <p:sldId id="1209" r:id="rId10"/>
    <p:sldId id="1214" r:id="rId11"/>
    <p:sldId id="1215" r:id="rId12"/>
    <p:sldId id="1213" r:id="rId13"/>
    <p:sldId id="1218" r:id="rId14"/>
    <p:sldId id="121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34EA95B-747F-42EF-AC98-4DC7DB458134}">
          <p14:sldIdLst>
            <p14:sldId id="336"/>
            <p14:sldId id="329"/>
            <p14:sldId id="1210"/>
            <p14:sldId id="1217"/>
            <p14:sldId id="1212"/>
            <p14:sldId id="1209"/>
            <p14:sldId id="1214"/>
            <p14:sldId id="1215"/>
            <p14:sldId id="1213"/>
            <p14:sldId id="1218"/>
            <p14:sldId id="1216"/>
          </p14:sldIdLst>
        </p14:section>
        <p14:section name="Untitled Section" id="{B565E97C-9F64-41B9-8CD6-BFF5771E97F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BE75B89-76EA-AE99-DC65-F50C631C6D26}" name="Virginija Krunglevičienė" initials="VK" userId="S::v.krungleviciene@cpo.lt::f91d419b-8a9d-45dc-a6e2-a46e6b430c64" providerId="AD"/>
  <p188:author id="{632926ED-1708-5713-336F-3975EDD13E8E}" name="Diana Šabanaitė" initials="DŠ" userId="S::d.sabanaite@cpo.lt::aff67d57-655f-42ed-b8c3-9857e6c95e0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2B8"/>
    <a:srgbClr val="F2BE1A"/>
    <a:srgbClr val="FFFFFF"/>
    <a:srgbClr val="104F96"/>
    <a:srgbClr val="BDDDE1"/>
    <a:srgbClr val="E5F9F8"/>
    <a:srgbClr val="818739"/>
    <a:srgbClr val="B2AA06"/>
    <a:srgbClr val="5F6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notesViewPr>
    <p:cSldViewPr snapToGrid="0">
      <p:cViewPr varScale="1">
        <p:scale>
          <a:sx n="62" d="100"/>
          <a:sy n="62" d="100"/>
        </p:scale>
        <p:origin x="3154" y="7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d.sabanaite\AppData\Local\Microsoft\Windows\INetCache\Content.Outlook\0LQJZZUZ\info%20exel.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d.sabanaite\AppData\Local\Microsoft\Windows\INetCache\Content.Outlook\0LQJZZUZ\info%20exel.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d.sabanaite\AppData\Local\Microsoft\Windows\INetCache\Content.Outlook\0LQJZZUZ\info%20exel.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d.sabanaite\AppData\Local\Microsoft\Windows\INetCache\Content.Outlook\0LQJZZUZ\info%20exel.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d.sabanaite\AppData\Local\Microsoft\Windows\INetCache\Content.Outlook\0LQJZZUZ\info%20exel.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5118839311752681E-2"/>
          <c:y val="1.3675216129432869E-2"/>
          <c:w val="0.91488116068824732"/>
          <c:h val="0.80648797478304501"/>
        </c:manualLayout>
      </c:layout>
      <c:bar3DChart>
        <c:barDir val="col"/>
        <c:grouping val="percentStacked"/>
        <c:varyColors val="0"/>
        <c:ser>
          <c:idx val="0"/>
          <c:order val="0"/>
          <c:tx>
            <c:strRef>
              <c:f>Investiciniai!$A$25</c:f>
              <c:strCache>
                <c:ptCount val="1"/>
                <c:pt idx="0">
                  <c:v>Įvykę pirkimai </c:v>
                </c:pt>
              </c:strCache>
            </c:strRef>
          </c:tx>
          <c:spPr>
            <a:solidFill>
              <a:srgbClr val="00B2B8"/>
            </a:solidFill>
            <a:ln>
              <a:noFill/>
            </a:ln>
            <a:effectLst/>
            <a:sp3d/>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Investiciniai!$B$24:$C$24</c:f>
              <c:strCache>
                <c:ptCount val="2"/>
                <c:pt idx="0">
                  <c:v>2022 m. </c:v>
                </c:pt>
                <c:pt idx="1">
                  <c:v>2023 m. (I ketv.)</c:v>
                </c:pt>
              </c:strCache>
            </c:strRef>
          </c:cat>
          <c:val>
            <c:numRef>
              <c:f>Investiciniai!$B$25:$C$25</c:f>
              <c:numCache>
                <c:formatCode>General</c:formatCode>
                <c:ptCount val="2"/>
                <c:pt idx="0">
                  <c:v>106</c:v>
                </c:pt>
                <c:pt idx="1">
                  <c:v>149</c:v>
                </c:pt>
              </c:numCache>
            </c:numRef>
          </c:val>
          <c:extLst>
            <c:ext xmlns:c16="http://schemas.microsoft.com/office/drawing/2014/chart" uri="{C3380CC4-5D6E-409C-BE32-E72D297353CC}">
              <c16:uniqueId val="{00000000-94E9-46B6-BD34-3721DA6C3990}"/>
            </c:ext>
          </c:extLst>
        </c:ser>
        <c:ser>
          <c:idx val="1"/>
          <c:order val="1"/>
          <c:tx>
            <c:strRef>
              <c:f>Investiciniai!$A$26</c:f>
              <c:strCache>
                <c:ptCount val="1"/>
                <c:pt idx="0">
                  <c:v>Neįvykę</c:v>
                </c:pt>
              </c:strCache>
            </c:strRef>
          </c:tx>
          <c:spPr>
            <a:solidFill>
              <a:schemeClr val="bg2">
                <a:lumMod val="75000"/>
              </a:scheme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Investiciniai!$B$24:$C$24</c:f>
              <c:strCache>
                <c:ptCount val="2"/>
                <c:pt idx="0">
                  <c:v>2022 m. </c:v>
                </c:pt>
                <c:pt idx="1">
                  <c:v>2023 m. (I ketv.)</c:v>
                </c:pt>
              </c:strCache>
            </c:strRef>
          </c:cat>
          <c:val>
            <c:numRef>
              <c:f>Investiciniai!$B$26:$C$26</c:f>
              <c:numCache>
                <c:formatCode>General</c:formatCode>
                <c:ptCount val="2"/>
                <c:pt idx="0">
                  <c:v>36</c:v>
                </c:pt>
                <c:pt idx="1">
                  <c:v>211</c:v>
                </c:pt>
              </c:numCache>
            </c:numRef>
          </c:val>
          <c:extLst>
            <c:ext xmlns:c16="http://schemas.microsoft.com/office/drawing/2014/chart" uri="{C3380CC4-5D6E-409C-BE32-E72D297353CC}">
              <c16:uniqueId val="{00000001-94E9-46B6-BD34-3721DA6C3990}"/>
            </c:ext>
          </c:extLst>
        </c:ser>
        <c:dLbls>
          <c:showLegendKey val="0"/>
          <c:showVal val="1"/>
          <c:showCatName val="0"/>
          <c:showSerName val="0"/>
          <c:showPercent val="0"/>
          <c:showBubbleSize val="0"/>
        </c:dLbls>
        <c:gapWidth val="150"/>
        <c:shape val="box"/>
        <c:axId val="424471800"/>
        <c:axId val="26497463"/>
        <c:axId val="0"/>
      </c:bar3DChart>
      <c:catAx>
        <c:axId val="4244718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crossAx val="26497463"/>
        <c:crosses val="autoZero"/>
        <c:auto val="1"/>
        <c:lblAlgn val="ctr"/>
        <c:lblOffset val="100"/>
        <c:noMultiLvlLbl val="0"/>
      </c:catAx>
      <c:valAx>
        <c:axId val="2649746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4471800"/>
        <c:crosses val="autoZero"/>
        <c:crossBetween val="between"/>
      </c:valAx>
      <c:spPr>
        <a:noFill/>
        <a:ln>
          <a:noFill/>
        </a:ln>
        <a:effectLst/>
      </c:spPr>
    </c:plotArea>
    <c:legend>
      <c:legendPos val="b"/>
      <c:layout>
        <c:manualLayout>
          <c:xMode val="edge"/>
          <c:yMode val="edge"/>
          <c:x val="0.1906706036745407"/>
          <c:y val="0.92294905658406012"/>
          <c:w val="0.61865879265091861"/>
          <c:h val="7.4910761139817261E-2"/>
        </c:manualLayout>
      </c:layout>
      <c:overlay val="0"/>
      <c:spPr>
        <a:noFill/>
        <a:ln>
          <a:noFill/>
        </a:ln>
        <a:effectLst/>
      </c:spPr>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a:solidFill>
                  <a:schemeClr val="tx1">
                    <a:lumMod val="65000"/>
                    <a:lumOff val="35000"/>
                  </a:schemeClr>
                </a:solidFill>
              </a:rPr>
              <a:t>20</a:t>
            </a:r>
            <a:r>
              <a:rPr lang="lt-LT" sz="2400" b="1">
                <a:solidFill>
                  <a:schemeClr val="tx1">
                    <a:lumMod val="65000"/>
                    <a:lumOff val="35000"/>
                  </a:schemeClr>
                </a:solidFill>
              </a:rPr>
              <a:t>23 metų pirkimai</a:t>
            </a:r>
            <a:endParaRPr lang="en-US" sz="2400" b="1">
              <a:solidFill>
                <a:schemeClr val="tx1">
                  <a:lumMod val="65000"/>
                  <a:lumOff val="35000"/>
                </a:schemeClr>
              </a:solidFill>
            </a:endParaRPr>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3055555555555558E-2"/>
          <c:y val="0.21541484397783611"/>
          <c:w val="0.81388888888888888"/>
          <c:h val="0.57479476523767858"/>
        </c:manualLayout>
      </c:layout>
      <c:pie3DChart>
        <c:varyColors val="1"/>
        <c:ser>
          <c:idx val="0"/>
          <c:order val="0"/>
          <c:spPr>
            <a:ln>
              <a:solidFill>
                <a:schemeClr val="bg1"/>
              </a:solidFill>
            </a:ln>
          </c:spPr>
          <c:dPt>
            <c:idx val="0"/>
            <c:bubble3D val="0"/>
            <c:spPr>
              <a:solidFill>
                <a:schemeClr val="bg2">
                  <a:lumMod val="75000"/>
                </a:schemeClr>
              </a:solidFill>
              <a:ln w="25400">
                <a:solidFill>
                  <a:schemeClr val="bg1"/>
                </a:solidFill>
              </a:ln>
              <a:effectLst/>
              <a:sp3d contourW="25400">
                <a:contourClr>
                  <a:schemeClr val="bg1"/>
                </a:contourClr>
              </a:sp3d>
            </c:spPr>
            <c:extLst>
              <c:ext xmlns:c16="http://schemas.microsoft.com/office/drawing/2014/chart" uri="{C3380CC4-5D6E-409C-BE32-E72D297353CC}">
                <c16:uniqueId val="{00000001-65FF-4DF3-A764-0AE68E15C50F}"/>
              </c:ext>
            </c:extLst>
          </c:dPt>
          <c:dPt>
            <c:idx val="1"/>
            <c:bubble3D val="0"/>
            <c:spPr>
              <a:solidFill>
                <a:srgbClr val="00B2B8"/>
              </a:solidFill>
              <a:ln w="25400">
                <a:solidFill>
                  <a:schemeClr val="bg1"/>
                </a:solidFill>
              </a:ln>
              <a:effectLst/>
              <a:scene3d>
                <a:camera prst="orthographicFront"/>
                <a:lightRig rig="threePt" dir="t"/>
              </a:scene3d>
              <a:sp3d contourW="25400">
                <a:contourClr>
                  <a:schemeClr val="bg1"/>
                </a:contourClr>
              </a:sp3d>
            </c:spPr>
            <c:extLst>
              <c:ext xmlns:c16="http://schemas.microsoft.com/office/drawing/2014/chart" uri="{C3380CC4-5D6E-409C-BE32-E72D297353CC}">
                <c16:uniqueId val="{00000003-65FF-4DF3-A764-0AE68E15C50F}"/>
              </c:ext>
            </c:extLst>
          </c:dPt>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65000"/>
                        <a:lumOff val="35000"/>
                      </a:schemeClr>
                    </a:solidFill>
                    <a:latin typeface="+mn-lt"/>
                    <a:ea typeface="+mn-ea"/>
                    <a:cs typeface="+mn-cs"/>
                  </a:defRPr>
                </a:pPr>
                <a:endParaRPr lang="en-US"/>
              </a:p>
            </c:txPr>
            <c:dLblPos val="in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Investiciniai!$A$31:$B$31</c:f>
              <c:strCache>
                <c:ptCount val="2"/>
                <c:pt idx="0">
                  <c:v>Žali</c:v>
                </c:pt>
                <c:pt idx="1">
                  <c:v>Nežali</c:v>
                </c:pt>
              </c:strCache>
            </c:strRef>
          </c:cat>
          <c:val>
            <c:numRef>
              <c:f>Investiciniai!$A$32:$B$32</c:f>
              <c:numCache>
                <c:formatCode>General</c:formatCode>
                <c:ptCount val="2"/>
                <c:pt idx="0">
                  <c:v>56</c:v>
                </c:pt>
                <c:pt idx="1">
                  <c:v>40</c:v>
                </c:pt>
              </c:numCache>
            </c:numRef>
          </c:val>
          <c:extLst>
            <c:ext xmlns:c16="http://schemas.microsoft.com/office/drawing/2014/chart" uri="{C3380CC4-5D6E-409C-BE32-E72D297353CC}">
              <c16:uniqueId val="{00000004-65FF-4DF3-A764-0AE68E15C50F}"/>
            </c:ext>
          </c:extLst>
        </c:ser>
        <c:dLbls>
          <c:dLblPos val="outEnd"/>
          <c:showLegendKey val="0"/>
          <c:showVal val="1"/>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lt-LT" sz="2400" b="1">
                <a:solidFill>
                  <a:schemeClr val="tx1">
                    <a:lumMod val="65000"/>
                    <a:lumOff val="35000"/>
                  </a:schemeClr>
                </a:solidFill>
              </a:rPr>
              <a:t>Tiekėjų</a:t>
            </a:r>
            <a:r>
              <a:rPr lang="lt-LT" sz="2400" b="1" baseline="0">
                <a:solidFill>
                  <a:schemeClr val="tx1">
                    <a:lumMod val="65000"/>
                    <a:lumOff val="35000"/>
                  </a:schemeClr>
                </a:solidFill>
              </a:rPr>
              <a:t> skaičius</a:t>
            </a:r>
            <a:endParaRPr lang="en-US" sz="2400" b="1">
              <a:solidFill>
                <a:schemeClr val="tx1">
                  <a:lumMod val="65000"/>
                  <a:lumOff val="35000"/>
                </a:schemeClr>
              </a:solidFill>
            </a:endParaRPr>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rgbClr val="00B2B8"/>
              </a:solidFill>
              <a:ln w="25400">
                <a:solidFill>
                  <a:schemeClr val="lt1"/>
                </a:solidFill>
              </a:ln>
              <a:effectLst/>
              <a:sp3d contourW="25400">
                <a:contourClr>
                  <a:schemeClr val="lt1"/>
                </a:contourClr>
              </a:sp3d>
            </c:spPr>
            <c:extLst>
              <c:ext xmlns:c16="http://schemas.microsoft.com/office/drawing/2014/chart" uri="{C3380CC4-5D6E-409C-BE32-E72D297353CC}">
                <c16:uniqueId val="{00000001-F3B9-47D6-A2AB-2F9BED00A76E}"/>
              </c:ext>
            </c:extLst>
          </c:dPt>
          <c:dPt>
            <c:idx val="1"/>
            <c:bubble3D val="0"/>
            <c:spPr>
              <a:solidFill>
                <a:schemeClr val="bg2">
                  <a:lumMod val="75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3-F3B9-47D6-A2AB-2F9BED00A76E}"/>
              </c:ext>
            </c:extLst>
          </c:dPt>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Investiciniai!$A$34:$B$34</c:f>
              <c:strCache>
                <c:ptCount val="2"/>
                <c:pt idx="0">
                  <c:v>"Žali" tiekėjai</c:v>
                </c:pt>
                <c:pt idx="1">
                  <c:v>"Nežali" tiekėjai</c:v>
                </c:pt>
              </c:strCache>
            </c:strRef>
          </c:cat>
          <c:val>
            <c:numRef>
              <c:f>Investiciniai!$A$35:$B$35</c:f>
              <c:numCache>
                <c:formatCode>General</c:formatCode>
                <c:ptCount val="2"/>
                <c:pt idx="0">
                  <c:v>12</c:v>
                </c:pt>
                <c:pt idx="1">
                  <c:v>17</c:v>
                </c:pt>
              </c:numCache>
            </c:numRef>
          </c:val>
          <c:extLst>
            <c:ext xmlns:c16="http://schemas.microsoft.com/office/drawing/2014/chart" uri="{C3380CC4-5D6E-409C-BE32-E72D297353CC}">
              <c16:uniqueId val="{00000004-F3B9-47D6-A2AB-2F9BED00A76E}"/>
            </c:ext>
          </c:extLst>
        </c:ser>
        <c:dLbls>
          <c:dLblPos val="bestFit"/>
          <c:showLegendKey val="0"/>
          <c:showVal val="1"/>
          <c:showCatName val="0"/>
          <c:showSerName val="0"/>
          <c:showPercent val="0"/>
          <c:showBubbleSize val="0"/>
          <c:showLeaderLines val="1"/>
        </c:dLbls>
      </c:pie3DChart>
      <c:spPr>
        <a:noFill/>
        <a:ln>
          <a:noFill/>
        </a:ln>
        <a:effectLst/>
      </c:spPr>
    </c:plotArea>
    <c:legend>
      <c:legendPos val="b"/>
      <c:legendEntry>
        <c:idx val="0"/>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Entry>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2922282600709134"/>
          <c:y val="5.1099931848135896E-2"/>
          <c:w val="0.83647659667541552"/>
          <c:h val="0.7488377530352921"/>
        </c:manualLayout>
      </c:layout>
      <c:bar3DChart>
        <c:barDir val="col"/>
        <c:grouping val="percentStacked"/>
        <c:varyColors val="0"/>
        <c:ser>
          <c:idx val="0"/>
          <c:order val="0"/>
          <c:tx>
            <c:strRef>
              <c:f>Ranga!$A$2</c:f>
              <c:strCache>
                <c:ptCount val="1"/>
                <c:pt idx="0">
                  <c:v>Įvykę pirkimai </c:v>
                </c:pt>
              </c:strCache>
            </c:strRef>
          </c:tx>
          <c:spPr>
            <a:solidFill>
              <a:srgbClr val="00B2B8"/>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Ranga!$B$1:$C$1</c:f>
              <c:strCache>
                <c:ptCount val="2"/>
                <c:pt idx="0">
                  <c:v>2022 m. </c:v>
                </c:pt>
                <c:pt idx="1">
                  <c:v>2023 m. (I ketv.)</c:v>
                </c:pt>
              </c:strCache>
            </c:strRef>
          </c:cat>
          <c:val>
            <c:numRef>
              <c:f>Ranga!$B$2:$C$2</c:f>
              <c:numCache>
                <c:formatCode>General</c:formatCode>
                <c:ptCount val="2"/>
                <c:pt idx="0">
                  <c:v>192</c:v>
                </c:pt>
                <c:pt idx="1">
                  <c:v>99</c:v>
                </c:pt>
              </c:numCache>
            </c:numRef>
          </c:val>
          <c:extLst>
            <c:ext xmlns:c16="http://schemas.microsoft.com/office/drawing/2014/chart" uri="{C3380CC4-5D6E-409C-BE32-E72D297353CC}">
              <c16:uniqueId val="{00000000-6723-415C-A66C-A4D2AB1D3F4A}"/>
            </c:ext>
          </c:extLst>
        </c:ser>
        <c:ser>
          <c:idx val="1"/>
          <c:order val="1"/>
          <c:tx>
            <c:strRef>
              <c:f>Ranga!$A$3</c:f>
              <c:strCache>
                <c:ptCount val="1"/>
                <c:pt idx="0">
                  <c:v>Neįvykę</c:v>
                </c:pt>
              </c:strCache>
            </c:strRef>
          </c:tx>
          <c:spPr>
            <a:solidFill>
              <a:schemeClr val="bg2">
                <a:lumMod val="75000"/>
              </a:scheme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Ranga!$B$1:$C$1</c:f>
              <c:strCache>
                <c:ptCount val="2"/>
                <c:pt idx="0">
                  <c:v>2022 m. </c:v>
                </c:pt>
                <c:pt idx="1">
                  <c:v>2023 m. (I ketv.)</c:v>
                </c:pt>
              </c:strCache>
            </c:strRef>
          </c:cat>
          <c:val>
            <c:numRef>
              <c:f>Ranga!$B$3:$C$3</c:f>
              <c:numCache>
                <c:formatCode>General</c:formatCode>
                <c:ptCount val="2"/>
                <c:pt idx="0">
                  <c:v>920</c:v>
                </c:pt>
                <c:pt idx="1">
                  <c:v>305</c:v>
                </c:pt>
              </c:numCache>
            </c:numRef>
          </c:val>
          <c:extLst>
            <c:ext xmlns:c16="http://schemas.microsoft.com/office/drawing/2014/chart" uri="{C3380CC4-5D6E-409C-BE32-E72D297353CC}">
              <c16:uniqueId val="{00000001-6723-415C-A66C-A4D2AB1D3F4A}"/>
            </c:ext>
          </c:extLst>
        </c:ser>
        <c:dLbls>
          <c:showLegendKey val="0"/>
          <c:showVal val="1"/>
          <c:showCatName val="0"/>
          <c:showSerName val="0"/>
          <c:showPercent val="0"/>
          <c:showBubbleSize val="0"/>
        </c:dLbls>
        <c:gapWidth val="140"/>
        <c:shape val="box"/>
        <c:axId val="473361264"/>
        <c:axId val="744234256"/>
        <c:axId val="0"/>
      </c:bar3DChart>
      <c:catAx>
        <c:axId val="473361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crossAx val="744234256"/>
        <c:crosses val="autoZero"/>
        <c:auto val="1"/>
        <c:lblAlgn val="ctr"/>
        <c:lblOffset val="100"/>
        <c:noMultiLvlLbl val="0"/>
      </c:catAx>
      <c:valAx>
        <c:axId val="74423425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73361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Sandarumas!$A$2</c:f>
              <c:strCache>
                <c:ptCount val="1"/>
                <c:pt idx="0">
                  <c:v>Įvykę pirkimai </c:v>
                </c:pt>
              </c:strCache>
            </c:strRef>
          </c:tx>
          <c:spPr>
            <a:solidFill>
              <a:srgbClr val="00B2B8"/>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Sandarumas!$B$1:$C$1</c:f>
              <c:strCache>
                <c:ptCount val="2"/>
                <c:pt idx="0">
                  <c:v>2022 m. </c:v>
                </c:pt>
                <c:pt idx="1">
                  <c:v>2023 m. (I ketv.)</c:v>
                </c:pt>
              </c:strCache>
            </c:strRef>
          </c:cat>
          <c:val>
            <c:numRef>
              <c:f>Sandarumas!$B$2:$C$2</c:f>
              <c:numCache>
                <c:formatCode>General</c:formatCode>
                <c:ptCount val="2"/>
                <c:pt idx="0">
                  <c:v>24</c:v>
                </c:pt>
                <c:pt idx="1">
                  <c:v>5</c:v>
                </c:pt>
              </c:numCache>
            </c:numRef>
          </c:val>
          <c:extLst>
            <c:ext xmlns:c16="http://schemas.microsoft.com/office/drawing/2014/chart" uri="{C3380CC4-5D6E-409C-BE32-E72D297353CC}">
              <c16:uniqueId val="{00000000-909A-415E-BF1D-A956A16A224F}"/>
            </c:ext>
          </c:extLst>
        </c:ser>
        <c:ser>
          <c:idx val="1"/>
          <c:order val="1"/>
          <c:tx>
            <c:strRef>
              <c:f>Sandarumas!$A$3</c:f>
              <c:strCache>
                <c:ptCount val="1"/>
                <c:pt idx="0">
                  <c:v>Neįvykę</c:v>
                </c:pt>
              </c:strCache>
            </c:strRef>
          </c:tx>
          <c:spPr>
            <a:solidFill>
              <a:schemeClr val="bg2">
                <a:lumMod val="75000"/>
              </a:schemeClr>
            </a:solidFill>
            <a:ln>
              <a:noFill/>
            </a:ln>
            <a:effectLst/>
            <a:sp3d/>
          </c:spPr>
          <c:invertIfNegative val="0"/>
          <c:dLbls>
            <c:dLbl>
              <c:idx val="1"/>
              <c:layout>
                <c:manualLayout>
                  <c:x val="1.9444444444444445E-2"/>
                  <c:y val="-8.79629629629629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09A-415E-BF1D-A956A16A224F}"/>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Sandarumas!$B$1:$C$1</c:f>
              <c:strCache>
                <c:ptCount val="2"/>
                <c:pt idx="0">
                  <c:v>2022 m. </c:v>
                </c:pt>
                <c:pt idx="1">
                  <c:v>2023 m. (I ketv.)</c:v>
                </c:pt>
              </c:strCache>
            </c:strRef>
          </c:cat>
          <c:val>
            <c:numRef>
              <c:f>Sandarumas!$B$3:$C$3</c:f>
              <c:numCache>
                <c:formatCode>General</c:formatCode>
                <c:ptCount val="2"/>
                <c:pt idx="0">
                  <c:v>1</c:v>
                </c:pt>
                <c:pt idx="1">
                  <c:v>0</c:v>
                </c:pt>
              </c:numCache>
            </c:numRef>
          </c:val>
          <c:extLst>
            <c:ext xmlns:c16="http://schemas.microsoft.com/office/drawing/2014/chart" uri="{C3380CC4-5D6E-409C-BE32-E72D297353CC}">
              <c16:uniqueId val="{00000002-909A-415E-BF1D-A956A16A224F}"/>
            </c:ext>
          </c:extLst>
        </c:ser>
        <c:dLbls>
          <c:showLegendKey val="0"/>
          <c:showVal val="1"/>
          <c:showCatName val="0"/>
          <c:showSerName val="0"/>
          <c:showPercent val="0"/>
          <c:showBubbleSize val="0"/>
        </c:dLbls>
        <c:gapWidth val="150"/>
        <c:shape val="box"/>
        <c:axId val="789627520"/>
        <c:axId val="468550608"/>
        <c:axId val="0"/>
      </c:bar3DChart>
      <c:catAx>
        <c:axId val="7896275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crossAx val="468550608"/>
        <c:crosses val="autoZero"/>
        <c:auto val="1"/>
        <c:lblAlgn val="ctr"/>
        <c:lblOffset val="100"/>
        <c:noMultiLvlLbl val="0"/>
      </c:catAx>
      <c:valAx>
        <c:axId val="4685506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896275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FDFF41-6191-58D1-5F4A-DE60403287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843DB7E-DE0E-297C-8CC7-543E9C25C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5805538-39B8-4383-B1F0-64CCA9AA3381}" type="datetimeFigureOut">
              <a:rPr lang="en-US" smtClean="0"/>
              <a:t>5/4/2023</a:t>
            </a:fld>
            <a:endParaRPr lang="en-US"/>
          </a:p>
        </p:txBody>
      </p:sp>
      <p:sp>
        <p:nvSpPr>
          <p:cNvPr id="4" name="Footer Placeholder 3">
            <a:extLst>
              <a:ext uri="{FF2B5EF4-FFF2-40B4-BE49-F238E27FC236}">
                <a16:creationId xmlns:a16="http://schemas.microsoft.com/office/drawing/2014/main" id="{16910353-E85C-5869-AF51-7EF9C6BA808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7510FDA-6C3C-D16A-9AFC-3366F6C737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21B4E6-CA25-43A1-9BC4-AB4F99F8B141}" type="slidenum">
              <a:rPr lang="en-US" smtClean="0"/>
              <a:t>‹#›</a:t>
            </a:fld>
            <a:endParaRPr lang="en-US"/>
          </a:p>
        </p:txBody>
      </p:sp>
    </p:spTree>
    <p:extLst>
      <p:ext uri="{BB962C8B-B14F-4D97-AF65-F5344CB8AC3E}">
        <p14:creationId xmlns:p14="http://schemas.microsoft.com/office/powerpoint/2010/main" val="20410226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D702F0-8D99-4874-BEE7-9235600ED483}" type="datetimeFigureOut">
              <a:rPr lang="en-US" smtClean="0"/>
              <a:t>5/4/2023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F54A87-4EAC-4830-8873-6E24161EF45A}" type="slidenum">
              <a:rPr lang="en-US" smtClean="0"/>
              <a:t>‹#›</a:t>
            </a:fld>
            <a:endParaRPr lang="en-US"/>
          </a:p>
        </p:txBody>
      </p:sp>
    </p:spTree>
    <p:extLst>
      <p:ext uri="{BB962C8B-B14F-4D97-AF65-F5344CB8AC3E}">
        <p14:creationId xmlns:p14="http://schemas.microsoft.com/office/powerpoint/2010/main" val="300958789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8AC5FC-C2B3-4EA6-AAFB-80A190112447}" type="datetime1">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172345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EAFB5-162D-4188-88B0-551D0CC3BBB2}" type="datetime1">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286389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BBF32D-04AC-4A9B-BD28-BEC439983BD0}" type="datetime1">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2609392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0F0940-33F1-472F-ACF7-7D900364D0BF}" type="datetime1">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063867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2D1234-D769-4E21-B4AB-DD16FF8F8EFB}" type="datetime1">
              <a:rPr lang="en-US" smtClean="0"/>
              <a:t>5/4/2023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2512006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9A17CE-3443-42FC-964B-45C6AFDE6545}" type="datetime1">
              <a:rPr lang="en-US" smtClean="0"/>
              <a:t>5/4/2023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81440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9F228-0796-4356-9AFF-18CC1398F545}" type="datetime1">
              <a:rPr lang="en-US" smtClean="0"/>
              <a:t>5/4/2023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2886765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8438B4-0D8F-4745-A343-1E20015D5006}" type="datetime1">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276901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816A31-8F55-4355-A8B0-03AF76EAA708}" type="datetime1">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2282168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013F52-00F7-4BF0-A2CB-050869B5E477}" type="datetime1">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418163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8DEF86-33EE-4842-88FA-B1C67F438918}" type="datetime1">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87C43-BD3B-4923-ABE6-8B6A359411F2}" type="slidenum">
              <a:rPr lang="en-US" smtClean="0"/>
              <a:t>‹#›</a:t>
            </a:fld>
            <a:endParaRPr lang="en-US"/>
          </a:p>
        </p:txBody>
      </p:sp>
    </p:spTree>
    <p:extLst>
      <p:ext uri="{BB962C8B-B14F-4D97-AF65-F5344CB8AC3E}">
        <p14:creationId xmlns:p14="http://schemas.microsoft.com/office/powerpoint/2010/main" val="2600313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page" userDrawn="1">
  <p:cSld name="Title page">
    <p:spTree>
      <p:nvGrpSpPr>
        <p:cNvPr id="1" name="Shape 9"/>
        <p:cNvGrpSpPr/>
        <p:nvPr/>
      </p:nvGrpSpPr>
      <p:grpSpPr>
        <a:xfrm>
          <a:off x="0" y="0"/>
          <a:ext cx="0" cy="0"/>
          <a:chOff x="0" y="0"/>
          <a:chExt cx="0" cy="0"/>
        </a:xfrm>
      </p:grpSpPr>
      <p:sp>
        <p:nvSpPr>
          <p:cNvPr id="11" name="Google Shape;11;p2"/>
          <p:cNvSpPr txBox="1">
            <a:spLocks noGrp="1"/>
          </p:cNvSpPr>
          <p:nvPr>
            <p:ph type="title"/>
          </p:nvPr>
        </p:nvSpPr>
        <p:spPr>
          <a:xfrm>
            <a:off x="548751" y="2287152"/>
            <a:ext cx="8845341" cy="24688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b="0" i="0">
                <a:solidFill>
                  <a:srgbClr val="5F6060"/>
                </a:solidFill>
                <a:latin typeface="Jost Medium" pitchFamily="2" charset="77"/>
                <a:ea typeface="Jost Medium" pitchFamily="2" charset="77"/>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dirty="0"/>
          </a:p>
        </p:txBody>
      </p:sp>
      <p:sp>
        <p:nvSpPr>
          <p:cNvPr id="14" name="Google Shape;14;p2"/>
          <p:cNvSpPr txBox="1">
            <a:spLocks noGrp="1"/>
          </p:cNvSpPr>
          <p:nvPr>
            <p:ph type="title" idx="2"/>
          </p:nvPr>
        </p:nvSpPr>
        <p:spPr>
          <a:xfrm>
            <a:off x="582827" y="5293820"/>
            <a:ext cx="4628656" cy="1286517"/>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1200"/>
              <a:buFont typeface="Prompt"/>
              <a:buNone/>
              <a:defRPr sz="1600" b="0" i="0">
                <a:solidFill>
                  <a:srgbClr val="5F6060"/>
                </a:solidFill>
                <a:latin typeface="Jost" pitchFamily="2" charset="77"/>
                <a:ea typeface="Jost" pitchFamily="2" charset="77"/>
                <a:cs typeface="Prompt"/>
                <a:sym typeface="Prompt"/>
              </a:defRPr>
            </a:lvl1pPr>
            <a:lvl2pPr lvl="1" algn="ctr" rtl="0">
              <a:spcBef>
                <a:spcPts val="0"/>
              </a:spcBef>
              <a:spcAft>
                <a:spcPts val="0"/>
              </a:spcAft>
              <a:buClr>
                <a:schemeClr val="dk2"/>
              </a:buClr>
              <a:buSzPts val="1000"/>
              <a:buNone/>
              <a:defRPr sz="1333">
                <a:solidFill>
                  <a:schemeClr val="dk2"/>
                </a:solidFill>
              </a:defRPr>
            </a:lvl2pPr>
            <a:lvl3pPr lvl="2" algn="ctr" rtl="0">
              <a:spcBef>
                <a:spcPts val="0"/>
              </a:spcBef>
              <a:spcAft>
                <a:spcPts val="0"/>
              </a:spcAft>
              <a:buClr>
                <a:schemeClr val="dk2"/>
              </a:buClr>
              <a:buSzPts val="1000"/>
              <a:buNone/>
              <a:defRPr sz="1333">
                <a:solidFill>
                  <a:schemeClr val="dk2"/>
                </a:solidFill>
              </a:defRPr>
            </a:lvl3pPr>
            <a:lvl4pPr lvl="3" algn="ctr" rtl="0">
              <a:spcBef>
                <a:spcPts val="0"/>
              </a:spcBef>
              <a:spcAft>
                <a:spcPts val="0"/>
              </a:spcAft>
              <a:buClr>
                <a:schemeClr val="dk2"/>
              </a:buClr>
              <a:buSzPts val="1000"/>
              <a:buNone/>
              <a:defRPr sz="1333">
                <a:solidFill>
                  <a:schemeClr val="dk2"/>
                </a:solidFill>
              </a:defRPr>
            </a:lvl4pPr>
            <a:lvl5pPr lvl="4" algn="ctr" rtl="0">
              <a:spcBef>
                <a:spcPts val="0"/>
              </a:spcBef>
              <a:spcAft>
                <a:spcPts val="0"/>
              </a:spcAft>
              <a:buClr>
                <a:schemeClr val="dk2"/>
              </a:buClr>
              <a:buSzPts val="1000"/>
              <a:buNone/>
              <a:defRPr sz="1333">
                <a:solidFill>
                  <a:schemeClr val="dk2"/>
                </a:solidFill>
              </a:defRPr>
            </a:lvl5pPr>
            <a:lvl6pPr lvl="5" algn="ctr" rtl="0">
              <a:spcBef>
                <a:spcPts val="0"/>
              </a:spcBef>
              <a:spcAft>
                <a:spcPts val="0"/>
              </a:spcAft>
              <a:buClr>
                <a:schemeClr val="dk2"/>
              </a:buClr>
              <a:buSzPts val="1000"/>
              <a:buNone/>
              <a:defRPr sz="1333">
                <a:solidFill>
                  <a:schemeClr val="dk2"/>
                </a:solidFill>
              </a:defRPr>
            </a:lvl6pPr>
            <a:lvl7pPr lvl="6" algn="ctr" rtl="0">
              <a:spcBef>
                <a:spcPts val="0"/>
              </a:spcBef>
              <a:spcAft>
                <a:spcPts val="0"/>
              </a:spcAft>
              <a:buClr>
                <a:schemeClr val="dk2"/>
              </a:buClr>
              <a:buSzPts val="1000"/>
              <a:buNone/>
              <a:defRPr sz="1333">
                <a:solidFill>
                  <a:schemeClr val="dk2"/>
                </a:solidFill>
              </a:defRPr>
            </a:lvl7pPr>
            <a:lvl8pPr lvl="7" algn="ctr" rtl="0">
              <a:spcBef>
                <a:spcPts val="0"/>
              </a:spcBef>
              <a:spcAft>
                <a:spcPts val="0"/>
              </a:spcAft>
              <a:buClr>
                <a:schemeClr val="dk2"/>
              </a:buClr>
              <a:buSzPts val="1000"/>
              <a:buNone/>
              <a:defRPr sz="1333">
                <a:solidFill>
                  <a:schemeClr val="dk2"/>
                </a:solidFill>
              </a:defRPr>
            </a:lvl8pPr>
            <a:lvl9pPr lvl="8" algn="ctr" rtl="0">
              <a:spcBef>
                <a:spcPts val="0"/>
              </a:spcBef>
              <a:spcAft>
                <a:spcPts val="0"/>
              </a:spcAft>
              <a:buClr>
                <a:schemeClr val="dk2"/>
              </a:buClr>
              <a:buSzPts val="1000"/>
              <a:buNone/>
              <a:defRPr sz="1333">
                <a:solidFill>
                  <a:schemeClr val="dk2"/>
                </a:solidFill>
              </a:defRPr>
            </a:lvl9pPr>
          </a:lstStyle>
          <a:p>
            <a:endParaRPr dirty="0"/>
          </a:p>
        </p:txBody>
      </p:sp>
      <p:pic>
        <p:nvPicPr>
          <p:cNvPr id="6" name="Picture 5">
            <a:extLst>
              <a:ext uri="{FF2B5EF4-FFF2-40B4-BE49-F238E27FC236}">
                <a16:creationId xmlns:a16="http://schemas.microsoft.com/office/drawing/2014/main" id="{C24DB506-D09F-6E4C-A964-F4490A223EFA}"/>
              </a:ext>
            </a:extLst>
          </p:cNvPr>
          <p:cNvPicPr>
            <a:picLocks noChangeAspect="1"/>
          </p:cNvPicPr>
          <p:nvPr userDrawn="1"/>
        </p:nvPicPr>
        <p:blipFill>
          <a:blip r:embed="rId2"/>
          <a:stretch>
            <a:fillRect/>
          </a:stretch>
        </p:blipFill>
        <p:spPr>
          <a:xfrm>
            <a:off x="657309" y="1034889"/>
            <a:ext cx="3366849" cy="714395"/>
          </a:xfrm>
          <a:prstGeom prst="rect">
            <a:avLst/>
          </a:prstGeom>
        </p:spPr>
      </p:pic>
      <p:pic>
        <p:nvPicPr>
          <p:cNvPr id="10" name="Picture 9">
            <a:extLst>
              <a:ext uri="{FF2B5EF4-FFF2-40B4-BE49-F238E27FC236}">
                <a16:creationId xmlns:a16="http://schemas.microsoft.com/office/drawing/2014/main" id="{A0926833-0C69-B243-90EA-D01F40024928}"/>
              </a:ext>
            </a:extLst>
          </p:cNvPr>
          <p:cNvPicPr>
            <a:picLocks noChangeAspect="1"/>
          </p:cNvPicPr>
          <p:nvPr userDrawn="1"/>
        </p:nvPicPr>
        <p:blipFill>
          <a:blip r:embed="rId3"/>
          <a:stretch>
            <a:fillRect/>
          </a:stretch>
        </p:blipFill>
        <p:spPr>
          <a:xfrm>
            <a:off x="5594173" y="358589"/>
            <a:ext cx="6123659" cy="6091372"/>
          </a:xfrm>
          <a:prstGeom prst="rect">
            <a:avLst/>
          </a:prstGeom>
        </p:spPr>
      </p:pic>
    </p:spTree>
    <p:extLst>
      <p:ext uri="{BB962C8B-B14F-4D97-AF65-F5344CB8AC3E}">
        <p14:creationId xmlns:p14="http://schemas.microsoft.com/office/powerpoint/2010/main" val="2393503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2" userDrawn="1">
  <p:cSld name="Title and body 2">
    <p:spTree>
      <p:nvGrpSpPr>
        <p:cNvPr id="1" name="Shape 29"/>
        <p:cNvGrpSpPr/>
        <p:nvPr/>
      </p:nvGrpSpPr>
      <p:grpSpPr>
        <a:xfrm>
          <a:off x="0" y="0"/>
          <a:ext cx="0" cy="0"/>
          <a:chOff x="0" y="0"/>
          <a:chExt cx="0" cy="0"/>
        </a:xfrm>
      </p:grpSpPr>
      <p:sp>
        <p:nvSpPr>
          <p:cNvPr id="30" name="Google Shape;30;p5"/>
          <p:cNvSpPr txBox="1">
            <a:spLocks noGrp="1"/>
          </p:cNvSpPr>
          <p:nvPr>
            <p:ph type="body" idx="1"/>
          </p:nvPr>
        </p:nvSpPr>
        <p:spPr>
          <a:xfrm>
            <a:off x="390867" y="1401080"/>
            <a:ext cx="10229200" cy="4806800"/>
          </a:xfrm>
          <a:prstGeom prst="rect">
            <a:avLst/>
          </a:prstGeom>
          <a:noFill/>
        </p:spPr>
        <p:txBody>
          <a:bodyPr spcFirstLastPara="1" wrap="square" lIns="0" tIns="91425" rIns="0" bIns="0" anchor="t" anchorCtr="0">
            <a:noAutofit/>
          </a:bodyPr>
          <a:lstStyle>
            <a:lvl1pPr marL="609585" lvl="0" indent="-414856" rtl="0">
              <a:lnSpc>
                <a:spcPct val="115000"/>
              </a:lnSpc>
              <a:spcBef>
                <a:spcPts val="0"/>
              </a:spcBef>
              <a:spcAft>
                <a:spcPts val="0"/>
              </a:spcAft>
              <a:buClr>
                <a:schemeClr val="accent2"/>
              </a:buClr>
              <a:buSzPct val="120000"/>
              <a:buFont typeface="Arial" panose="020B0604020202020204" pitchFamily="34" charset="0"/>
              <a:buChar char="•"/>
              <a:defRPr>
                <a:latin typeface="Jost" pitchFamily="2" charset="77"/>
                <a:ea typeface="Jost" pitchFamily="2" charset="77"/>
              </a:defRPr>
            </a:lvl1pPr>
            <a:lvl2pPr marL="1219170" lvl="1" indent="-414856" rtl="0">
              <a:lnSpc>
                <a:spcPct val="115000"/>
              </a:lnSpc>
              <a:spcBef>
                <a:spcPts val="0"/>
              </a:spcBef>
              <a:spcAft>
                <a:spcPts val="0"/>
              </a:spcAft>
              <a:buSzPts val="1300"/>
              <a:buChar char="▪"/>
              <a:defRPr/>
            </a:lvl2pPr>
            <a:lvl3pPr marL="1828754" lvl="2" indent="-414856" rtl="0">
              <a:lnSpc>
                <a:spcPct val="115000"/>
              </a:lnSpc>
              <a:spcBef>
                <a:spcPts val="0"/>
              </a:spcBef>
              <a:spcAft>
                <a:spcPts val="0"/>
              </a:spcAft>
              <a:buSzPts val="1300"/>
              <a:buChar char="▪"/>
              <a:defRPr/>
            </a:lvl3pPr>
            <a:lvl4pPr marL="2438339" lvl="3" indent="-414856" rtl="0">
              <a:lnSpc>
                <a:spcPct val="115000"/>
              </a:lnSpc>
              <a:spcBef>
                <a:spcPts val="0"/>
              </a:spcBef>
              <a:spcAft>
                <a:spcPts val="0"/>
              </a:spcAft>
              <a:buSzPts val="1300"/>
              <a:buChar char="▪"/>
              <a:defRPr/>
            </a:lvl4pPr>
            <a:lvl5pPr marL="3047924" lvl="4" indent="-414856" rtl="0">
              <a:lnSpc>
                <a:spcPct val="115000"/>
              </a:lnSpc>
              <a:spcBef>
                <a:spcPts val="0"/>
              </a:spcBef>
              <a:spcAft>
                <a:spcPts val="0"/>
              </a:spcAft>
              <a:buSzPts val="1300"/>
              <a:buChar char="▪"/>
              <a:defRPr/>
            </a:lvl5pPr>
            <a:lvl6pPr marL="3657509" lvl="5" indent="-414856" rtl="0">
              <a:lnSpc>
                <a:spcPct val="115000"/>
              </a:lnSpc>
              <a:spcBef>
                <a:spcPts val="0"/>
              </a:spcBef>
              <a:spcAft>
                <a:spcPts val="0"/>
              </a:spcAft>
              <a:buSzPts val="1300"/>
              <a:buChar char="▪"/>
              <a:defRPr/>
            </a:lvl6pPr>
            <a:lvl7pPr marL="4267093" lvl="6" indent="-414856" rtl="0">
              <a:lnSpc>
                <a:spcPct val="115000"/>
              </a:lnSpc>
              <a:spcBef>
                <a:spcPts val="0"/>
              </a:spcBef>
              <a:spcAft>
                <a:spcPts val="0"/>
              </a:spcAft>
              <a:buSzPts val="1300"/>
              <a:buChar char="▪"/>
              <a:defRPr/>
            </a:lvl7pPr>
            <a:lvl8pPr marL="4876678" lvl="7" indent="-414856" rtl="0">
              <a:lnSpc>
                <a:spcPct val="115000"/>
              </a:lnSpc>
              <a:spcBef>
                <a:spcPts val="0"/>
              </a:spcBef>
              <a:spcAft>
                <a:spcPts val="0"/>
              </a:spcAft>
              <a:buSzPts val="1300"/>
              <a:buChar char="▪"/>
              <a:defRPr/>
            </a:lvl8pPr>
            <a:lvl9pPr marL="5486263" lvl="8" indent="-414856" rtl="0">
              <a:lnSpc>
                <a:spcPct val="115000"/>
              </a:lnSpc>
              <a:spcBef>
                <a:spcPts val="0"/>
              </a:spcBef>
              <a:spcAft>
                <a:spcPts val="0"/>
              </a:spcAft>
              <a:buSzPts val="1300"/>
              <a:buChar char="▪"/>
              <a:defRPr/>
            </a:lvl9pPr>
          </a:lstStyle>
          <a:p>
            <a:endParaRPr dirty="0"/>
          </a:p>
        </p:txBody>
      </p:sp>
      <p:sp>
        <p:nvSpPr>
          <p:cNvPr id="32" name="Google Shape;32;p5"/>
          <p:cNvSpPr txBox="1">
            <a:spLocks noGrp="1"/>
          </p:cNvSpPr>
          <p:nvPr>
            <p:ph type="sldNum" idx="12"/>
          </p:nvPr>
        </p:nvSpPr>
        <p:spPr>
          <a:xfrm>
            <a:off x="0" y="6549633"/>
            <a:ext cx="12192000" cy="3084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33" name="Google Shape;33;p5"/>
          <p:cNvSpPr txBox="1">
            <a:spLocks noGrp="1"/>
          </p:cNvSpPr>
          <p:nvPr>
            <p:ph type="title" idx="2"/>
          </p:nvPr>
        </p:nvSpPr>
        <p:spPr>
          <a:xfrm>
            <a:off x="390867" y="127407"/>
            <a:ext cx="9745600" cy="93192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3000"/>
              <a:buFont typeface="Prompt SemiBold"/>
              <a:buNone/>
              <a:defRPr sz="4000" b="0" i="0">
                <a:solidFill>
                  <a:schemeClr val="dk2"/>
                </a:solidFill>
                <a:latin typeface="Jost Medium" pitchFamily="2" charset="77"/>
                <a:ea typeface="Jost Medium" pitchFamily="2" charset="77"/>
                <a:cs typeface="Prompt SemiBold"/>
                <a:sym typeface="Prompt SemiBold"/>
              </a:defRPr>
            </a:lvl1pPr>
            <a:lvl2pPr lvl="1"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2pPr>
            <a:lvl3pPr lvl="2"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3pPr>
            <a:lvl4pPr lvl="3"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4pPr>
            <a:lvl5pPr lvl="4"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5pPr>
            <a:lvl6pPr lvl="5"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6pPr>
            <a:lvl7pPr lvl="6"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7pPr>
            <a:lvl8pPr lvl="7"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8pPr>
            <a:lvl9pPr lvl="8" rtl="0">
              <a:spcBef>
                <a:spcPts val="0"/>
              </a:spcBef>
              <a:spcAft>
                <a:spcPts val="0"/>
              </a:spcAft>
              <a:buClr>
                <a:schemeClr val="lt2"/>
              </a:buClr>
              <a:buSzPts val="3000"/>
              <a:buFont typeface="Inter"/>
              <a:buNone/>
              <a:defRPr sz="4000" b="1">
                <a:solidFill>
                  <a:schemeClr val="lt2"/>
                </a:solidFill>
                <a:latin typeface="Inter"/>
                <a:ea typeface="Inter"/>
                <a:cs typeface="Inter"/>
                <a:sym typeface="Inter"/>
              </a:defRPr>
            </a:lvl9pPr>
          </a:lstStyle>
          <a:p>
            <a:endParaRPr dirty="0"/>
          </a:p>
        </p:txBody>
      </p:sp>
      <p:pic>
        <p:nvPicPr>
          <p:cNvPr id="7" name="Picture 6">
            <a:extLst>
              <a:ext uri="{FF2B5EF4-FFF2-40B4-BE49-F238E27FC236}">
                <a16:creationId xmlns:a16="http://schemas.microsoft.com/office/drawing/2014/main" id="{EF584A2E-9892-6C49-A19D-36EBF78D103F}"/>
              </a:ext>
            </a:extLst>
          </p:cNvPr>
          <p:cNvPicPr>
            <a:picLocks noChangeAspect="1"/>
          </p:cNvPicPr>
          <p:nvPr userDrawn="1"/>
        </p:nvPicPr>
        <p:blipFill>
          <a:blip r:embed="rId2"/>
          <a:stretch>
            <a:fillRect/>
          </a:stretch>
        </p:blipFill>
        <p:spPr>
          <a:xfrm>
            <a:off x="6792597" y="236118"/>
            <a:ext cx="5191848" cy="594109"/>
          </a:xfrm>
          <a:prstGeom prst="rect">
            <a:avLst/>
          </a:prstGeom>
        </p:spPr>
      </p:pic>
    </p:spTree>
    <p:extLst>
      <p:ext uri="{BB962C8B-B14F-4D97-AF65-F5344CB8AC3E}">
        <p14:creationId xmlns:p14="http://schemas.microsoft.com/office/powerpoint/2010/main" val="270447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8C710-C714-44FD-87CD-A111619D41B5}" type="datetime1">
              <a:rPr lang="en-US" smtClean="0"/>
              <a:t>5/4/2023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B87C43-BD3B-4923-ABE6-8B6A359411F2}" type="slidenum">
              <a:rPr lang="en-US" smtClean="0"/>
              <a:t>‹#›</a:t>
            </a:fld>
            <a:endParaRPr lang="en-US"/>
          </a:p>
        </p:txBody>
      </p:sp>
    </p:spTree>
    <p:extLst>
      <p:ext uri="{BB962C8B-B14F-4D97-AF65-F5344CB8AC3E}">
        <p14:creationId xmlns:p14="http://schemas.microsoft.com/office/powerpoint/2010/main" val="15788832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3102D-9BC9-6D4C-B43E-79F697EAA9A4}"/>
              </a:ext>
            </a:extLst>
          </p:cNvPr>
          <p:cNvSpPr>
            <a:spLocks noGrp="1"/>
          </p:cNvSpPr>
          <p:nvPr>
            <p:ph type="title"/>
          </p:nvPr>
        </p:nvSpPr>
        <p:spPr>
          <a:noFill/>
        </p:spPr>
        <p:txBody>
          <a:bodyPr/>
          <a:lstStyle/>
          <a:p>
            <a:r>
              <a:rPr lang="lt-LT" dirty="0"/>
              <a:t>DAUGIABUČIŲ RENOVACIJAI SKIRTŲ PIRKIMŲ CPO LT KATALOGE AKTUALIJOS</a:t>
            </a:r>
            <a:endParaRPr lang="en-LT" dirty="0"/>
          </a:p>
        </p:txBody>
      </p:sp>
      <p:sp>
        <p:nvSpPr>
          <p:cNvPr id="3" name="Title 2">
            <a:extLst>
              <a:ext uri="{FF2B5EF4-FFF2-40B4-BE49-F238E27FC236}">
                <a16:creationId xmlns:a16="http://schemas.microsoft.com/office/drawing/2014/main" id="{04411178-090D-5147-A0B4-500AB5747388}"/>
              </a:ext>
            </a:extLst>
          </p:cNvPr>
          <p:cNvSpPr>
            <a:spLocks noGrp="1"/>
          </p:cNvSpPr>
          <p:nvPr>
            <p:ph type="title" idx="2"/>
          </p:nvPr>
        </p:nvSpPr>
        <p:spPr>
          <a:xfrm>
            <a:off x="582827" y="5738327"/>
            <a:ext cx="4628656" cy="842010"/>
          </a:xfrm>
        </p:spPr>
        <p:txBody>
          <a:bodyPr/>
          <a:lstStyle/>
          <a:p>
            <a:pPr algn="l">
              <a:lnSpc>
                <a:spcPct val="100000"/>
              </a:lnSpc>
              <a:spcBef>
                <a:spcPts val="0"/>
              </a:spcBef>
            </a:pPr>
            <a:r>
              <a:rPr lang="lt-LT" sz="1600" b="1" dirty="0">
                <a:solidFill>
                  <a:srgbClr val="5F6060"/>
                </a:solidFill>
                <a:latin typeface="Jost"/>
                <a:cs typeface="Arial" panose="020B0604020202020204" pitchFamily="34" charset="0"/>
              </a:rPr>
              <a:t>Diana Šabanaitė</a:t>
            </a:r>
            <a:br>
              <a:rPr lang="lt-LT" sz="1600" b="1" dirty="0">
                <a:solidFill>
                  <a:srgbClr val="5F6060"/>
                </a:solidFill>
                <a:latin typeface="Jost"/>
                <a:cs typeface="Arial" panose="020B0604020202020204" pitchFamily="34" charset="0"/>
              </a:rPr>
            </a:br>
            <a:r>
              <a:rPr lang="lt-LT" sz="1600" b="1" dirty="0">
                <a:solidFill>
                  <a:srgbClr val="5F6060"/>
                </a:solidFill>
                <a:latin typeface="Jost"/>
                <a:cs typeface="Arial" panose="020B0604020202020204" pitchFamily="34" charset="0"/>
              </a:rPr>
              <a:t>Statybų srities pirkimų skyrius</a:t>
            </a:r>
            <a:br>
              <a:rPr lang="lt-LT" sz="1600" b="1" dirty="0">
                <a:solidFill>
                  <a:srgbClr val="5F6060"/>
                </a:solidFill>
                <a:latin typeface="Jost"/>
                <a:cs typeface="Arial" panose="020B0604020202020204" pitchFamily="34" charset="0"/>
              </a:rPr>
            </a:br>
            <a:r>
              <a:rPr lang="lt-LT" sz="1600" b="1" dirty="0">
                <a:solidFill>
                  <a:srgbClr val="5F6060"/>
                </a:solidFill>
                <a:latin typeface="Jost"/>
                <a:cs typeface="Arial" panose="020B0604020202020204" pitchFamily="34" charset="0"/>
              </a:rPr>
              <a:t>2023 m. gegužė</a:t>
            </a:r>
          </a:p>
        </p:txBody>
      </p:sp>
    </p:spTree>
    <p:extLst>
      <p:ext uri="{BB962C8B-B14F-4D97-AF65-F5344CB8AC3E}">
        <p14:creationId xmlns:p14="http://schemas.microsoft.com/office/powerpoint/2010/main" val="1122215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00100" y="98832"/>
            <a:ext cx="7924800" cy="1253718"/>
          </a:xfrm>
        </p:spPr>
        <p:txBody>
          <a:bodyPr/>
          <a:lstStyle/>
          <a:p>
            <a:r>
              <a:rPr lang="lt-LT" dirty="0"/>
              <a:t>CPO LT moduliai daugiabučių renovacijai </a:t>
            </a:r>
            <a:endParaRPr lang="en-LT" dirty="0"/>
          </a:p>
        </p:txBody>
      </p:sp>
      <p:graphicFrame>
        <p:nvGraphicFramePr>
          <p:cNvPr id="7" name="Table 9">
            <a:extLst>
              <a:ext uri="{FF2B5EF4-FFF2-40B4-BE49-F238E27FC236}">
                <a16:creationId xmlns:a16="http://schemas.microsoft.com/office/drawing/2014/main" id="{094579AB-09F2-22AC-CC65-381865588D77}"/>
              </a:ext>
            </a:extLst>
          </p:cNvPr>
          <p:cNvGraphicFramePr>
            <a:graphicFrameLocks noGrp="1"/>
          </p:cNvGraphicFramePr>
          <p:nvPr>
            <p:extLst>
              <p:ext uri="{D42A27DB-BD31-4B8C-83A1-F6EECF244321}">
                <p14:modId xmlns:p14="http://schemas.microsoft.com/office/powerpoint/2010/main" val="1505416435"/>
              </p:ext>
            </p:extLst>
          </p:nvPr>
        </p:nvGraphicFramePr>
        <p:xfrm>
          <a:off x="790575" y="1676400"/>
          <a:ext cx="10277475" cy="4533900"/>
        </p:xfrm>
        <a:graphic>
          <a:graphicData uri="http://schemas.openxmlformats.org/drawingml/2006/table">
            <a:tbl>
              <a:tblPr firstRow="1" bandRow="1">
                <a:tableStyleId>{5C22544A-7EE6-4342-B048-85BDC9FD1C3A}</a:tableStyleId>
              </a:tblPr>
              <a:tblGrid>
                <a:gridCol w="10277475">
                  <a:extLst>
                    <a:ext uri="{9D8B030D-6E8A-4147-A177-3AD203B41FA5}">
                      <a16:colId xmlns:a16="http://schemas.microsoft.com/office/drawing/2014/main" val="1987913927"/>
                    </a:ext>
                  </a:extLst>
                </a:gridCol>
              </a:tblGrid>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Investicijų plano ir/ar energinio naudingumo sertifikato rengimo paslaugos</a:t>
                      </a:r>
                      <a:endParaRPr lang="en-US" sz="1800" b="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solidFill>
                      <a:schemeClr val="bg1">
                        <a:lumMod val="85000"/>
                      </a:schemeClr>
                    </a:solidFill>
                  </a:tcPr>
                </a:tc>
                <a:extLst>
                  <a:ext uri="{0D108BD9-81ED-4DB2-BD59-A6C34878D82A}">
                    <a16:rowId xmlns:a16="http://schemas.microsoft.com/office/drawing/2014/main" val="3937313590"/>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Pastatų projektavimo ir projekto vykdymo priežiūros paslaugos. </a:t>
                      </a:r>
                      <a:r>
                        <a:rPr lang="lt-LT" sz="1800" b="1" i="1" cap="none" spc="0" dirty="0">
                          <a:solidFill>
                            <a:schemeClr val="tx1"/>
                          </a:solidFill>
                          <a:effectLst/>
                        </a:rPr>
                        <a:t>Atnaujintas 2022 m. </a:t>
                      </a:r>
                      <a:endParaRPr lang="en-US" sz="1800" b="1" i="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239599700"/>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Statinio projekto ekspertizės paslaugos. </a:t>
                      </a:r>
                      <a:r>
                        <a:rPr lang="lt-LT" sz="1800" b="1" i="1" cap="none" spc="0" dirty="0">
                          <a:solidFill>
                            <a:schemeClr val="tx1"/>
                          </a:solidFill>
                          <a:effectLst/>
                        </a:rPr>
                        <a:t>Atnaujintas 2023 m. </a:t>
                      </a:r>
                      <a:endParaRPr lang="en-US" sz="1800" b="1" i="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989990076"/>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Statinio ekspertizės paslaugos. </a:t>
                      </a:r>
                      <a:r>
                        <a:rPr lang="lt-LT" sz="1800" b="1" i="1" cap="none" spc="0" dirty="0">
                          <a:solidFill>
                            <a:schemeClr val="tx1"/>
                          </a:solidFill>
                          <a:effectLst/>
                        </a:rPr>
                        <a:t>Planuojamas atnaujinti 2023 m. </a:t>
                      </a:r>
                      <a:endParaRPr lang="en-US" sz="1800" b="1" i="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466770376"/>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Daugiabučių namų atnaujinimo (modernizavimo) rangos darbai be/su projektavimo paslaugomis</a:t>
                      </a:r>
                      <a:endParaRPr lang="en-US" sz="1800" b="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1954270390"/>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Statinio statybos techninės priežiūros paslaugos. </a:t>
                      </a:r>
                      <a:r>
                        <a:rPr lang="lt-LT" sz="1800" b="1" i="1" cap="none" spc="0" dirty="0">
                          <a:solidFill>
                            <a:schemeClr val="tx1"/>
                          </a:solidFill>
                          <a:effectLst/>
                        </a:rPr>
                        <a:t>Planuojamas atnaujinti 2023 m. </a:t>
                      </a:r>
                      <a:endParaRPr lang="en-US" sz="1800" b="1" i="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2747958181"/>
                  </a:ext>
                </a:extLst>
              </a:tr>
              <a:tr h="6477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b="1" cap="none" spc="0" dirty="0">
                          <a:solidFill>
                            <a:schemeClr val="tx1"/>
                          </a:solidFill>
                          <a:effectLst/>
                        </a:rPr>
                        <a:t>Pastatų sandarumo matavimo paslaugos</a:t>
                      </a:r>
                      <a:endParaRPr lang="en-US" sz="1800" b="1" cap="none"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dirty="0"/>
                    </a:p>
                  </a:txBody>
                  <a:tcPr>
                    <a:solidFill>
                      <a:schemeClr val="bg1">
                        <a:lumMod val="85000"/>
                      </a:schemeClr>
                    </a:solidFill>
                  </a:tcPr>
                </a:tc>
                <a:extLst>
                  <a:ext uri="{0D108BD9-81ED-4DB2-BD59-A6C34878D82A}">
                    <a16:rowId xmlns:a16="http://schemas.microsoft.com/office/drawing/2014/main" val="2305449683"/>
                  </a:ext>
                </a:extLst>
              </a:tr>
            </a:tbl>
          </a:graphicData>
        </a:graphic>
      </p:graphicFrame>
    </p:spTree>
    <p:extLst>
      <p:ext uri="{BB962C8B-B14F-4D97-AF65-F5344CB8AC3E}">
        <p14:creationId xmlns:p14="http://schemas.microsoft.com/office/powerpoint/2010/main" val="3602382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1DFF236-F1DB-F0DB-ADDE-D34E57986B93}"/>
              </a:ext>
            </a:extLst>
          </p:cNvPr>
          <p:cNvSpPr txBox="1"/>
          <p:nvPr/>
        </p:nvSpPr>
        <p:spPr>
          <a:xfrm>
            <a:off x="971550" y="1995841"/>
            <a:ext cx="2628900" cy="2547257"/>
          </a:xfrm>
          <a:prstGeom prst="rect">
            <a:avLst/>
          </a:prstGeom>
          <a:noFill/>
        </p:spPr>
        <p:txBody>
          <a:bodyPr vert="horz" lIns="91440" tIns="45720" rIns="91440" bIns="45720" rtlCol="0" anchor="ctr">
            <a:normAutofit/>
          </a:bodyPr>
          <a:lstStyle/>
          <a:p>
            <a:pPr algn="ctr" defTabSz="914400">
              <a:lnSpc>
                <a:spcPct val="90000"/>
              </a:lnSpc>
              <a:spcBef>
                <a:spcPct val="0"/>
              </a:spcBef>
              <a:spcAft>
                <a:spcPts val="600"/>
              </a:spcAft>
            </a:pPr>
            <a:r>
              <a:rPr lang="en-US" sz="3600" b="1" kern="1200" dirty="0">
                <a:solidFill>
                  <a:srgbClr val="FFFFFF"/>
                </a:solidFill>
                <a:latin typeface="+mj-lt"/>
                <a:ea typeface="+mj-ea"/>
                <a:cs typeface="+mj-cs"/>
              </a:rPr>
              <a:t>Investicijų plan</a:t>
            </a:r>
            <a:r>
              <a:rPr lang="lt-LT" sz="3600" b="1" kern="1200" dirty="0">
                <a:solidFill>
                  <a:srgbClr val="FFFFFF"/>
                </a:solidFill>
                <a:latin typeface="+mj-lt"/>
                <a:ea typeface="+mj-ea"/>
                <a:cs typeface="+mj-cs"/>
              </a:rPr>
              <a:t>ų rengimo pirkimai</a:t>
            </a:r>
            <a:endParaRPr lang="en-US" sz="3600" b="1" kern="1200" dirty="0">
              <a:solidFill>
                <a:srgbClr val="FFFFFF"/>
              </a:solidFill>
              <a:latin typeface="+mj-lt"/>
              <a:ea typeface="+mj-ea"/>
              <a:cs typeface="+mj-cs"/>
            </a:endParaRPr>
          </a:p>
        </p:txBody>
      </p:sp>
      <p:graphicFrame>
        <p:nvGraphicFramePr>
          <p:cNvPr id="2" name="Chart 1">
            <a:extLst>
              <a:ext uri="{FF2B5EF4-FFF2-40B4-BE49-F238E27FC236}">
                <a16:creationId xmlns:a16="http://schemas.microsoft.com/office/drawing/2014/main" id="{C73DE2C1-1F20-AB4C-7A8D-C4F1A5CFE2E3}"/>
              </a:ext>
            </a:extLst>
          </p:cNvPr>
          <p:cNvGraphicFramePr>
            <a:graphicFrameLocks/>
          </p:cNvGraphicFramePr>
          <p:nvPr>
            <p:extLst>
              <p:ext uri="{D42A27DB-BD31-4B8C-83A1-F6EECF244321}">
                <p14:modId xmlns:p14="http://schemas.microsoft.com/office/powerpoint/2010/main" val="2411923930"/>
              </p:ext>
            </p:extLst>
          </p:nvPr>
        </p:nvGraphicFramePr>
        <p:xfrm>
          <a:off x="4448175" y="409575"/>
          <a:ext cx="6858000" cy="6324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09674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47725" y="327432"/>
            <a:ext cx="7924800" cy="1253718"/>
          </a:xfrm>
        </p:spPr>
        <p:txBody>
          <a:bodyPr/>
          <a:lstStyle/>
          <a:p>
            <a:r>
              <a:rPr lang="lt-LT" dirty="0">
                <a:solidFill>
                  <a:schemeClr val="tx1"/>
                </a:solidFill>
              </a:rPr>
              <a:t>Investicijų planų rengimo pirkimų aktualijos. ŽALINIMAS</a:t>
            </a:r>
            <a:endParaRPr lang="en-LT" dirty="0">
              <a:solidFill>
                <a:schemeClr val="tx1"/>
              </a:solidFill>
            </a:endParaRPr>
          </a:p>
        </p:txBody>
      </p:sp>
      <p:graphicFrame>
        <p:nvGraphicFramePr>
          <p:cNvPr id="9" name="Chart 8">
            <a:extLst>
              <a:ext uri="{FF2B5EF4-FFF2-40B4-BE49-F238E27FC236}">
                <a16:creationId xmlns:a16="http://schemas.microsoft.com/office/drawing/2014/main" id="{E399F188-E641-C06E-A2FB-ADB02AAD8B42}"/>
              </a:ext>
            </a:extLst>
          </p:cNvPr>
          <p:cNvGraphicFramePr>
            <a:graphicFrameLocks/>
          </p:cNvGraphicFramePr>
          <p:nvPr>
            <p:extLst>
              <p:ext uri="{D42A27DB-BD31-4B8C-83A1-F6EECF244321}">
                <p14:modId xmlns:p14="http://schemas.microsoft.com/office/powerpoint/2010/main" val="1724926373"/>
              </p:ext>
            </p:extLst>
          </p:nvPr>
        </p:nvGraphicFramePr>
        <p:xfrm>
          <a:off x="542925" y="1838325"/>
          <a:ext cx="5505449" cy="480059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82069643-A6A3-C77B-C0F5-9C545B0F75C8}"/>
              </a:ext>
            </a:extLst>
          </p:cNvPr>
          <p:cNvGraphicFramePr>
            <a:graphicFrameLocks/>
          </p:cNvGraphicFramePr>
          <p:nvPr>
            <p:extLst>
              <p:ext uri="{D42A27DB-BD31-4B8C-83A1-F6EECF244321}">
                <p14:modId xmlns:p14="http://schemas.microsoft.com/office/powerpoint/2010/main" val="4255483413"/>
              </p:ext>
            </p:extLst>
          </p:nvPr>
        </p:nvGraphicFramePr>
        <p:xfrm>
          <a:off x="5981701" y="1828800"/>
          <a:ext cx="5572124" cy="47910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83207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47725" y="327432"/>
            <a:ext cx="7924800" cy="1253718"/>
          </a:xfrm>
        </p:spPr>
        <p:txBody>
          <a:bodyPr/>
          <a:lstStyle/>
          <a:p>
            <a:r>
              <a:rPr lang="lt-LT" dirty="0">
                <a:solidFill>
                  <a:schemeClr val="tx1">
                    <a:lumMod val="65000"/>
                    <a:lumOff val="35000"/>
                  </a:schemeClr>
                </a:solidFill>
              </a:rPr>
              <a:t>Investicijų planų rengimo pirkimų aktualijos</a:t>
            </a:r>
            <a:endParaRPr lang="en-LT" dirty="0">
              <a:solidFill>
                <a:schemeClr val="tx1">
                  <a:lumMod val="65000"/>
                  <a:lumOff val="35000"/>
                </a:schemeClr>
              </a:solidFill>
            </a:endParaRPr>
          </a:p>
        </p:txBody>
      </p:sp>
      <p:sp>
        <p:nvSpPr>
          <p:cNvPr id="8" name="Content Placeholder 2">
            <a:extLst>
              <a:ext uri="{FF2B5EF4-FFF2-40B4-BE49-F238E27FC236}">
                <a16:creationId xmlns:a16="http://schemas.microsoft.com/office/drawing/2014/main" id="{08782326-B259-8D32-C3B6-C35C2E4C85B9}"/>
              </a:ext>
            </a:extLst>
          </p:cNvPr>
          <p:cNvSpPr txBox="1">
            <a:spLocks/>
          </p:cNvSpPr>
          <p:nvPr/>
        </p:nvSpPr>
        <p:spPr>
          <a:xfrm>
            <a:off x="323851" y="1524000"/>
            <a:ext cx="11706224" cy="5048250"/>
          </a:xfrm>
          <a:prstGeom prst="rect">
            <a:avLst/>
          </a:prstGeom>
          <a:noFill/>
        </p:spPr>
        <p:txBody>
          <a:bodyPr spcFirstLastPara="1" vert="horz" wrap="square" lIns="0" tIns="91425" rIns="0" bIns="0" rtlCol="0" anchor="t" anchorCtr="0">
            <a:noAutofit/>
          </a:bodyPr>
          <a:lstStyle>
            <a:lvl1pPr marL="609585" lvl="0" indent="-414856" algn="l" defTabSz="914400" rtl="0" eaLnBrk="1" latinLnBrk="0" hangingPunct="1">
              <a:lnSpc>
                <a:spcPct val="115000"/>
              </a:lnSpc>
              <a:spcBef>
                <a:spcPts val="0"/>
              </a:spcBef>
              <a:spcAft>
                <a:spcPts val="0"/>
              </a:spcAft>
              <a:buClr>
                <a:schemeClr val="accent2"/>
              </a:buClr>
              <a:buSzPct val="120000"/>
              <a:buFont typeface="Arial" panose="020B0604020202020204" pitchFamily="34" charset="0"/>
              <a:buChar char="•"/>
              <a:defRPr sz="2800" kern="1200">
                <a:solidFill>
                  <a:schemeClr val="tx1"/>
                </a:solidFill>
                <a:latin typeface="Jost" pitchFamily="2" charset="77"/>
                <a:ea typeface="Jost" pitchFamily="2" charset="77"/>
                <a:cs typeface="+mn-cs"/>
              </a:defRPr>
            </a:lvl1pPr>
            <a:lvl2pPr marL="1219170" lvl="1" indent="-414856" algn="l" defTabSz="914400" rtl="0" eaLnBrk="1" latinLnBrk="0" hangingPunct="1">
              <a:lnSpc>
                <a:spcPct val="115000"/>
              </a:lnSpc>
              <a:spcBef>
                <a:spcPts val="0"/>
              </a:spcBef>
              <a:spcAft>
                <a:spcPts val="0"/>
              </a:spcAft>
              <a:buSzPts val="1300"/>
              <a:buFont typeface="Arial" panose="020B0604020202020204" pitchFamily="34" charset="0"/>
              <a:buChar char="▪"/>
              <a:defRPr sz="2400" kern="1200">
                <a:solidFill>
                  <a:schemeClr val="tx1"/>
                </a:solidFill>
                <a:latin typeface="+mn-lt"/>
                <a:ea typeface="+mn-ea"/>
                <a:cs typeface="+mn-cs"/>
              </a:defRPr>
            </a:lvl2pPr>
            <a:lvl3pPr marL="1828754" lvl="2" indent="-414856" algn="l" defTabSz="914400" rtl="0" eaLnBrk="1" latinLnBrk="0" hangingPunct="1">
              <a:lnSpc>
                <a:spcPct val="115000"/>
              </a:lnSpc>
              <a:spcBef>
                <a:spcPts val="0"/>
              </a:spcBef>
              <a:spcAft>
                <a:spcPts val="0"/>
              </a:spcAft>
              <a:buSzPts val="1300"/>
              <a:buFont typeface="Arial" panose="020B0604020202020204" pitchFamily="34" charset="0"/>
              <a:buChar char="▪"/>
              <a:defRPr sz="2000" kern="1200">
                <a:solidFill>
                  <a:schemeClr val="tx1"/>
                </a:solidFill>
                <a:latin typeface="+mn-lt"/>
                <a:ea typeface="+mn-ea"/>
                <a:cs typeface="+mn-cs"/>
              </a:defRPr>
            </a:lvl3pPr>
            <a:lvl4pPr marL="2438339" lvl="3"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4pPr>
            <a:lvl5pPr marL="3047924" lvl="4"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5pPr>
            <a:lvl6pPr marL="3657509" lvl="5"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6pPr>
            <a:lvl7pPr marL="4267093" lvl="6"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7pPr>
            <a:lvl8pPr marL="4876678" lvl="7"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8pPr>
            <a:lvl9pPr marL="5486263" lvl="8"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9pPr>
          </a:lstStyle>
          <a:p>
            <a:pPr>
              <a:buClr>
                <a:srgbClr val="00B2B8"/>
              </a:buClr>
            </a:pPr>
            <a:r>
              <a:rPr lang="lt-LT" dirty="0"/>
              <a:t>Ženkliai išaugusi pirkimų paklausa, tiekėjai nepajėgūs patenkinti paklausos</a:t>
            </a:r>
          </a:p>
          <a:p>
            <a:pPr>
              <a:buClr>
                <a:srgbClr val="00B2B8"/>
              </a:buClr>
            </a:pPr>
            <a:r>
              <a:rPr lang="en-US" dirty="0"/>
              <a:t>Neko</a:t>
            </a:r>
            <a:r>
              <a:rPr lang="lt-LT" dirty="0"/>
              <a:t>rektiška pirkimo informacija / dokumentai</a:t>
            </a:r>
          </a:p>
          <a:p>
            <a:pPr>
              <a:buClr>
                <a:srgbClr val="00B2B8"/>
              </a:buClr>
            </a:pPr>
            <a:r>
              <a:rPr lang="lt-LT" dirty="0"/>
              <a:t>Išaugę paslaugos teikimo kaštai, padidėjo laiko sąnaudos investicinius planus rengiant APVIS sistemoje</a:t>
            </a:r>
          </a:p>
          <a:p>
            <a:pPr>
              <a:buClr>
                <a:srgbClr val="00B2B8"/>
              </a:buClr>
            </a:pPr>
            <a:r>
              <a:rPr lang="lt-LT" dirty="0"/>
              <a:t>Per mažas planuojamo pirkimo biudžetas</a:t>
            </a:r>
          </a:p>
          <a:p>
            <a:pPr marL="194729" indent="0">
              <a:buClr>
                <a:schemeClr val="bg1">
                  <a:lumMod val="85000"/>
                </a:schemeClr>
              </a:buClr>
              <a:buNone/>
            </a:pPr>
            <a:r>
              <a:rPr lang="lt-LT" i="1" dirty="0">
                <a:solidFill>
                  <a:srgbClr val="00B2B8"/>
                </a:solidFill>
                <a:latin typeface="Jost Medium" panose="020B0604020202020204" charset="0"/>
                <a:ea typeface="Jost Medium" panose="020B0604020202020204" charset="0"/>
              </a:rPr>
              <a:t>Ką galime padaryti</a:t>
            </a:r>
          </a:p>
          <a:p>
            <a:pPr>
              <a:buClr>
                <a:srgbClr val="00B2B8"/>
              </a:buClr>
            </a:pPr>
            <a:r>
              <a:rPr lang="lt-LT" dirty="0">
                <a:latin typeface="Jost Medium" panose="020B0604020202020204" charset="0"/>
                <a:ea typeface="Jost Medium" panose="020B0604020202020204" charset="0"/>
              </a:rPr>
              <a:t>Teikti korektiškus pirkimus, t.y. teisinga pirkimo informacija, dokumentai</a:t>
            </a:r>
          </a:p>
          <a:p>
            <a:pPr>
              <a:buClr>
                <a:srgbClr val="00B2B8"/>
              </a:buClr>
            </a:pPr>
            <a:r>
              <a:rPr lang="lt-LT" dirty="0">
                <a:latin typeface="Jost Medium" panose="020B0604020202020204" charset="0"/>
                <a:ea typeface="Jost Medium" panose="020B0604020202020204" charset="0"/>
              </a:rPr>
              <a:t>Iki pirkimo pradžios atnaujinti planuojamos pirkti paslaugos biudžetą</a:t>
            </a: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p>
        </p:txBody>
      </p:sp>
    </p:spTree>
    <p:extLst>
      <p:ext uri="{BB962C8B-B14F-4D97-AF65-F5344CB8AC3E}">
        <p14:creationId xmlns:p14="http://schemas.microsoft.com/office/powerpoint/2010/main" val="909557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BEBAE0-2591-DF16-88DC-9CF379B3668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defRPr sz="2400" b="0" i="0" u="none" strike="noStrike" kern="1200" spc="0" baseline="0">
                <a:solidFill>
                  <a:prstClr val="black">
                    <a:lumMod val="65000"/>
                    <a:lumOff val="35000"/>
                  </a:prstClr>
                </a:solidFill>
                <a:latin typeface="+mn-lt"/>
                <a:ea typeface="+mn-ea"/>
                <a:cs typeface="+mn-cs"/>
              </a:defRPr>
            </a:pPr>
            <a:r>
              <a:rPr lang="en-US" sz="3600" b="1" kern="1200" dirty="0">
                <a:solidFill>
                  <a:srgbClr val="FFFFFF"/>
                </a:solidFill>
                <a:latin typeface="+mj-lt"/>
                <a:ea typeface="+mj-ea"/>
                <a:cs typeface="+mj-cs"/>
              </a:rPr>
              <a:t>Daugiabučių rangos pirkimai CPO LT kataloge</a:t>
            </a:r>
          </a:p>
        </p:txBody>
      </p:sp>
      <p:graphicFrame>
        <p:nvGraphicFramePr>
          <p:cNvPr id="4" name="Chart 3" descr="Chart type: Clustered Column. 'Įvykę pirkimai', 'Neįvykę' by 'Field1'&#10;&#10;Description automatically generated">
            <a:extLst>
              <a:ext uri="{FF2B5EF4-FFF2-40B4-BE49-F238E27FC236}">
                <a16:creationId xmlns:a16="http://schemas.microsoft.com/office/drawing/2014/main" id="{7D3361EC-2818-F62D-BA38-1E519A66E0A7}"/>
              </a:ext>
            </a:extLst>
          </p:cNvPr>
          <p:cNvGraphicFramePr>
            <a:graphicFrameLocks/>
          </p:cNvGraphicFramePr>
          <p:nvPr>
            <p:extLst>
              <p:ext uri="{D42A27DB-BD31-4B8C-83A1-F6EECF244321}">
                <p14:modId xmlns:p14="http://schemas.microsoft.com/office/powerpoint/2010/main" val="1502708219"/>
              </p:ext>
            </p:extLst>
          </p:nvPr>
        </p:nvGraphicFramePr>
        <p:xfrm>
          <a:off x="4267200" y="567266"/>
          <a:ext cx="7281291" cy="60145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87889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00100" y="356007"/>
            <a:ext cx="7924800" cy="834618"/>
          </a:xfrm>
        </p:spPr>
        <p:txBody>
          <a:bodyPr>
            <a:normAutofit fontScale="90000"/>
          </a:bodyPr>
          <a:lstStyle/>
          <a:p>
            <a:r>
              <a:rPr lang="lt-LT" dirty="0">
                <a:solidFill>
                  <a:schemeClr val="tx1">
                    <a:lumMod val="65000"/>
                    <a:lumOff val="35000"/>
                  </a:schemeClr>
                </a:solidFill>
              </a:rPr>
              <a:t>Daugiabučių rangos pirkimų aktualijos</a:t>
            </a:r>
            <a:endParaRPr lang="en-LT" dirty="0">
              <a:solidFill>
                <a:schemeClr val="tx1">
                  <a:lumMod val="65000"/>
                  <a:lumOff val="35000"/>
                </a:schemeClr>
              </a:solidFill>
            </a:endParaRPr>
          </a:p>
        </p:txBody>
      </p:sp>
      <p:sp>
        <p:nvSpPr>
          <p:cNvPr id="8" name="Content Placeholder 2">
            <a:extLst>
              <a:ext uri="{FF2B5EF4-FFF2-40B4-BE49-F238E27FC236}">
                <a16:creationId xmlns:a16="http://schemas.microsoft.com/office/drawing/2014/main" id="{08782326-B259-8D32-C3B6-C35C2E4C85B9}"/>
              </a:ext>
            </a:extLst>
          </p:cNvPr>
          <p:cNvSpPr txBox="1">
            <a:spLocks/>
          </p:cNvSpPr>
          <p:nvPr/>
        </p:nvSpPr>
        <p:spPr>
          <a:xfrm>
            <a:off x="352425" y="1323975"/>
            <a:ext cx="11544300" cy="4972049"/>
          </a:xfrm>
          <a:prstGeom prst="rect">
            <a:avLst/>
          </a:prstGeom>
          <a:noFill/>
        </p:spPr>
        <p:txBody>
          <a:bodyPr spcFirstLastPara="1" vert="horz" wrap="square" lIns="0" tIns="91425" rIns="0" bIns="0" rtlCol="0" anchor="t" anchorCtr="0">
            <a:noAutofit/>
          </a:bodyPr>
          <a:lstStyle>
            <a:lvl1pPr marL="609585" lvl="0" indent="-414856" algn="l" defTabSz="914400" rtl="0" eaLnBrk="1" latinLnBrk="0" hangingPunct="1">
              <a:lnSpc>
                <a:spcPct val="115000"/>
              </a:lnSpc>
              <a:spcBef>
                <a:spcPts val="0"/>
              </a:spcBef>
              <a:spcAft>
                <a:spcPts val="0"/>
              </a:spcAft>
              <a:buClr>
                <a:schemeClr val="accent2"/>
              </a:buClr>
              <a:buSzPct val="120000"/>
              <a:buFont typeface="Arial" panose="020B0604020202020204" pitchFamily="34" charset="0"/>
              <a:buChar char="•"/>
              <a:defRPr sz="2800" kern="1200">
                <a:solidFill>
                  <a:schemeClr val="tx1"/>
                </a:solidFill>
                <a:latin typeface="Jost" pitchFamily="2" charset="77"/>
                <a:ea typeface="Jost" pitchFamily="2" charset="77"/>
                <a:cs typeface="+mn-cs"/>
              </a:defRPr>
            </a:lvl1pPr>
            <a:lvl2pPr marL="1219170" lvl="1" indent="-414856" algn="l" defTabSz="914400" rtl="0" eaLnBrk="1" latinLnBrk="0" hangingPunct="1">
              <a:lnSpc>
                <a:spcPct val="115000"/>
              </a:lnSpc>
              <a:spcBef>
                <a:spcPts val="0"/>
              </a:spcBef>
              <a:spcAft>
                <a:spcPts val="0"/>
              </a:spcAft>
              <a:buSzPts val="1300"/>
              <a:buFont typeface="Arial" panose="020B0604020202020204" pitchFamily="34" charset="0"/>
              <a:buChar char="▪"/>
              <a:defRPr sz="2400" kern="1200">
                <a:solidFill>
                  <a:schemeClr val="tx1"/>
                </a:solidFill>
                <a:latin typeface="+mn-lt"/>
                <a:ea typeface="+mn-ea"/>
                <a:cs typeface="+mn-cs"/>
              </a:defRPr>
            </a:lvl2pPr>
            <a:lvl3pPr marL="1828754" lvl="2" indent="-414856" algn="l" defTabSz="914400" rtl="0" eaLnBrk="1" latinLnBrk="0" hangingPunct="1">
              <a:lnSpc>
                <a:spcPct val="115000"/>
              </a:lnSpc>
              <a:spcBef>
                <a:spcPts val="0"/>
              </a:spcBef>
              <a:spcAft>
                <a:spcPts val="0"/>
              </a:spcAft>
              <a:buSzPts val="1300"/>
              <a:buFont typeface="Arial" panose="020B0604020202020204" pitchFamily="34" charset="0"/>
              <a:buChar char="▪"/>
              <a:defRPr sz="2000" kern="1200">
                <a:solidFill>
                  <a:schemeClr val="tx1"/>
                </a:solidFill>
                <a:latin typeface="+mn-lt"/>
                <a:ea typeface="+mn-ea"/>
                <a:cs typeface="+mn-cs"/>
              </a:defRPr>
            </a:lvl3pPr>
            <a:lvl4pPr marL="2438339" lvl="3"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4pPr>
            <a:lvl5pPr marL="3047924" lvl="4"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5pPr>
            <a:lvl6pPr marL="3657509" lvl="5"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6pPr>
            <a:lvl7pPr marL="4267093" lvl="6"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7pPr>
            <a:lvl8pPr marL="4876678" lvl="7"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8pPr>
            <a:lvl9pPr marL="5486263" lvl="8"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9pPr>
          </a:lstStyle>
          <a:p>
            <a:pPr>
              <a:buClr>
                <a:srgbClr val="00B2B8"/>
              </a:buClr>
            </a:pPr>
            <a:r>
              <a:rPr lang="lt-LT" dirty="0"/>
              <a:t>17 pirkimų pasibaigė sutartimi, perkant kelių daugiabučių rangą</a:t>
            </a:r>
          </a:p>
          <a:p>
            <a:pPr>
              <a:buClr>
                <a:srgbClr val="00B2B8"/>
              </a:buClr>
            </a:pPr>
            <a:r>
              <a:rPr lang="lt-LT" dirty="0"/>
              <a:t>Pagrindinė  neįvykstančių pirkimų priežastis – per mažas pirkimo biudžetas</a:t>
            </a:r>
          </a:p>
          <a:p>
            <a:pPr>
              <a:buClr>
                <a:srgbClr val="00B2B8"/>
              </a:buClr>
            </a:pPr>
            <a:r>
              <a:rPr lang="en-US" dirty="0"/>
              <a:t>Nekokybi</a:t>
            </a:r>
            <a:r>
              <a:rPr lang="lt-LT" dirty="0"/>
              <a:t>ška pirkimo informacija / dokumentai</a:t>
            </a:r>
            <a:r>
              <a:rPr lang="en-US" dirty="0"/>
              <a:t> (perkant dal</a:t>
            </a:r>
            <a:r>
              <a:rPr lang="lt-LT" dirty="0"/>
              <a:t>į darbų)</a:t>
            </a:r>
          </a:p>
          <a:p>
            <a:pPr>
              <a:buClr>
                <a:srgbClr val="00B2B8"/>
              </a:buClr>
            </a:pPr>
            <a:r>
              <a:rPr lang="lt-LT" dirty="0"/>
              <a:t>Informacijos apie pirkimą jautrumas</a:t>
            </a:r>
          </a:p>
          <a:p>
            <a:pPr marL="194729" indent="0">
              <a:buClr>
                <a:schemeClr val="bg1">
                  <a:lumMod val="85000"/>
                </a:schemeClr>
              </a:buClr>
              <a:buNone/>
            </a:pPr>
            <a:r>
              <a:rPr lang="lt-LT" i="1" dirty="0">
                <a:solidFill>
                  <a:srgbClr val="00B2B8"/>
                </a:solidFill>
                <a:latin typeface="Jost Medium" panose="020B0604020202020204" charset="0"/>
                <a:ea typeface="Jost Medium" panose="020B0604020202020204" charset="0"/>
              </a:rPr>
              <a:t>Ką galime padaryti</a:t>
            </a:r>
          </a:p>
          <a:p>
            <a:pPr>
              <a:buClr>
                <a:srgbClr val="00B2B8"/>
              </a:buClr>
            </a:pPr>
            <a:r>
              <a:rPr lang="lt-LT" dirty="0">
                <a:latin typeface="Jost Medium" panose="020B0604020202020204" charset="0"/>
                <a:ea typeface="Jost Medium" panose="020B0604020202020204" charset="0"/>
              </a:rPr>
              <a:t>Iki pirkimo pradžios atnaujinti planuojamų pirkti darbų biudžetą</a:t>
            </a:r>
          </a:p>
          <a:p>
            <a:pPr>
              <a:buClr>
                <a:srgbClr val="00B2B8"/>
              </a:buClr>
            </a:pPr>
            <a:r>
              <a:rPr lang="lt-LT" dirty="0">
                <a:latin typeface="Jost Medium" panose="020B0604020202020204" charset="0"/>
                <a:ea typeface="Jost Medium" panose="020B0604020202020204" charset="0"/>
              </a:rPr>
              <a:t>Teikti korektiškus pirkimus, t.y. teisinga pirkimo informacija, dokumentai</a:t>
            </a:r>
          </a:p>
          <a:p>
            <a:pPr>
              <a:buClr>
                <a:srgbClr val="00B2B8"/>
              </a:buClr>
            </a:pPr>
            <a:r>
              <a:rPr lang="lt-LT" dirty="0">
                <a:latin typeface="Jost Medium" panose="020B0604020202020204" charset="0"/>
                <a:ea typeface="Jost Medium" panose="020B0604020202020204" charset="0"/>
              </a:rPr>
              <a:t>Atsakingai dalintis informacija apie paskelbtą pirkimą</a:t>
            </a: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p>
        </p:txBody>
      </p:sp>
    </p:spTree>
    <p:extLst>
      <p:ext uri="{BB962C8B-B14F-4D97-AF65-F5344CB8AC3E}">
        <p14:creationId xmlns:p14="http://schemas.microsoft.com/office/powerpoint/2010/main" val="2493762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1DFF236-F1DB-F0DB-ADDE-D34E57986B93}"/>
              </a:ext>
            </a:extLst>
          </p:cNvPr>
          <p:cNvSpPr txBox="1"/>
          <p:nvPr/>
        </p:nvSpPr>
        <p:spPr>
          <a:xfrm>
            <a:off x="971550" y="1995841"/>
            <a:ext cx="2628900" cy="2547257"/>
          </a:xfrm>
          <a:prstGeom prst="rect">
            <a:avLst/>
          </a:prstGeom>
          <a:noFill/>
        </p:spPr>
        <p:txBody>
          <a:bodyPr vert="horz" lIns="91440" tIns="45720" rIns="91440" bIns="45720" rtlCol="0" anchor="ctr">
            <a:normAutofit lnSpcReduction="10000"/>
          </a:bodyPr>
          <a:lstStyle/>
          <a:p>
            <a:pPr algn="ctr" defTabSz="914400">
              <a:lnSpc>
                <a:spcPct val="90000"/>
              </a:lnSpc>
              <a:spcBef>
                <a:spcPct val="0"/>
              </a:spcBef>
              <a:spcAft>
                <a:spcPts val="600"/>
              </a:spcAft>
            </a:pPr>
            <a:r>
              <a:rPr lang="lt-LT" sz="3600" b="1" kern="1200" dirty="0">
                <a:solidFill>
                  <a:srgbClr val="FFFFFF"/>
                </a:solidFill>
                <a:latin typeface="+mj-lt"/>
                <a:ea typeface="+mj-ea"/>
                <a:cs typeface="+mj-cs"/>
              </a:rPr>
              <a:t>Pastatų sandarumo matavimo paslaugų pirkimai</a:t>
            </a:r>
            <a:endParaRPr lang="en-US" sz="3600" b="1" kern="1200" dirty="0">
              <a:solidFill>
                <a:srgbClr val="FFFFFF"/>
              </a:solidFill>
              <a:latin typeface="+mj-lt"/>
              <a:ea typeface="+mj-ea"/>
              <a:cs typeface="+mj-cs"/>
            </a:endParaRPr>
          </a:p>
        </p:txBody>
      </p:sp>
      <p:graphicFrame>
        <p:nvGraphicFramePr>
          <p:cNvPr id="3" name="Chart 2">
            <a:extLst>
              <a:ext uri="{FF2B5EF4-FFF2-40B4-BE49-F238E27FC236}">
                <a16:creationId xmlns:a16="http://schemas.microsoft.com/office/drawing/2014/main" id="{F81DCB87-8701-9633-CE04-5E0F178523BA}"/>
              </a:ext>
            </a:extLst>
          </p:cNvPr>
          <p:cNvGraphicFramePr>
            <a:graphicFrameLocks/>
          </p:cNvGraphicFramePr>
          <p:nvPr>
            <p:extLst>
              <p:ext uri="{D42A27DB-BD31-4B8C-83A1-F6EECF244321}">
                <p14:modId xmlns:p14="http://schemas.microsoft.com/office/powerpoint/2010/main" val="296149272"/>
              </p:ext>
            </p:extLst>
          </p:nvPr>
        </p:nvGraphicFramePr>
        <p:xfrm>
          <a:off x="4438650" y="1047750"/>
          <a:ext cx="6448425" cy="50958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19992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09625" y="489357"/>
            <a:ext cx="7924800" cy="1253718"/>
          </a:xfrm>
        </p:spPr>
        <p:txBody>
          <a:bodyPr/>
          <a:lstStyle/>
          <a:p>
            <a:r>
              <a:rPr lang="lt-LT" dirty="0">
                <a:solidFill>
                  <a:schemeClr val="tx1"/>
                </a:solidFill>
              </a:rPr>
              <a:t>Pastatų sandarumo matavimo paslaugų pirkimų aktualijos</a:t>
            </a:r>
            <a:endParaRPr lang="en-LT" dirty="0">
              <a:solidFill>
                <a:schemeClr val="tx1"/>
              </a:solidFill>
            </a:endParaRPr>
          </a:p>
        </p:txBody>
      </p:sp>
      <p:sp>
        <p:nvSpPr>
          <p:cNvPr id="8" name="Content Placeholder 2">
            <a:extLst>
              <a:ext uri="{FF2B5EF4-FFF2-40B4-BE49-F238E27FC236}">
                <a16:creationId xmlns:a16="http://schemas.microsoft.com/office/drawing/2014/main" id="{08782326-B259-8D32-C3B6-C35C2E4C85B9}"/>
              </a:ext>
            </a:extLst>
          </p:cNvPr>
          <p:cNvSpPr txBox="1">
            <a:spLocks/>
          </p:cNvSpPr>
          <p:nvPr/>
        </p:nvSpPr>
        <p:spPr>
          <a:xfrm>
            <a:off x="885825" y="2105025"/>
            <a:ext cx="11106150" cy="4219574"/>
          </a:xfrm>
          <a:prstGeom prst="rect">
            <a:avLst/>
          </a:prstGeom>
          <a:noFill/>
        </p:spPr>
        <p:txBody>
          <a:bodyPr spcFirstLastPara="1" vert="horz" wrap="square" lIns="0" tIns="91425" rIns="0" bIns="0" rtlCol="0" anchor="t" anchorCtr="0">
            <a:noAutofit/>
          </a:bodyPr>
          <a:lstStyle>
            <a:lvl1pPr marL="609585" lvl="0" indent="-414856" algn="l" defTabSz="914400" rtl="0" eaLnBrk="1" latinLnBrk="0" hangingPunct="1">
              <a:lnSpc>
                <a:spcPct val="115000"/>
              </a:lnSpc>
              <a:spcBef>
                <a:spcPts val="0"/>
              </a:spcBef>
              <a:spcAft>
                <a:spcPts val="0"/>
              </a:spcAft>
              <a:buClr>
                <a:schemeClr val="accent2"/>
              </a:buClr>
              <a:buSzPct val="120000"/>
              <a:buFont typeface="Arial" panose="020B0604020202020204" pitchFamily="34" charset="0"/>
              <a:buChar char="•"/>
              <a:defRPr sz="2800" kern="1200">
                <a:solidFill>
                  <a:schemeClr val="tx1"/>
                </a:solidFill>
                <a:latin typeface="Jost" pitchFamily="2" charset="77"/>
                <a:ea typeface="Jost" pitchFamily="2" charset="77"/>
                <a:cs typeface="+mn-cs"/>
              </a:defRPr>
            </a:lvl1pPr>
            <a:lvl2pPr marL="1219170" lvl="1" indent="-414856" algn="l" defTabSz="914400" rtl="0" eaLnBrk="1" latinLnBrk="0" hangingPunct="1">
              <a:lnSpc>
                <a:spcPct val="115000"/>
              </a:lnSpc>
              <a:spcBef>
                <a:spcPts val="0"/>
              </a:spcBef>
              <a:spcAft>
                <a:spcPts val="0"/>
              </a:spcAft>
              <a:buSzPts val="1300"/>
              <a:buFont typeface="Arial" panose="020B0604020202020204" pitchFamily="34" charset="0"/>
              <a:buChar char="▪"/>
              <a:defRPr sz="2400" kern="1200">
                <a:solidFill>
                  <a:schemeClr val="tx1"/>
                </a:solidFill>
                <a:latin typeface="+mn-lt"/>
                <a:ea typeface="+mn-ea"/>
                <a:cs typeface="+mn-cs"/>
              </a:defRPr>
            </a:lvl2pPr>
            <a:lvl3pPr marL="1828754" lvl="2" indent="-414856" algn="l" defTabSz="914400" rtl="0" eaLnBrk="1" latinLnBrk="0" hangingPunct="1">
              <a:lnSpc>
                <a:spcPct val="115000"/>
              </a:lnSpc>
              <a:spcBef>
                <a:spcPts val="0"/>
              </a:spcBef>
              <a:spcAft>
                <a:spcPts val="0"/>
              </a:spcAft>
              <a:buSzPts val="1300"/>
              <a:buFont typeface="Arial" panose="020B0604020202020204" pitchFamily="34" charset="0"/>
              <a:buChar char="▪"/>
              <a:defRPr sz="2000" kern="1200">
                <a:solidFill>
                  <a:schemeClr val="tx1"/>
                </a:solidFill>
                <a:latin typeface="+mn-lt"/>
                <a:ea typeface="+mn-ea"/>
                <a:cs typeface="+mn-cs"/>
              </a:defRPr>
            </a:lvl3pPr>
            <a:lvl4pPr marL="2438339" lvl="3"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4pPr>
            <a:lvl5pPr marL="3047924" lvl="4"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5pPr>
            <a:lvl6pPr marL="3657509" lvl="5"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6pPr>
            <a:lvl7pPr marL="4267093" lvl="6"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7pPr>
            <a:lvl8pPr marL="4876678" lvl="7"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8pPr>
            <a:lvl9pPr marL="5486263" lvl="8"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9pPr>
          </a:lstStyle>
          <a:p>
            <a:pPr>
              <a:buClr>
                <a:srgbClr val="00B2B8"/>
              </a:buClr>
            </a:pPr>
            <a:r>
              <a:rPr lang="lt-LT" dirty="0"/>
              <a:t>Neįvyksta pirkimai</a:t>
            </a:r>
          </a:p>
          <a:p>
            <a:pPr marL="194729" indent="0">
              <a:buClr>
                <a:schemeClr val="bg1">
                  <a:lumMod val="85000"/>
                </a:schemeClr>
              </a:buClr>
              <a:buNone/>
            </a:pPr>
            <a:r>
              <a:rPr lang="lt-LT" i="1" dirty="0">
                <a:solidFill>
                  <a:srgbClr val="00B2B8"/>
                </a:solidFill>
                <a:latin typeface="Jost Medium" panose="020B0604020202020204" charset="0"/>
                <a:ea typeface="Jost Medium" panose="020B0604020202020204" charset="0"/>
              </a:rPr>
              <a:t>Ką galime padaryti</a:t>
            </a:r>
          </a:p>
          <a:p>
            <a:pPr>
              <a:buClr>
                <a:srgbClr val="00B2B8"/>
              </a:buClr>
            </a:pPr>
            <a:r>
              <a:rPr lang="lt-LT" dirty="0"/>
              <a:t>Užsiduoti sau klausimą, kaip įsigyjamos pastatų sandarumo matavimo paslaugos, jei daugiabučių renovacijos procese jos yra būtinos? </a:t>
            </a:r>
          </a:p>
          <a:p>
            <a:pPr>
              <a:buClr>
                <a:srgbClr val="00B2B8"/>
              </a:buClr>
            </a:pPr>
            <a:r>
              <a:rPr lang="lt-LT" dirty="0"/>
              <a:t>Koreguoti pastatų sandarumo matavimo paslaugų įsigyjimo procesą, jei manome, kad jis nekorektiškas. </a:t>
            </a: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p>
        </p:txBody>
      </p:sp>
    </p:spTree>
    <p:extLst>
      <p:ext uri="{BB962C8B-B14F-4D97-AF65-F5344CB8AC3E}">
        <p14:creationId xmlns:p14="http://schemas.microsoft.com/office/powerpoint/2010/main" val="1749457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F2578A-22D6-2E87-0A73-7EBE0E798BA6}"/>
              </a:ext>
            </a:extLst>
          </p:cNvPr>
          <p:cNvSpPr>
            <a:spLocks noGrp="1"/>
          </p:cNvSpPr>
          <p:nvPr>
            <p:ph type="body" idx="1"/>
          </p:nvPr>
        </p:nvSpPr>
        <p:spPr>
          <a:xfrm>
            <a:off x="390867" y="1401080"/>
            <a:ext cx="10934358" cy="5114020"/>
          </a:xfrm>
        </p:spPr>
        <p:txBody>
          <a:bodyPr/>
          <a:lstStyle/>
          <a:p>
            <a:pPr algn="just">
              <a:buClr>
                <a:srgbClr val="00B2B8"/>
              </a:buClr>
            </a:pPr>
            <a:r>
              <a:rPr lang="lt-LT" dirty="0"/>
              <a:t>3 d. Perkančioji organizacija privalo nutraukti pradėtas pirkimo ar projekto konkurso procedūras, jeigu buvo pažeisti šio įstatymo 17 straipsnio 1 dalyje nustatyti principai ir atitinkamos padėties negalima ištaisyti.</a:t>
            </a:r>
          </a:p>
          <a:p>
            <a:pPr algn="just">
              <a:buClr>
                <a:srgbClr val="00B2B8"/>
              </a:buClr>
            </a:pPr>
            <a:r>
              <a:rPr lang="lt-LT" dirty="0"/>
              <a:t>4 d. Perkančioji organizacija turi teisę savo iniciatyva nutraukti pradėtas pirkimo ar projekto konkurso procedūras, jeigu atsirado aplinkybių, kurių nebuvo galima numatyti, arba pirkimo dokumentuose padaryta esminių klaidų, dėl kurių pirkimas tampa nebetikslingas ar jį įvykdžius būtų įsigytas perkančiosios organizacijos poreikių neatitinkantis pirkimo objektas. </a:t>
            </a:r>
            <a:endParaRPr lang="en-US" dirty="0"/>
          </a:p>
        </p:txBody>
      </p:sp>
      <p:sp>
        <p:nvSpPr>
          <p:cNvPr id="3" name="Title 2">
            <a:extLst>
              <a:ext uri="{FF2B5EF4-FFF2-40B4-BE49-F238E27FC236}">
                <a16:creationId xmlns:a16="http://schemas.microsoft.com/office/drawing/2014/main" id="{714CA6D7-121A-630D-4468-B7BF64D28C8C}"/>
              </a:ext>
            </a:extLst>
          </p:cNvPr>
          <p:cNvSpPr>
            <a:spLocks noGrp="1"/>
          </p:cNvSpPr>
          <p:nvPr>
            <p:ph type="title" idx="2"/>
          </p:nvPr>
        </p:nvSpPr>
        <p:spPr/>
        <p:txBody>
          <a:bodyPr/>
          <a:lstStyle/>
          <a:p>
            <a:r>
              <a:rPr lang="lt-LT" dirty="0"/>
              <a:t>Pirkimų nutraukimai, VPĮ 29 STR. </a:t>
            </a:r>
            <a:endParaRPr lang="en-US" dirty="0"/>
          </a:p>
        </p:txBody>
      </p:sp>
    </p:spTree>
    <p:extLst>
      <p:ext uri="{BB962C8B-B14F-4D97-AF65-F5344CB8AC3E}">
        <p14:creationId xmlns:p14="http://schemas.microsoft.com/office/powerpoint/2010/main" val="2599740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075B88-9F51-A948-8F7F-C811AF1A4DD4}"/>
              </a:ext>
            </a:extLst>
          </p:cNvPr>
          <p:cNvSpPr>
            <a:spLocks noGrp="1"/>
          </p:cNvSpPr>
          <p:nvPr>
            <p:ph type="title" idx="2"/>
          </p:nvPr>
        </p:nvSpPr>
        <p:spPr>
          <a:xfrm>
            <a:off x="838200" y="546507"/>
            <a:ext cx="7924800" cy="786993"/>
          </a:xfrm>
        </p:spPr>
        <p:txBody>
          <a:bodyPr/>
          <a:lstStyle/>
          <a:p>
            <a:r>
              <a:rPr lang="lt-LT" dirty="0">
                <a:solidFill>
                  <a:schemeClr val="tx1">
                    <a:lumMod val="65000"/>
                    <a:lumOff val="35000"/>
                  </a:schemeClr>
                </a:solidFill>
              </a:rPr>
              <a:t>Svarbu</a:t>
            </a:r>
            <a:r>
              <a:rPr lang="en-US" dirty="0">
                <a:solidFill>
                  <a:schemeClr val="tx1">
                    <a:lumMod val="65000"/>
                    <a:lumOff val="35000"/>
                  </a:schemeClr>
                </a:solidFill>
              </a:rPr>
              <a:t>!</a:t>
            </a:r>
            <a:endParaRPr lang="en-LT" dirty="0">
              <a:solidFill>
                <a:schemeClr val="tx1">
                  <a:lumMod val="65000"/>
                  <a:lumOff val="35000"/>
                </a:schemeClr>
              </a:solidFill>
            </a:endParaRPr>
          </a:p>
        </p:txBody>
      </p:sp>
      <p:sp>
        <p:nvSpPr>
          <p:cNvPr id="8" name="Content Placeholder 2">
            <a:extLst>
              <a:ext uri="{FF2B5EF4-FFF2-40B4-BE49-F238E27FC236}">
                <a16:creationId xmlns:a16="http://schemas.microsoft.com/office/drawing/2014/main" id="{08782326-B259-8D32-C3B6-C35C2E4C85B9}"/>
              </a:ext>
            </a:extLst>
          </p:cNvPr>
          <p:cNvSpPr txBox="1">
            <a:spLocks/>
          </p:cNvSpPr>
          <p:nvPr/>
        </p:nvSpPr>
        <p:spPr>
          <a:xfrm>
            <a:off x="323851" y="1143000"/>
            <a:ext cx="11706224" cy="5114926"/>
          </a:xfrm>
          <a:prstGeom prst="rect">
            <a:avLst/>
          </a:prstGeom>
          <a:noFill/>
        </p:spPr>
        <p:txBody>
          <a:bodyPr spcFirstLastPara="1" vert="horz" wrap="square" lIns="0" tIns="91425" rIns="0" bIns="0" rtlCol="0" anchor="t" anchorCtr="0">
            <a:noAutofit/>
          </a:bodyPr>
          <a:lstStyle>
            <a:lvl1pPr marL="609585" lvl="0" indent="-414856" algn="l" defTabSz="914400" rtl="0" eaLnBrk="1" latinLnBrk="0" hangingPunct="1">
              <a:lnSpc>
                <a:spcPct val="115000"/>
              </a:lnSpc>
              <a:spcBef>
                <a:spcPts val="0"/>
              </a:spcBef>
              <a:spcAft>
                <a:spcPts val="0"/>
              </a:spcAft>
              <a:buClr>
                <a:schemeClr val="accent2"/>
              </a:buClr>
              <a:buSzPct val="120000"/>
              <a:buFont typeface="Arial" panose="020B0604020202020204" pitchFamily="34" charset="0"/>
              <a:buChar char="•"/>
              <a:defRPr sz="2800" kern="1200">
                <a:solidFill>
                  <a:schemeClr val="tx1"/>
                </a:solidFill>
                <a:latin typeface="Jost" pitchFamily="2" charset="77"/>
                <a:ea typeface="Jost" pitchFamily="2" charset="77"/>
                <a:cs typeface="+mn-cs"/>
              </a:defRPr>
            </a:lvl1pPr>
            <a:lvl2pPr marL="1219170" lvl="1" indent="-414856" algn="l" defTabSz="914400" rtl="0" eaLnBrk="1" latinLnBrk="0" hangingPunct="1">
              <a:lnSpc>
                <a:spcPct val="115000"/>
              </a:lnSpc>
              <a:spcBef>
                <a:spcPts val="0"/>
              </a:spcBef>
              <a:spcAft>
                <a:spcPts val="0"/>
              </a:spcAft>
              <a:buSzPts val="1300"/>
              <a:buFont typeface="Arial" panose="020B0604020202020204" pitchFamily="34" charset="0"/>
              <a:buChar char="▪"/>
              <a:defRPr sz="2400" kern="1200">
                <a:solidFill>
                  <a:schemeClr val="tx1"/>
                </a:solidFill>
                <a:latin typeface="+mn-lt"/>
                <a:ea typeface="+mn-ea"/>
                <a:cs typeface="+mn-cs"/>
              </a:defRPr>
            </a:lvl2pPr>
            <a:lvl3pPr marL="1828754" lvl="2" indent="-414856" algn="l" defTabSz="914400" rtl="0" eaLnBrk="1" latinLnBrk="0" hangingPunct="1">
              <a:lnSpc>
                <a:spcPct val="115000"/>
              </a:lnSpc>
              <a:spcBef>
                <a:spcPts val="0"/>
              </a:spcBef>
              <a:spcAft>
                <a:spcPts val="0"/>
              </a:spcAft>
              <a:buSzPts val="1300"/>
              <a:buFont typeface="Arial" panose="020B0604020202020204" pitchFamily="34" charset="0"/>
              <a:buChar char="▪"/>
              <a:defRPr sz="2000" kern="1200">
                <a:solidFill>
                  <a:schemeClr val="tx1"/>
                </a:solidFill>
                <a:latin typeface="+mn-lt"/>
                <a:ea typeface="+mn-ea"/>
                <a:cs typeface="+mn-cs"/>
              </a:defRPr>
            </a:lvl3pPr>
            <a:lvl4pPr marL="2438339" lvl="3"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4pPr>
            <a:lvl5pPr marL="3047924" lvl="4"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5pPr>
            <a:lvl6pPr marL="3657509" lvl="5"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6pPr>
            <a:lvl7pPr marL="4267093" lvl="6"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7pPr>
            <a:lvl8pPr marL="4876678" lvl="7"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8pPr>
            <a:lvl9pPr marL="5486263" lvl="8" indent="-414856" algn="l" defTabSz="914400" rtl="0" eaLnBrk="1" latinLnBrk="0" hangingPunct="1">
              <a:lnSpc>
                <a:spcPct val="115000"/>
              </a:lnSpc>
              <a:spcBef>
                <a:spcPts val="0"/>
              </a:spcBef>
              <a:spcAft>
                <a:spcPts val="0"/>
              </a:spcAft>
              <a:buSzPts val="1300"/>
              <a:buFont typeface="Arial" panose="020B0604020202020204" pitchFamily="34" charset="0"/>
              <a:buChar char="▪"/>
              <a:defRPr sz="1800" kern="1200">
                <a:solidFill>
                  <a:schemeClr val="tx1"/>
                </a:solidFill>
                <a:latin typeface="+mn-lt"/>
                <a:ea typeface="+mn-ea"/>
                <a:cs typeface="+mn-cs"/>
              </a:defRPr>
            </a:lvl9pPr>
          </a:lstStyle>
          <a:p>
            <a:pPr marL="194729" indent="0" algn="ctr">
              <a:buClr>
                <a:srgbClr val="00B2B8"/>
              </a:buClr>
              <a:buNone/>
            </a:pPr>
            <a:r>
              <a:rPr lang="lt-LT" sz="6000" dirty="0">
                <a:solidFill>
                  <a:schemeClr val="tx1">
                    <a:lumMod val="65000"/>
                    <a:lumOff val="35000"/>
                  </a:schemeClr>
                </a:solidFill>
              </a:rPr>
              <a:t>Pirkti kaip sau</a:t>
            </a:r>
          </a:p>
          <a:p>
            <a:pPr marL="194729" indent="0" algn="ctr">
              <a:buClr>
                <a:srgbClr val="00B2B8"/>
              </a:buClr>
              <a:buNone/>
            </a:pPr>
            <a:r>
              <a:rPr lang="lt-LT" sz="6000" dirty="0">
                <a:solidFill>
                  <a:schemeClr val="tx1">
                    <a:lumMod val="65000"/>
                    <a:lumOff val="35000"/>
                  </a:schemeClr>
                </a:solidFill>
              </a:rPr>
              <a:t>Domėtis</a:t>
            </a:r>
          </a:p>
          <a:p>
            <a:pPr marL="194729" indent="0" algn="ctr">
              <a:buClr>
                <a:srgbClr val="00B2B8"/>
              </a:buClr>
              <a:buNone/>
            </a:pPr>
            <a:r>
              <a:rPr lang="lt-LT" sz="6000" dirty="0">
                <a:solidFill>
                  <a:schemeClr val="tx1">
                    <a:lumMod val="65000"/>
                    <a:lumOff val="35000"/>
                  </a:schemeClr>
                </a:solidFill>
              </a:rPr>
              <a:t>Komunikuoti</a:t>
            </a:r>
          </a:p>
          <a:p>
            <a:pPr marL="194729" indent="0" algn="ctr">
              <a:buClr>
                <a:srgbClr val="00B2B8"/>
              </a:buClr>
              <a:buNone/>
            </a:pPr>
            <a:r>
              <a:rPr lang="lt-LT" sz="6000" dirty="0">
                <a:solidFill>
                  <a:schemeClr val="tx1">
                    <a:lumMod val="65000"/>
                    <a:lumOff val="35000"/>
                  </a:schemeClr>
                </a:solidFill>
              </a:rPr>
              <a:t>Bendradarbiauti</a:t>
            </a:r>
          </a:p>
          <a:p>
            <a:pPr marL="194729" indent="0">
              <a:buClr>
                <a:srgbClr val="00B2B8"/>
              </a:buClr>
              <a:buNone/>
            </a:pPr>
            <a:r>
              <a:rPr lang="lt-LT" sz="6000" dirty="0">
                <a:solidFill>
                  <a:srgbClr val="F2BE1A"/>
                </a:solidFill>
              </a:rPr>
              <a:t>Ačiū </a:t>
            </a:r>
            <a:r>
              <a:rPr lang="lt-LT" sz="6000" dirty="0">
                <a:solidFill>
                  <a:srgbClr val="F2BE1A"/>
                </a:solidFill>
                <a:sym typeface="Wingdings" panose="05000000000000000000" pitchFamily="2" charset="2"/>
              </a:rPr>
              <a:t></a:t>
            </a:r>
            <a:endParaRPr lang="lt-LT" sz="6000" dirty="0">
              <a:solidFill>
                <a:srgbClr val="F2BE1A"/>
              </a:solidFill>
            </a:endParaRPr>
          </a:p>
          <a:p>
            <a:pPr marL="194729" indent="0">
              <a:buClr>
                <a:srgbClr val="00B2B8"/>
              </a:buClr>
              <a:buNone/>
            </a:pPr>
            <a:endParaRPr lang="lt-LT" sz="6000" dirty="0">
              <a:solidFill>
                <a:schemeClr val="tx1">
                  <a:lumMod val="65000"/>
                  <a:lumOff val="35000"/>
                </a:schemeClr>
              </a:solidFill>
            </a:endParaRPr>
          </a:p>
          <a:p>
            <a:pPr marL="194729" indent="0" algn="ctr">
              <a:buClr>
                <a:srgbClr val="00B2B8"/>
              </a:buClr>
              <a:buNone/>
            </a:pPr>
            <a:endParaRPr lang="lt-LT" sz="6000" dirty="0">
              <a:solidFill>
                <a:schemeClr val="tx1">
                  <a:lumMod val="65000"/>
                  <a:lumOff val="35000"/>
                </a:schemeClr>
              </a:solidFill>
            </a:endParaRPr>
          </a:p>
          <a:p>
            <a:pPr marL="194729" indent="0">
              <a:buClr>
                <a:srgbClr val="00B2B8"/>
              </a:buClr>
              <a:buNone/>
            </a:pPr>
            <a:endParaRPr lang="lt-LT" sz="4000" dirty="0"/>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latin typeface="Jost Medium" panose="020B0604020202020204" charset="0"/>
              <a:ea typeface="Jost Medium" panose="020B0604020202020204" charset="0"/>
            </a:endParaRPr>
          </a:p>
          <a:p>
            <a:pPr marL="194729" indent="0">
              <a:buClr>
                <a:schemeClr val="bg1">
                  <a:lumMod val="85000"/>
                </a:schemeClr>
              </a:buClr>
              <a:buNone/>
            </a:pPr>
            <a:endParaRPr lang="lt-LT" sz="2400" dirty="0"/>
          </a:p>
        </p:txBody>
      </p:sp>
      <p:pic>
        <p:nvPicPr>
          <p:cNvPr id="2" name="Graphic 1">
            <a:extLst>
              <a:ext uri="{FF2B5EF4-FFF2-40B4-BE49-F238E27FC236}">
                <a16:creationId xmlns:a16="http://schemas.microsoft.com/office/drawing/2014/main" id="{E97D46B3-6D36-B412-AACE-76869DA412A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20125" y="4906656"/>
            <a:ext cx="3336749" cy="1178123"/>
          </a:xfrm>
          <a:prstGeom prst="rect">
            <a:avLst/>
          </a:prstGeom>
        </p:spPr>
      </p:pic>
    </p:spTree>
    <p:extLst>
      <p:ext uri="{BB962C8B-B14F-4D97-AF65-F5344CB8AC3E}">
        <p14:creationId xmlns:p14="http://schemas.microsoft.com/office/powerpoint/2010/main" val="10984676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09B25F8379DB468D9E3354D49CE39A" ma:contentTypeVersion="14" ma:contentTypeDescription="Create a new document." ma:contentTypeScope="" ma:versionID="19c4e3253bb809d55fb1e1cc707086b5">
  <xsd:schema xmlns:xsd="http://www.w3.org/2001/XMLSchema" xmlns:xs="http://www.w3.org/2001/XMLSchema" xmlns:p="http://schemas.microsoft.com/office/2006/metadata/properties" xmlns:ns2="16198e36-beca-4df8-a024-6bce83edd479" xmlns:ns3="be5abd49-7f04-47dc-8555-463d0b775860" targetNamespace="http://schemas.microsoft.com/office/2006/metadata/properties" ma:root="true" ma:fieldsID="a301f849a99c98dcd45362c27a687db0" ns2:_="" ns3:_="">
    <xsd:import namespace="16198e36-beca-4df8-a024-6bce83edd479"/>
    <xsd:import namespace="be5abd49-7f04-47dc-8555-463d0b77586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198e36-beca-4df8-a024-6bce83edd4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cee9a9c-560c-4671-be62-677514f2735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e5abd49-7f04-47dc-8555-463d0b775860"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6d5537b-0f12-4d4b-8f7c-9c65a1f4a79f}" ma:internalName="TaxCatchAll" ma:showField="CatchAllData" ma:web="be5abd49-7f04-47dc-8555-463d0b77586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6198e36-beca-4df8-a024-6bce83edd479">
      <Terms xmlns="http://schemas.microsoft.com/office/infopath/2007/PartnerControls"/>
    </lcf76f155ced4ddcb4097134ff3c332f>
    <TaxCatchAll xmlns="be5abd49-7f04-47dc-8555-463d0b775860" xsi:nil="true"/>
  </documentManagement>
</p:properties>
</file>

<file path=customXml/itemProps1.xml><?xml version="1.0" encoding="utf-8"?>
<ds:datastoreItem xmlns:ds="http://schemas.openxmlformats.org/officeDocument/2006/customXml" ds:itemID="{9CDCF39A-410A-4677-88E9-1F9864C120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198e36-beca-4df8-a024-6bce83edd479"/>
    <ds:schemaRef ds:uri="be5abd49-7f04-47dc-8555-463d0b7758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539743-2A01-4FB3-991A-8E7895C3F0A2}">
  <ds:schemaRefs>
    <ds:schemaRef ds:uri="http://schemas.microsoft.com/sharepoint/v3/contenttype/forms"/>
  </ds:schemaRefs>
</ds:datastoreItem>
</file>

<file path=customXml/itemProps3.xml><?xml version="1.0" encoding="utf-8"?>
<ds:datastoreItem xmlns:ds="http://schemas.openxmlformats.org/officeDocument/2006/customXml" ds:itemID="{F3500A86-DBD4-4459-B895-F2596D7F65CB}">
  <ds:schemaRefs>
    <ds:schemaRef ds:uri="http://schemas.microsoft.com/office/2006/metadata/properties"/>
    <ds:schemaRef ds:uri="http://schemas.microsoft.com/office/infopath/2007/PartnerControls"/>
    <ds:schemaRef ds:uri="16198e36-beca-4df8-a024-6bce83edd479"/>
    <ds:schemaRef ds:uri="be5abd49-7f04-47dc-8555-463d0b775860"/>
  </ds:schemaRefs>
</ds:datastoreItem>
</file>

<file path=docProps/app.xml><?xml version="1.0" encoding="utf-8"?>
<Properties xmlns="http://schemas.openxmlformats.org/officeDocument/2006/extended-properties" xmlns:vt="http://schemas.openxmlformats.org/officeDocument/2006/docPropsVTypes">
  <Template/>
  <TotalTime>9259</TotalTime>
  <Words>395</Words>
  <Application>Microsoft Office PowerPoint</Application>
  <PresentationFormat>Plačiaekranė</PresentationFormat>
  <Paragraphs>54</Paragraphs>
  <Slides>11</Slides>
  <Notes>0</Notes>
  <HiddenSlides>0</HiddenSlides>
  <MMClips>0</MMClips>
  <ScaleCrop>false</ScaleCrop>
  <HeadingPairs>
    <vt:vector size="6" baseType="variant">
      <vt:variant>
        <vt:lpstr>Naudojami šriftai</vt:lpstr>
      </vt:variant>
      <vt:variant>
        <vt:i4>9</vt:i4>
      </vt:variant>
      <vt:variant>
        <vt:lpstr>Tema</vt:lpstr>
      </vt:variant>
      <vt:variant>
        <vt:i4>1</vt:i4>
      </vt:variant>
      <vt:variant>
        <vt:lpstr>Skaidrių pavadinimai</vt:lpstr>
      </vt:variant>
      <vt:variant>
        <vt:i4>11</vt:i4>
      </vt:variant>
    </vt:vector>
  </HeadingPairs>
  <TitlesOfParts>
    <vt:vector size="21" baseType="lpstr">
      <vt:lpstr>Arial</vt:lpstr>
      <vt:lpstr>Calibri</vt:lpstr>
      <vt:lpstr>Calibri Light</vt:lpstr>
      <vt:lpstr>Inter</vt:lpstr>
      <vt:lpstr>Jost</vt:lpstr>
      <vt:lpstr>Jost Medium</vt:lpstr>
      <vt:lpstr>Prompt</vt:lpstr>
      <vt:lpstr>Prompt SemiBold</vt:lpstr>
      <vt:lpstr>Times New Roman</vt:lpstr>
      <vt:lpstr>Office Theme</vt:lpstr>
      <vt:lpstr>DAUGIABUČIŲ RENOVACIJAI SKIRTŲ PIRKIMŲ CPO LT KATALOGE AKTUALIJOS</vt:lpstr>
      <vt:lpstr>CPO LT moduliai daugiabučių renovacijai </vt:lpstr>
      <vt:lpstr>„PowerPoint“ pateiktis</vt:lpstr>
      <vt:lpstr>Investicijų planų rengimo pirkimų aktualijos. ŽALINIMAS</vt:lpstr>
      <vt:lpstr>Investicijų planų rengimo pirkimų aktualijos</vt:lpstr>
      <vt:lpstr>Daugiabučių rangos pirkimai CPO LT kataloge</vt:lpstr>
      <vt:lpstr>Daugiabučių rangos pirkimų aktualijos</vt:lpstr>
      <vt:lpstr>„PowerPoint“ pateiktis</vt:lpstr>
      <vt:lpstr>Pastatų sandarumo matavimo paslaugų pirkimų aktualijos</vt:lpstr>
      <vt:lpstr>Pirkimų nutraukimai, VPĮ 29 STR. </vt:lpstr>
      <vt:lpstr>Svarbu!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Nekilnojamųjų daiktų kadastro duomenų nustatymo, tikslinimo ir žemės sklypų formavimo pertvarkymo projektų rengimo paslaugų viešasis pirkimas, taikant DPS</dc:title>
  <dc:creator>Vaida Petruškevičiūtė</dc:creator>
  <cp:lastModifiedBy>Vartotojas</cp:lastModifiedBy>
  <cp:revision>43</cp:revision>
  <dcterms:created xsi:type="dcterms:W3CDTF">2022-08-22T13:22:45Z</dcterms:created>
  <dcterms:modified xsi:type="dcterms:W3CDTF">2023-05-04T09:45:50Z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0x0101003909B25F8379DB468D9E3354D49CE39A</vt:lpwstr>
  </property>
</Properties>
</file>