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7" r:id="rId3"/>
    <p:sldId id="259" r:id="rId4"/>
    <p:sldId id="260" r:id="rId5"/>
    <p:sldId id="269" r:id="rId6"/>
    <p:sldId id="261" r:id="rId7"/>
    <p:sldId id="262" r:id="rId8"/>
    <p:sldId id="284" r:id="rId9"/>
    <p:sldId id="283" r:id="rId10"/>
    <p:sldId id="263" r:id="rId11"/>
    <p:sldId id="282" r:id="rId12"/>
    <p:sldId id="280" r:id="rId13"/>
    <p:sldId id="281" r:id="rId14"/>
    <p:sldId id="264" r:id="rId15"/>
    <p:sldId id="265" r:id="rId16"/>
    <p:sldId id="266" r:id="rId17"/>
    <p:sldId id="279" r:id="rId18"/>
    <p:sldId id="285" r:id="rId19"/>
    <p:sldId id="286"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rvydas Kuralavičius" initials="AK"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5" autoAdjust="0"/>
    <p:restoredTop sz="94660"/>
  </p:normalViewPr>
  <p:slideViewPr>
    <p:cSldViewPr snapToGrid="0">
      <p:cViewPr varScale="1">
        <p:scale>
          <a:sx n="77" d="100"/>
          <a:sy n="77" d="100"/>
        </p:scale>
        <p:origin x="723" y="5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5/2/2023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65CEF-49BD-44AD-B906-1871B484D0B4}"/>
              </a:ext>
            </a:extLst>
          </p:cNvPr>
          <p:cNvSpPr>
            <a:spLocks noGrp="1"/>
          </p:cNvSpPr>
          <p:nvPr>
            <p:ph type="ctrTitle"/>
          </p:nvPr>
        </p:nvSpPr>
        <p:spPr>
          <a:xfrm>
            <a:off x="965200" y="911294"/>
            <a:ext cx="8397566" cy="2898706"/>
          </a:xfrm>
        </p:spPr>
        <p:txBody>
          <a:bodyPr/>
          <a:lstStyle/>
          <a:p>
            <a:pPr algn="ctr"/>
            <a:r>
              <a:rPr lang="lt-LT" sz="4400" b="1" dirty="0">
                <a:solidFill>
                  <a:schemeClr val="bg2">
                    <a:lumMod val="10000"/>
                  </a:schemeClr>
                </a:solidFill>
              </a:rPr>
              <a:t>Techninių darbo projektų ekspertizių išvados: reikalavimai kokybei nuo investicijų plano iki statybos leidimo</a:t>
            </a:r>
            <a:endParaRPr lang="en-US" sz="4400" b="1" dirty="0">
              <a:solidFill>
                <a:schemeClr val="bg2">
                  <a:lumMod val="10000"/>
                </a:schemeClr>
              </a:solidFill>
            </a:endParaRPr>
          </a:p>
        </p:txBody>
      </p:sp>
      <p:sp>
        <p:nvSpPr>
          <p:cNvPr id="3" name="Subtitle 2">
            <a:extLst>
              <a:ext uri="{FF2B5EF4-FFF2-40B4-BE49-F238E27FC236}">
                <a16:creationId xmlns:a16="http://schemas.microsoft.com/office/drawing/2014/main" id="{8D60C1D9-3ECE-4D9F-AD63-B90ECDF282B8}"/>
              </a:ext>
            </a:extLst>
          </p:cNvPr>
          <p:cNvSpPr>
            <a:spLocks noGrp="1"/>
          </p:cNvSpPr>
          <p:nvPr>
            <p:ph type="subTitle" idx="1"/>
          </p:nvPr>
        </p:nvSpPr>
        <p:spPr>
          <a:xfrm>
            <a:off x="743669" y="3938633"/>
            <a:ext cx="9180508" cy="549478"/>
          </a:xfrm>
        </p:spPr>
        <p:txBody>
          <a:bodyPr>
            <a:normAutofit/>
          </a:bodyPr>
          <a:lstStyle/>
          <a:p>
            <a:pPr algn="ctr"/>
            <a:r>
              <a:rPr lang="en-US" sz="2400" dirty="0"/>
              <a:t> </a:t>
            </a:r>
            <a:r>
              <a:rPr lang="en-US" sz="2400" dirty="0">
                <a:solidFill>
                  <a:schemeClr val="bg2">
                    <a:lumMod val="10000"/>
                  </a:schemeClr>
                </a:solidFill>
              </a:rPr>
              <a:t>STR 1.04.04:2017 </a:t>
            </a:r>
            <a:r>
              <a:rPr lang="lt-LT" sz="2400" dirty="0">
                <a:solidFill>
                  <a:schemeClr val="bg2">
                    <a:lumMod val="10000"/>
                  </a:schemeClr>
                </a:solidFill>
              </a:rPr>
              <a:t>„</a:t>
            </a:r>
            <a:r>
              <a:rPr lang="en-US" sz="2400" dirty="0" err="1">
                <a:solidFill>
                  <a:schemeClr val="bg2">
                    <a:lumMod val="10000"/>
                  </a:schemeClr>
                </a:solidFill>
              </a:rPr>
              <a:t>Statinio</a:t>
            </a:r>
            <a:r>
              <a:rPr lang="en-US" sz="2400" dirty="0">
                <a:solidFill>
                  <a:schemeClr val="bg2">
                    <a:lumMod val="10000"/>
                  </a:schemeClr>
                </a:solidFill>
              </a:rPr>
              <a:t> </a:t>
            </a:r>
            <a:r>
              <a:rPr lang="en-US" sz="2400" dirty="0" err="1">
                <a:solidFill>
                  <a:schemeClr val="bg2">
                    <a:lumMod val="10000"/>
                  </a:schemeClr>
                </a:solidFill>
              </a:rPr>
              <a:t>projektavimas</a:t>
            </a:r>
            <a:r>
              <a:rPr lang="en-US" sz="2400" dirty="0">
                <a:solidFill>
                  <a:schemeClr val="bg2">
                    <a:lumMod val="10000"/>
                  </a:schemeClr>
                </a:solidFill>
              </a:rPr>
              <a:t>,</a:t>
            </a:r>
            <a:r>
              <a:rPr lang="lt-LT" sz="2400" dirty="0">
                <a:solidFill>
                  <a:schemeClr val="bg2">
                    <a:lumMod val="10000"/>
                  </a:schemeClr>
                </a:solidFill>
              </a:rPr>
              <a:t> </a:t>
            </a:r>
            <a:r>
              <a:rPr lang="en-US" sz="2400" dirty="0" err="1">
                <a:solidFill>
                  <a:schemeClr val="bg2">
                    <a:lumMod val="10000"/>
                  </a:schemeClr>
                </a:solidFill>
              </a:rPr>
              <a:t>projekto</a:t>
            </a:r>
            <a:r>
              <a:rPr lang="en-US" sz="2400" dirty="0">
                <a:solidFill>
                  <a:schemeClr val="bg2">
                    <a:lumMod val="10000"/>
                  </a:schemeClr>
                </a:solidFill>
              </a:rPr>
              <a:t> </a:t>
            </a:r>
            <a:r>
              <a:rPr lang="en-US" sz="2400" dirty="0" err="1">
                <a:solidFill>
                  <a:schemeClr val="bg2">
                    <a:lumMod val="10000"/>
                  </a:schemeClr>
                </a:solidFill>
              </a:rPr>
              <a:t>ekspertiz</a:t>
            </a:r>
            <a:r>
              <a:rPr lang="lt-LT" sz="2400" dirty="0">
                <a:solidFill>
                  <a:schemeClr val="bg2">
                    <a:lumMod val="10000"/>
                  </a:schemeClr>
                </a:solidFill>
              </a:rPr>
              <a:t>ė“  </a:t>
            </a:r>
            <a:r>
              <a:rPr lang="en-US" sz="2400" dirty="0">
                <a:solidFill>
                  <a:schemeClr val="bg2">
                    <a:lumMod val="10000"/>
                  </a:schemeClr>
                </a:solidFill>
              </a:rPr>
              <a:t>     </a:t>
            </a:r>
          </a:p>
        </p:txBody>
      </p:sp>
      <p:sp>
        <p:nvSpPr>
          <p:cNvPr id="4" name="TextBox 3">
            <a:extLst>
              <a:ext uri="{FF2B5EF4-FFF2-40B4-BE49-F238E27FC236}">
                <a16:creationId xmlns:a16="http://schemas.microsoft.com/office/drawing/2014/main" id="{75C14FE6-3D7D-4733-8427-FE4D1430058A}"/>
              </a:ext>
            </a:extLst>
          </p:cNvPr>
          <p:cNvSpPr txBox="1"/>
          <p:nvPr/>
        </p:nvSpPr>
        <p:spPr>
          <a:xfrm>
            <a:off x="243890" y="5347984"/>
            <a:ext cx="7960449" cy="954107"/>
          </a:xfrm>
          <a:prstGeom prst="rect">
            <a:avLst/>
          </a:prstGeom>
          <a:noFill/>
        </p:spPr>
        <p:txBody>
          <a:bodyPr wrap="none" rtlCol="0">
            <a:spAutoFit/>
          </a:bodyPr>
          <a:lstStyle/>
          <a:p>
            <a:r>
              <a:rPr lang="lt-LT" sz="1400" dirty="0">
                <a:solidFill>
                  <a:schemeClr val="bg2">
                    <a:lumMod val="10000"/>
                  </a:schemeClr>
                </a:solidFill>
              </a:rPr>
              <a:t>Arvydas Kuralavičius</a:t>
            </a:r>
          </a:p>
          <a:p>
            <a:r>
              <a:rPr lang="lt-LT" sz="1400" dirty="0">
                <a:solidFill>
                  <a:schemeClr val="bg2">
                    <a:lumMod val="10000"/>
                  </a:schemeClr>
                </a:solidFill>
              </a:rPr>
              <a:t>UAB „Projektų ekspertizė direktorius, statinio projekto bendrosios ir dalinės ekspertizės vadovas</a:t>
            </a:r>
          </a:p>
          <a:p>
            <a:endParaRPr lang="lt-LT" sz="1400" dirty="0">
              <a:solidFill>
                <a:schemeClr val="bg2">
                  <a:lumMod val="10000"/>
                </a:schemeClr>
              </a:solidFill>
            </a:endParaRPr>
          </a:p>
          <a:p>
            <a:pPr algn="r"/>
            <a:r>
              <a:rPr lang="lt-LT" sz="1400" dirty="0">
                <a:solidFill>
                  <a:schemeClr val="bg2">
                    <a:lumMod val="10000"/>
                  </a:schemeClr>
                </a:solidFill>
              </a:rPr>
              <a:t>2023</a:t>
            </a:r>
            <a:endParaRPr lang="en-US" sz="1400" dirty="0">
              <a:solidFill>
                <a:schemeClr val="bg2">
                  <a:lumMod val="10000"/>
                </a:schemeClr>
              </a:solidFill>
            </a:endParaRPr>
          </a:p>
        </p:txBody>
      </p:sp>
    </p:spTree>
    <p:extLst>
      <p:ext uri="{BB962C8B-B14F-4D97-AF65-F5344CB8AC3E}">
        <p14:creationId xmlns:p14="http://schemas.microsoft.com/office/powerpoint/2010/main" val="32916938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4CDAF-4C45-4016-989D-EC61EC7DDAE1}"/>
              </a:ext>
            </a:extLst>
          </p:cNvPr>
          <p:cNvSpPr>
            <a:spLocks noGrp="1"/>
          </p:cNvSpPr>
          <p:nvPr>
            <p:ph type="title"/>
          </p:nvPr>
        </p:nvSpPr>
        <p:spPr>
          <a:xfrm>
            <a:off x="85241" y="377125"/>
            <a:ext cx="10174637" cy="1288943"/>
          </a:xfrm>
        </p:spPr>
        <p:txBody>
          <a:bodyPr>
            <a:normAutofit/>
          </a:bodyPr>
          <a:lstStyle/>
          <a:p>
            <a:r>
              <a:rPr lang="lt-LT" sz="3200" b="1" cap="all" dirty="0">
                <a:solidFill>
                  <a:schemeClr val="bg2">
                    <a:lumMod val="25000"/>
                  </a:schemeClr>
                </a:solidFill>
              </a:rPr>
              <a:t>Daugiabučių gyvenamųjų namų Atnaujinimo (modernizavimo) projektai</a:t>
            </a:r>
            <a:endParaRPr lang="en-US" sz="3200" b="1" cap="all" dirty="0">
              <a:solidFill>
                <a:schemeClr val="bg2">
                  <a:lumMod val="25000"/>
                </a:schemeClr>
              </a:solidFill>
            </a:endParaRPr>
          </a:p>
        </p:txBody>
      </p:sp>
      <p:sp>
        <p:nvSpPr>
          <p:cNvPr id="3" name="Content Placeholder 2">
            <a:extLst>
              <a:ext uri="{FF2B5EF4-FFF2-40B4-BE49-F238E27FC236}">
                <a16:creationId xmlns:a16="http://schemas.microsoft.com/office/drawing/2014/main" id="{0AD499EC-321D-4429-9B09-0985B1064137}"/>
              </a:ext>
            </a:extLst>
          </p:cNvPr>
          <p:cNvSpPr>
            <a:spLocks noGrp="1"/>
          </p:cNvSpPr>
          <p:nvPr>
            <p:ph idx="1"/>
          </p:nvPr>
        </p:nvSpPr>
        <p:spPr>
          <a:xfrm>
            <a:off x="390615" y="1766806"/>
            <a:ext cx="8947114" cy="4773479"/>
          </a:xfrm>
        </p:spPr>
        <p:txBody>
          <a:bodyPr>
            <a:normAutofit fontScale="92500" lnSpcReduction="20000"/>
          </a:bodyPr>
          <a:lstStyle/>
          <a:p>
            <a:pPr marL="0" indent="0">
              <a:buNone/>
            </a:pPr>
            <a:r>
              <a:rPr lang="lt-LT" sz="2800" b="1" dirty="0">
                <a:solidFill>
                  <a:schemeClr val="bg2">
                    <a:lumMod val="10000"/>
                  </a:schemeClr>
                </a:solidFill>
              </a:rPr>
              <a:t>Išeitiniai duomenys projektavimui:</a:t>
            </a:r>
          </a:p>
          <a:p>
            <a:pPr marL="0" indent="0">
              <a:buNone/>
            </a:pPr>
            <a:endParaRPr lang="lt-LT" sz="2800" dirty="0">
              <a:solidFill>
                <a:schemeClr val="bg2">
                  <a:lumMod val="10000"/>
                </a:schemeClr>
              </a:solidFill>
            </a:endParaRPr>
          </a:p>
          <a:p>
            <a:r>
              <a:rPr lang="lt-LT" sz="2800" dirty="0">
                <a:solidFill>
                  <a:schemeClr val="bg2">
                    <a:lumMod val="10000"/>
                  </a:schemeClr>
                </a:solidFill>
              </a:rPr>
              <a:t>Konkretūs gyventojų norai, pageidavimai,</a:t>
            </a:r>
            <a:br>
              <a:rPr lang="lt-LT" sz="2800" dirty="0">
                <a:solidFill>
                  <a:schemeClr val="bg2">
                    <a:lumMod val="10000"/>
                  </a:schemeClr>
                </a:solidFill>
              </a:rPr>
            </a:br>
            <a:r>
              <a:rPr lang="lt-LT" sz="2800" dirty="0">
                <a:solidFill>
                  <a:schemeClr val="bg2">
                    <a:lumMod val="10000"/>
                  </a:schemeClr>
                </a:solidFill>
              </a:rPr>
              <a:t> lūkesčiai,</a:t>
            </a:r>
            <a:r>
              <a:rPr lang="en-US" sz="2800" dirty="0">
                <a:solidFill>
                  <a:schemeClr val="bg2">
                    <a:lumMod val="10000"/>
                  </a:schemeClr>
                </a:solidFill>
              </a:rPr>
              <a:t>…..</a:t>
            </a:r>
            <a:r>
              <a:rPr lang="lt-LT" sz="2800" dirty="0">
                <a:solidFill>
                  <a:schemeClr val="bg2">
                    <a:lumMod val="10000"/>
                  </a:schemeClr>
                </a:solidFill>
              </a:rPr>
              <a:t> kaina</a:t>
            </a:r>
          </a:p>
          <a:p>
            <a:endParaRPr lang="lt-LT" sz="2800" dirty="0">
              <a:solidFill>
                <a:schemeClr val="bg2">
                  <a:lumMod val="10000"/>
                </a:schemeClr>
              </a:solidFill>
            </a:endParaRPr>
          </a:p>
          <a:p>
            <a:r>
              <a:rPr lang="lt-LT" sz="2800" dirty="0">
                <a:solidFill>
                  <a:schemeClr val="bg2">
                    <a:lumMod val="10000"/>
                  </a:schemeClr>
                </a:solidFill>
              </a:rPr>
              <a:t>Investicinio projekto rengėjo supažindinimas su esamomis problemomis, defektais</a:t>
            </a:r>
          </a:p>
          <a:p>
            <a:endParaRPr lang="lt-LT" sz="2800" dirty="0">
              <a:solidFill>
                <a:schemeClr val="bg2">
                  <a:lumMod val="10000"/>
                </a:schemeClr>
              </a:solidFill>
            </a:endParaRPr>
          </a:p>
          <a:p>
            <a:r>
              <a:rPr lang="lt-LT" sz="2800" dirty="0">
                <a:solidFill>
                  <a:schemeClr val="bg2">
                    <a:lumMod val="10000"/>
                  </a:schemeClr>
                </a:solidFill>
              </a:rPr>
              <a:t>Investicinis projektas</a:t>
            </a:r>
          </a:p>
          <a:p>
            <a:endParaRPr lang="lt-LT" sz="2800" dirty="0">
              <a:solidFill>
                <a:schemeClr val="bg2">
                  <a:lumMod val="10000"/>
                </a:schemeClr>
              </a:solidFill>
            </a:endParaRPr>
          </a:p>
          <a:p>
            <a:r>
              <a:rPr lang="lt-LT" sz="2800" dirty="0">
                <a:solidFill>
                  <a:schemeClr val="bg2">
                    <a:lumMod val="10000"/>
                  </a:schemeClr>
                </a:solidFill>
              </a:rPr>
              <a:t>Projektavimo užduotis</a:t>
            </a:r>
            <a:endParaRPr lang="en-US" sz="2800" dirty="0">
              <a:solidFill>
                <a:schemeClr val="bg2">
                  <a:lumMod val="10000"/>
                </a:schemeClr>
              </a:solidFill>
            </a:endParaRPr>
          </a:p>
        </p:txBody>
      </p:sp>
    </p:spTree>
    <p:extLst>
      <p:ext uri="{BB962C8B-B14F-4D97-AF65-F5344CB8AC3E}">
        <p14:creationId xmlns:p14="http://schemas.microsoft.com/office/powerpoint/2010/main" val="24784427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E1387-7619-42AD-B945-F1390482C7D1}"/>
              </a:ext>
            </a:extLst>
          </p:cNvPr>
          <p:cNvSpPr>
            <a:spLocks noGrp="1"/>
          </p:cNvSpPr>
          <p:nvPr>
            <p:ph type="title"/>
          </p:nvPr>
        </p:nvSpPr>
        <p:spPr>
          <a:xfrm>
            <a:off x="296334" y="495300"/>
            <a:ext cx="8596668" cy="1320800"/>
          </a:xfrm>
        </p:spPr>
        <p:txBody>
          <a:bodyPr/>
          <a:lstStyle/>
          <a:p>
            <a:r>
              <a:rPr lang="lt-LT" sz="4000" b="1" dirty="0">
                <a:solidFill>
                  <a:schemeClr val="bg2">
                    <a:lumMod val="10000"/>
                  </a:schemeClr>
                </a:solidFill>
              </a:rPr>
              <a:t>Pagrindinės projekto dalys:</a:t>
            </a:r>
            <a:br>
              <a:rPr lang="lt-LT" dirty="0">
                <a:solidFill>
                  <a:schemeClr val="bg2">
                    <a:lumMod val="10000"/>
                  </a:schemeClr>
                </a:solidFill>
              </a:rPr>
            </a:br>
            <a:r>
              <a:rPr lang="lt-LT" sz="2800" dirty="0">
                <a:solidFill>
                  <a:schemeClr val="bg2">
                    <a:lumMod val="10000"/>
                  </a:schemeClr>
                </a:solidFill>
              </a:rPr>
              <a:t>STR 1.04.04:2017 10 priedas </a:t>
            </a:r>
            <a:endParaRPr lang="en-US" sz="2800" dirty="0">
              <a:solidFill>
                <a:schemeClr val="bg2">
                  <a:lumMod val="10000"/>
                </a:schemeClr>
              </a:solidFill>
            </a:endParaRPr>
          </a:p>
        </p:txBody>
      </p:sp>
      <p:sp>
        <p:nvSpPr>
          <p:cNvPr id="3" name="Content Placeholder 2">
            <a:extLst>
              <a:ext uri="{FF2B5EF4-FFF2-40B4-BE49-F238E27FC236}">
                <a16:creationId xmlns:a16="http://schemas.microsoft.com/office/drawing/2014/main" id="{F2752D98-AA84-40B1-9757-DDD6A5F854AA}"/>
              </a:ext>
            </a:extLst>
          </p:cNvPr>
          <p:cNvSpPr>
            <a:spLocks noGrp="1"/>
          </p:cNvSpPr>
          <p:nvPr>
            <p:ph idx="1"/>
          </p:nvPr>
        </p:nvSpPr>
        <p:spPr>
          <a:xfrm>
            <a:off x="677334" y="2160589"/>
            <a:ext cx="9419812" cy="4466714"/>
          </a:xfrm>
        </p:spPr>
        <p:txBody>
          <a:bodyPr>
            <a:normAutofit fontScale="55000" lnSpcReduction="20000"/>
          </a:bodyPr>
          <a:lstStyle/>
          <a:p>
            <a:r>
              <a:rPr lang="lt-LT" sz="3200" dirty="0">
                <a:solidFill>
                  <a:schemeClr val="bg2">
                    <a:lumMod val="10000"/>
                  </a:schemeClr>
                </a:solidFill>
              </a:rPr>
              <a:t>Bendroji</a:t>
            </a:r>
          </a:p>
          <a:p>
            <a:r>
              <a:rPr lang="lt-LT" sz="3200" dirty="0">
                <a:solidFill>
                  <a:schemeClr val="bg2">
                    <a:lumMod val="10000"/>
                  </a:schemeClr>
                </a:solidFill>
              </a:rPr>
              <a:t>Architektūros</a:t>
            </a:r>
          </a:p>
          <a:p>
            <a:r>
              <a:rPr lang="lt-LT" sz="3200" dirty="0">
                <a:solidFill>
                  <a:schemeClr val="bg2">
                    <a:lumMod val="10000"/>
                  </a:schemeClr>
                </a:solidFill>
              </a:rPr>
              <a:t>Statinio konstrukcijų</a:t>
            </a:r>
          </a:p>
          <a:p>
            <a:r>
              <a:rPr lang="lt-LT" sz="3200" dirty="0">
                <a:solidFill>
                  <a:schemeClr val="bg2">
                    <a:lumMod val="10000"/>
                  </a:schemeClr>
                </a:solidFill>
              </a:rPr>
              <a:t>Šildymo, vėdinimo, šilumos gamybos</a:t>
            </a:r>
          </a:p>
          <a:p>
            <a:r>
              <a:rPr lang="lt-LT" sz="3200" dirty="0">
                <a:solidFill>
                  <a:schemeClr val="bg2">
                    <a:lumMod val="10000"/>
                  </a:schemeClr>
                </a:solidFill>
              </a:rPr>
              <a:t>Vandentiekio ir nuotekų šalinimo</a:t>
            </a:r>
          </a:p>
          <a:p>
            <a:r>
              <a:rPr lang="lt-LT" sz="3200" dirty="0">
                <a:solidFill>
                  <a:schemeClr val="bg2">
                    <a:lumMod val="10000"/>
                  </a:schemeClr>
                </a:solidFill>
              </a:rPr>
              <a:t>Elektrotechninė (</a:t>
            </a:r>
            <a:r>
              <a:rPr lang="lt-LT" sz="3200" dirty="0" err="1">
                <a:solidFill>
                  <a:schemeClr val="bg2">
                    <a:lumMod val="10000"/>
                  </a:schemeClr>
                </a:solidFill>
              </a:rPr>
              <a:t>žaibosauga</a:t>
            </a:r>
            <a:r>
              <a:rPr lang="lt-LT" sz="3200" dirty="0">
                <a:solidFill>
                  <a:schemeClr val="bg2">
                    <a:lumMod val="10000"/>
                  </a:schemeClr>
                </a:solidFill>
              </a:rPr>
              <a:t>)</a:t>
            </a:r>
          </a:p>
          <a:p>
            <a:r>
              <a:rPr lang="lt-LT" sz="3200" dirty="0">
                <a:solidFill>
                  <a:schemeClr val="bg2">
                    <a:lumMod val="10000"/>
                  </a:schemeClr>
                </a:solidFill>
              </a:rPr>
              <a:t>Pasirengimo statybai ir statybos darbų organizavimo</a:t>
            </a:r>
          </a:p>
          <a:p>
            <a:r>
              <a:rPr lang="lt-LT" sz="3200" dirty="0">
                <a:solidFill>
                  <a:srgbClr val="000000"/>
                </a:solidFill>
                <a:effectLst/>
              </a:rPr>
              <a:t>statybos skaičiuojamosios kainos nustatymas;</a:t>
            </a:r>
          </a:p>
          <a:p>
            <a:r>
              <a:rPr lang="lt-LT" sz="3200" dirty="0">
                <a:solidFill>
                  <a:srgbClr val="000000"/>
                </a:solidFill>
                <a:effectLst/>
              </a:rPr>
              <a:t>kitos dalys atsižvelgiant į projektuojamo statinio specifiką (dujotiekis, procesų valdymas ir automatizacija).</a:t>
            </a:r>
            <a:endParaRPr lang="lt-LT" sz="3200" dirty="0">
              <a:effectLst/>
            </a:endParaRPr>
          </a:p>
          <a:p>
            <a:pPr marL="0" indent="0">
              <a:buNone/>
            </a:pPr>
            <a:endParaRPr lang="lt-LT" sz="3200" dirty="0">
              <a:solidFill>
                <a:schemeClr val="bg2">
                  <a:lumMod val="10000"/>
                </a:schemeClr>
              </a:solidFill>
            </a:endParaRPr>
          </a:p>
          <a:p>
            <a:pPr marL="0" indent="0">
              <a:buNone/>
            </a:pPr>
            <a:r>
              <a:rPr lang="lt-LT" sz="3200" dirty="0">
                <a:solidFill>
                  <a:schemeClr val="bg2">
                    <a:lumMod val="10000"/>
                  </a:schemeClr>
                </a:solidFill>
              </a:rPr>
              <a:t>Rengiant pastato atnaujinimo (modernizavimo) projektą būtina vadovautis STR 1.04.04:2017 11 priedo reikalavimais</a:t>
            </a:r>
          </a:p>
          <a:p>
            <a:endParaRPr lang="lt-LT" dirty="0"/>
          </a:p>
          <a:p>
            <a:endParaRPr lang="lt-LT" dirty="0"/>
          </a:p>
          <a:p>
            <a:pPr marL="0" indent="0">
              <a:buNone/>
            </a:pPr>
            <a:endParaRPr lang="lt-LT" dirty="0"/>
          </a:p>
          <a:p>
            <a:endParaRPr lang="en-US" dirty="0"/>
          </a:p>
        </p:txBody>
      </p:sp>
    </p:spTree>
    <p:extLst>
      <p:ext uri="{BB962C8B-B14F-4D97-AF65-F5344CB8AC3E}">
        <p14:creationId xmlns:p14="http://schemas.microsoft.com/office/powerpoint/2010/main" val="941003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B280-CE50-4973-807A-64DD3C6C8119}"/>
              </a:ext>
            </a:extLst>
          </p:cNvPr>
          <p:cNvSpPr>
            <a:spLocks noGrp="1"/>
          </p:cNvSpPr>
          <p:nvPr>
            <p:ph type="title"/>
          </p:nvPr>
        </p:nvSpPr>
        <p:spPr>
          <a:xfrm>
            <a:off x="258012" y="485614"/>
            <a:ext cx="9156341" cy="1320800"/>
          </a:xfrm>
        </p:spPr>
        <p:txBody>
          <a:bodyPr>
            <a:normAutofit fontScale="90000"/>
          </a:bodyPr>
          <a:lstStyle/>
          <a:p>
            <a:r>
              <a:rPr lang="lt-LT" sz="4800" b="1" dirty="0">
                <a:solidFill>
                  <a:schemeClr val="bg2">
                    <a:lumMod val="10000"/>
                  </a:schemeClr>
                </a:solidFill>
              </a:rPr>
              <a:t>Bendroji dalis</a:t>
            </a:r>
            <a:br>
              <a:rPr lang="lt-LT" dirty="0">
                <a:solidFill>
                  <a:schemeClr val="bg2">
                    <a:lumMod val="10000"/>
                  </a:schemeClr>
                </a:solidFill>
              </a:rPr>
            </a:br>
            <a:r>
              <a:rPr lang="lt-LT" sz="3200" i="1" dirty="0">
                <a:solidFill>
                  <a:schemeClr val="bg2">
                    <a:lumMod val="10000"/>
                  </a:schemeClr>
                </a:solidFill>
              </a:rPr>
              <a:t>Dažniausiai pasitaikančios problemos ir trūkumai</a:t>
            </a:r>
            <a:endParaRPr lang="en-US" sz="3200" i="1" dirty="0">
              <a:solidFill>
                <a:schemeClr val="bg2">
                  <a:lumMod val="10000"/>
                </a:schemeClr>
              </a:solidFill>
            </a:endParaRPr>
          </a:p>
        </p:txBody>
      </p:sp>
      <p:sp>
        <p:nvSpPr>
          <p:cNvPr id="3" name="Content Placeholder 2">
            <a:extLst>
              <a:ext uri="{FF2B5EF4-FFF2-40B4-BE49-F238E27FC236}">
                <a16:creationId xmlns:a16="http://schemas.microsoft.com/office/drawing/2014/main" id="{4E6C3BE8-4C17-4FF7-9D5D-AC00EDC26E5B}"/>
              </a:ext>
            </a:extLst>
          </p:cNvPr>
          <p:cNvSpPr>
            <a:spLocks noGrp="1"/>
          </p:cNvSpPr>
          <p:nvPr>
            <p:ph idx="1"/>
          </p:nvPr>
        </p:nvSpPr>
        <p:spPr>
          <a:xfrm>
            <a:off x="458678" y="1806414"/>
            <a:ext cx="9520551" cy="2659384"/>
          </a:xfrm>
        </p:spPr>
        <p:txBody>
          <a:bodyPr>
            <a:noAutofit/>
          </a:bodyPr>
          <a:lstStyle/>
          <a:p>
            <a:r>
              <a:rPr lang="lt-LT" sz="2400" dirty="0">
                <a:solidFill>
                  <a:schemeClr val="bg2">
                    <a:lumMod val="10000"/>
                  </a:schemeClr>
                </a:solidFill>
              </a:rPr>
              <a:t>Nepateikiamas Nacionalinės žemės tarnybos prie ŽŪM sutikimas dėl statybvietės įrengimo valstybinėje žemėje, kai nesuformuotas sklypas ir darbai vykdomi valstybinėje žemėje</a:t>
            </a:r>
          </a:p>
          <a:p>
            <a:r>
              <a:rPr lang="lt-LT" sz="2400" dirty="0">
                <a:solidFill>
                  <a:schemeClr val="bg2">
                    <a:lumMod val="10000"/>
                  </a:schemeClr>
                </a:solidFill>
              </a:rPr>
              <a:t>Projektavimo užduotis pateikiama nepatvirtinta Statytojo, nenurodyta data.</a:t>
            </a:r>
          </a:p>
          <a:p>
            <a:r>
              <a:rPr lang="lt-LT" sz="2400" dirty="0">
                <a:solidFill>
                  <a:schemeClr val="bg2">
                    <a:lumMod val="10000"/>
                  </a:schemeClr>
                </a:solidFill>
              </a:rPr>
              <a:t>Pridedamų dokumentų kopijos nepatvirtintos</a:t>
            </a:r>
          </a:p>
          <a:p>
            <a:endParaRPr lang="lt-LT" sz="1400" dirty="0">
              <a:solidFill>
                <a:schemeClr val="bg2">
                  <a:lumMod val="10000"/>
                </a:schemeClr>
              </a:solidFill>
            </a:endParaRPr>
          </a:p>
          <a:p>
            <a:r>
              <a:rPr lang="lt-LT" sz="2400" dirty="0">
                <a:solidFill>
                  <a:schemeClr val="bg2">
                    <a:lumMod val="10000"/>
                  </a:schemeClr>
                </a:solidFill>
              </a:rPr>
              <a:t>Nepateikiamas projekto dalių tarpusavio derinimų sąrašas </a:t>
            </a:r>
          </a:p>
          <a:p>
            <a:endParaRPr lang="lt-LT" sz="1400" dirty="0">
              <a:solidFill>
                <a:schemeClr val="bg2">
                  <a:lumMod val="10000"/>
                </a:schemeClr>
              </a:solidFill>
            </a:endParaRPr>
          </a:p>
          <a:p>
            <a:r>
              <a:rPr lang="lt-LT" sz="2400" dirty="0">
                <a:solidFill>
                  <a:schemeClr val="bg2">
                    <a:lumMod val="10000"/>
                  </a:schemeClr>
                </a:solidFill>
              </a:rPr>
              <a:t>Nepateikiamas projekto užsakovo pritarimas projektiniams sprendiniams</a:t>
            </a:r>
            <a:endParaRPr lang="en-US" sz="2400" dirty="0">
              <a:solidFill>
                <a:schemeClr val="bg2">
                  <a:lumMod val="10000"/>
                </a:schemeClr>
              </a:solidFill>
            </a:endParaRPr>
          </a:p>
        </p:txBody>
      </p:sp>
    </p:spTree>
    <p:extLst>
      <p:ext uri="{BB962C8B-B14F-4D97-AF65-F5344CB8AC3E}">
        <p14:creationId xmlns:p14="http://schemas.microsoft.com/office/powerpoint/2010/main" val="4349366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A24F6-7BCC-4194-AA7B-C851030AF9EE}"/>
              </a:ext>
            </a:extLst>
          </p:cNvPr>
          <p:cNvSpPr>
            <a:spLocks noGrp="1"/>
          </p:cNvSpPr>
          <p:nvPr>
            <p:ph type="title"/>
          </p:nvPr>
        </p:nvSpPr>
        <p:spPr>
          <a:xfrm>
            <a:off x="591072" y="188201"/>
            <a:ext cx="8923866" cy="792997"/>
          </a:xfrm>
        </p:spPr>
        <p:txBody>
          <a:bodyPr>
            <a:normAutofit fontScale="90000"/>
          </a:bodyPr>
          <a:lstStyle/>
          <a:p>
            <a:r>
              <a:rPr lang="lt-LT" sz="4000" b="1" dirty="0">
                <a:solidFill>
                  <a:schemeClr val="bg2">
                    <a:lumMod val="25000"/>
                  </a:schemeClr>
                </a:solidFill>
              </a:rPr>
              <a:t>Bendri projektų trūkumai – </a:t>
            </a:r>
            <a:br>
              <a:rPr lang="lt-LT" sz="4000" b="1" dirty="0">
                <a:solidFill>
                  <a:schemeClr val="bg2">
                    <a:lumMod val="25000"/>
                  </a:schemeClr>
                </a:solidFill>
              </a:rPr>
            </a:br>
            <a:r>
              <a:rPr lang="lt-LT" sz="4000" b="1" dirty="0">
                <a:solidFill>
                  <a:schemeClr val="bg2">
                    <a:lumMod val="25000"/>
                  </a:schemeClr>
                </a:solidFill>
              </a:rPr>
              <a:t>Specialieji reikalavimai</a:t>
            </a:r>
            <a:endParaRPr lang="en-US" sz="4000" b="1" dirty="0">
              <a:solidFill>
                <a:schemeClr val="bg2">
                  <a:lumMod val="25000"/>
                </a:schemeClr>
              </a:solidFill>
            </a:endParaRPr>
          </a:p>
        </p:txBody>
      </p:sp>
      <p:sp>
        <p:nvSpPr>
          <p:cNvPr id="3" name="Content Placeholder 2">
            <a:extLst>
              <a:ext uri="{FF2B5EF4-FFF2-40B4-BE49-F238E27FC236}">
                <a16:creationId xmlns:a16="http://schemas.microsoft.com/office/drawing/2014/main" id="{305EF211-0EA8-4549-A812-45FCB313FDBF}"/>
              </a:ext>
            </a:extLst>
          </p:cNvPr>
          <p:cNvSpPr>
            <a:spLocks noGrp="1"/>
          </p:cNvSpPr>
          <p:nvPr>
            <p:ph idx="1"/>
          </p:nvPr>
        </p:nvSpPr>
        <p:spPr>
          <a:xfrm>
            <a:off x="235633" y="1604074"/>
            <a:ext cx="9102096" cy="4548753"/>
          </a:xfrm>
        </p:spPr>
        <p:txBody>
          <a:bodyPr>
            <a:normAutofit/>
          </a:bodyPr>
          <a:lstStyle/>
          <a:p>
            <a:r>
              <a:rPr lang="lt-LT" sz="2000" dirty="0">
                <a:solidFill>
                  <a:schemeClr val="bg2">
                    <a:lumMod val="10000"/>
                  </a:schemeClr>
                </a:solidFill>
              </a:rPr>
              <a:t>Būtina atkreipti dėmesį į Specialiųjų reikalavimų išdavimą, net jeigu jie neprivalomi. Pagal aktualios redakcijos Statybos įstatymo 24 str. 24 p.:</a:t>
            </a:r>
          </a:p>
          <a:p>
            <a:endParaRPr lang="lt-LT" sz="800" dirty="0">
              <a:solidFill>
                <a:schemeClr val="bg2">
                  <a:lumMod val="10000"/>
                </a:schemeClr>
              </a:solidFill>
            </a:endParaRPr>
          </a:p>
          <a:p>
            <a:pPr lvl="1" algn="just"/>
            <a:r>
              <a:rPr lang="lt-LT" sz="1800" dirty="0">
                <a:solidFill>
                  <a:schemeClr val="bg2">
                    <a:lumMod val="10000"/>
                  </a:schemeClr>
                </a:solidFill>
              </a:rPr>
              <a:t>„Šio straipsnio 1 dalyje nurodyti statinio projektai turi atitikti Lietuvos Respublikos įstatymų, kitų teisės aktų, normatyvinių dokumentų reikalavimus, </a:t>
            </a:r>
            <a:r>
              <a:rPr lang="lt-LT" sz="1800" u="sng" dirty="0">
                <a:solidFill>
                  <a:schemeClr val="bg2">
                    <a:lumMod val="10000"/>
                  </a:schemeClr>
                </a:solidFill>
              </a:rPr>
              <a:t>kurie galiojo tą dieną, kai buvo išduoti specialieji reikalavimai</a:t>
            </a:r>
            <a:r>
              <a:rPr lang="lt-LT" sz="1800" dirty="0">
                <a:solidFill>
                  <a:schemeClr val="bg2">
                    <a:lumMod val="10000"/>
                  </a:schemeClr>
                </a:solidFill>
              </a:rPr>
              <a:t>. </a:t>
            </a:r>
            <a:r>
              <a:rPr lang="lt-LT" sz="1800" b="1" dirty="0">
                <a:solidFill>
                  <a:schemeClr val="bg2">
                    <a:lumMod val="10000"/>
                  </a:schemeClr>
                </a:solidFill>
              </a:rPr>
              <a:t>Praėjus 5 metams po specialiųjų reikalavimų išdavimo ir </a:t>
            </a:r>
            <a:r>
              <a:rPr lang="lt-LT" sz="1800" b="1" u="sng" dirty="0">
                <a:solidFill>
                  <a:schemeClr val="bg2">
                    <a:lumMod val="10000"/>
                  </a:schemeClr>
                </a:solidFill>
              </a:rPr>
              <a:t>tais atvejais, kai specialieji reikalavimai nebuvo išduoti</a:t>
            </a:r>
            <a:r>
              <a:rPr lang="lt-LT" sz="1800" dirty="0">
                <a:solidFill>
                  <a:schemeClr val="bg2">
                    <a:lumMod val="10000"/>
                  </a:schemeClr>
                </a:solidFill>
              </a:rPr>
              <a:t>, šio straipsnio 1 dalyje </a:t>
            </a:r>
            <a:r>
              <a:rPr lang="lt-LT" sz="1800" u="sng" dirty="0">
                <a:solidFill>
                  <a:schemeClr val="bg2">
                    <a:lumMod val="10000"/>
                  </a:schemeClr>
                </a:solidFill>
              </a:rPr>
              <a:t>nurodyti statinio projektai turi atitikti Lietuvos Respublikos įstatymų, kitų teisės aktų, normatyvinių statybos techninių dokumentų reikalavimus, </a:t>
            </a:r>
            <a:r>
              <a:rPr lang="lt-LT" sz="1800" b="1" u="sng" dirty="0">
                <a:solidFill>
                  <a:schemeClr val="bg2">
                    <a:lumMod val="10000"/>
                  </a:schemeClr>
                </a:solidFill>
              </a:rPr>
              <a:t>kurie galiojo prašymo gauti statybą leidžiantį dokumentą, kuris buvo priimtas, pateikimo dieną</a:t>
            </a:r>
            <a:r>
              <a:rPr lang="lt-LT" sz="1800" dirty="0">
                <a:solidFill>
                  <a:schemeClr val="bg2">
                    <a:lumMod val="10000"/>
                  </a:schemeClr>
                </a:solidFill>
              </a:rPr>
              <a:t>. Kai teisės aktų numatytais atvejais yra privaloma parengti statinio projektą, tačiau nėra privaloma gauti statybą leidžiantį dokumentą, statinio projektas turi atitikti normatyvinių statybos techninių dokumentų reikalavimus, kurie galiojo statinio projektavimo darbų rangos sutarties pasirašymo dieną“.</a:t>
            </a:r>
          </a:p>
          <a:p>
            <a:endParaRPr lang="lt-LT" dirty="0">
              <a:solidFill>
                <a:schemeClr val="tx1">
                  <a:lumMod val="95000"/>
                  <a:lumOff val="5000"/>
                </a:schemeClr>
              </a:solidFill>
            </a:endParaRPr>
          </a:p>
          <a:p>
            <a:endParaRPr lang="en-US" dirty="0"/>
          </a:p>
        </p:txBody>
      </p:sp>
    </p:spTree>
    <p:extLst>
      <p:ext uri="{BB962C8B-B14F-4D97-AF65-F5344CB8AC3E}">
        <p14:creationId xmlns:p14="http://schemas.microsoft.com/office/powerpoint/2010/main" val="1081483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C0F98-4CAD-4A8A-AC54-8F6FA3141EC5}"/>
              </a:ext>
            </a:extLst>
          </p:cNvPr>
          <p:cNvSpPr>
            <a:spLocks noGrp="1"/>
          </p:cNvSpPr>
          <p:nvPr>
            <p:ph type="title"/>
          </p:nvPr>
        </p:nvSpPr>
        <p:spPr>
          <a:xfrm>
            <a:off x="368797" y="229892"/>
            <a:ext cx="9213742" cy="1320800"/>
          </a:xfrm>
        </p:spPr>
        <p:txBody>
          <a:bodyPr>
            <a:normAutofit fontScale="90000"/>
          </a:bodyPr>
          <a:lstStyle/>
          <a:p>
            <a:r>
              <a:rPr lang="lt-LT" sz="4900" b="1" dirty="0">
                <a:solidFill>
                  <a:schemeClr val="bg2">
                    <a:lumMod val="10000"/>
                  </a:schemeClr>
                </a:solidFill>
              </a:rPr>
              <a:t>Architektūros dalis</a:t>
            </a:r>
            <a:br>
              <a:rPr lang="lt-LT" dirty="0">
                <a:solidFill>
                  <a:schemeClr val="bg2">
                    <a:lumMod val="10000"/>
                  </a:schemeClr>
                </a:solidFill>
              </a:rPr>
            </a:br>
            <a:r>
              <a:rPr lang="lt-LT" i="1" dirty="0">
                <a:solidFill>
                  <a:schemeClr val="bg2">
                    <a:lumMod val="10000"/>
                  </a:schemeClr>
                </a:solidFill>
              </a:rPr>
              <a:t>Dažniausiai pasitaikančios problemos ir trūkumai</a:t>
            </a:r>
            <a:endParaRPr lang="en-US" i="1" dirty="0">
              <a:solidFill>
                <a:schemeClr val="bg2">
                  <a:lumMod val="10000"/>
                </a:schemeClr>
              </a:solidFill>
            </a:endParaRPr>
          </a:p>
        </p:txBody>
      </p:sp>
      <p:sp>
        <p:nvSpPr>
          <p:cNvPr id="3" name="Content Placeholder 2">
            <a:extLst>
              <a:ext uri="{FF2B5EF4-FFF2-40B4-BE49-F238E27FC236}">
                <a16:creationId xmlns:a16="http://schemas.microsoft.com/office/drawing/2014/main" id="{21666B2E-C110-402D-9BEA-DBB33C4011CA}"/>
              </a:ext>
            </a:extLst>
          </p:cNvPr>
          <p:cNvSpPr>
            <a:spLocks noGrp="1"/>
          </p:cNvSpPr>
          <p:nvPr>
            <p:ph idx="1"/>
          </p:nvPr>
        </p:nvSpPr>
        <p:spPr>
          <a:xfrm>
            <a:off x="368796" y="1625896"/>
            <a:ext cx="9875583" cy="4867893"/>
          </a:xfrm>
        </p:spPr>
        <p:txBody>
          <a:bodyPr>
            <a:noAutofit/>
          </a:bodyPr>
          <a:lstStyle/>
          <a:p>
            <a:r>
              <a:rPr lang="lt-LT" sz="2600" dirty="0">
                <a:solidFill>
                  <a:schemeClr val="bg2">
                    <a:lumMod val="10000"/>
                  </a:schemeClr>
                </a:solidFill>
              </a:rPr>
              <a:t>Neteikiami savivaldybių išduoti specialieji architektūros reikalavimai (STR 1.04.04:2017 11 priedo p. 5).</a:t>
            </a:r>
          </a:p>
          <a:p>
            <a:r>
              <a:rPr lang="lt-LT" sz="2600" dirty="0">
                <a:solidFill>
                  <a:schemeClr val="bg2">
                    <a:lumMod val="10000"/>
                  </a:schemeClr>
                </a:solidFill>
              </a:rPr>
              <a:t>Kai specialieji architektūros reikalavimai neprivalomi:</a:t>
            </a:r>
          </a:p>
          <a:p>
            <a:pPr lvl="1"/>
            <a:r>
              <a:rPr lang="lt-LT" sz="2600" dirty="0">
                <a:solidFill>
                  <a:schemeClr val="bg2">
                    <a:lumMod val="10000"/>
                  </a:schemeClr>
                </a:solidFill>
              </a:rPr>
              <a:t>nederinama su savivaldybės architektu atnaujinamo (modernizuojamo) daugiabučio fasadų spalviniai ir medžiagiškumo sprendinių projektiniai pasiūlymai.</a:t>
            </a:r>
          </a:p>
          <a:p>
            <a:r>
              <a:rPr lang="lt-LT" sz="2600" dirty="0">
                <a:solidFill>
                  <a:schemeClr val="bg2">
                    <a:lumMod val="10000"/>
                  </a:schemeClr>
                </a:solidFill>
              </a:rPr>
              <a:t>Galutinių projektų fasadų sprendinių derinimas su savivaldybės architektu, kai neprivalomi specialieji architektūros reikalavimai ir nederinti projektiniai pasiūlymai.</a:t>
            </a:r>
            <a:endParaRPr lang="en-US" sz="2600" dirty="0">
              <a:solidFill>
                <a:schemeClr val="bg2">
                  <a:lumMod val="10000"/>
                </a:schemeClr>
              </a:solidFill>
            </a:endParaRPr>
          </a:p>
        </p:txBody>
      </p:sp>
      <p:pic>
        <p:nvPicPr>
          <p:cNvPr id="5" name="Picture 4">
            <a:extLst>
              <a:ext uri="{FF2B5EF4-FFF2-40B4-BE49-F238E27FC236}">
                <a16:creationId xmlns:a16="http://schemas.microsoft.com/office/drawing/2014/main" id="{35FA2949-56DD-4E2E-BAAA-6F457C5DD889}"/>
              </a:ext>
            </a:extLst>
          </p:cNvPr>
          <p:cNvPicPr>
            <a:picLocks noChangeAspect="1"/>
          </p:cNvPicPr>
          <p:nvPr/>
        </p:nvPicPr>
        <p:blipFill>
          <a:blip r:embed="rId2"/>
          <a:stretch>
            <a:fillRect/>
          </a:stretch>
        </p:blipFill>
        <p:spPr>
          <a:xfrm>
            <a:off x="8964148" y="2088073"/>
            <a:ext cx="3061426" cy="2274202"/>
          </a:xfrm>
          <a:prstGeom prst="rect">
            <a:avLst/>
          </a:prstGeom>
        </p:spPr>
      </p:pic>
    </p:spTree>
    <p:extLst>
      <p:ext uri="{BB962C8B-B14F-4D97-AF65-F5344CB8AC3E}">
        <p14:creationId xmlns:p14="http://schemas.microsoft.com/office/powerpoint/2010/main" val="4005523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CBDA3-735E-46A9-9577-6620EBF67406}"/>
              </a:ext>
            </a:extLst>
          </p:cNvPr>
          <p:cNvSpPr>
            <a:spLocks noGrp="1"/>
          </p:cNvSpPr>
          <p:nvPr>
            <p:ph type="title"/>
          </p:nvPr>
        </p:nvSpPr>
        <p:spPr>
          <a:xfrm>
            <a:off x="249496" y="156238"/>
            <a:ext cx="9297176" cy="1320800"/>
          </a:xfrm>
        </p:spPr>
        <p:txBody>
          <a:bodyPr>
            <a:normAutofit fontScale="90000"/>
          </a:bodyPr>
          <a:lstStyle/>
          <a:p>
            <a:r>
              <a:rPr lang="lt-LT" sz="4900" b="1" dirty="0">
                <a:solidFill>
                  <a:schemeClr val="bg2">
                    <a:lumMod val="10000"/>
                  </a:schemeClr>
                </a:solidFill>
              </a:rPr>
              <a:t>Architektūros/konstrukcijų dalis</a:t>
            </a:r>
            <a:br>
              <a:rPr lang="lt-LT" dirty="0">
                <a:solidFill>
                  <a:schemeClr val="bg2">
                    <a:lumMod val="10000"/>
                  </a:schemeClr>
                </a:solidFill>
              </a:rPr>
            </a:br>
            <a:r>
              <a:rPr lang="lt-LT" i="1" dirty="0">
                <a:solidFill>
                  <a:schemeClr val="bg2">
                    <a:lumMod val="10000"/>
                  </a:schemeClr>
                </a:solidFill>
              </a:rPr>
              <a:t>Dažniausiai pasitaikančios problemos ir trūkumai</a:t>
            </a:r>
            <a:endParaRPr lang="en-US" i="1" dirty="0">
              <a:solidFill>
                <a:schemeClr val="bg2">
                  <a:lumMod val="10000"/>
                </a:schemeClr>
              </a:solidFill>
            </a:endParaRPr>
          </a:p>
        </p:txBody>
      </p:sp>
      <p:sp>
        <p:nvSpPr>
          <p:cNvPr id="3" name="Content Placeholder 2">
            <a:extLst>
              <a:ext uri="{FF2B5EF4-FFF2-40B4-BE49-F238E27FC236}">
                <a16:creationId xmlns:a16="http://schemas.microsoft.com/office/drawing/2014/main" id="{1201A49A-1092-4F4A-96B4-FDC611AD50B0}"/>
              </a:ext>
            </a:extLst>
          </p:cNvPr>
          <p:cNvSpPr>
            <a:spLocks noGrp="1"/>
          </p:cNvSpPr>
          <p:nvPr>
            <p:ph idx="1"/>
          </p:nvPr>
        </p:nvSpPr>
        <p:spPr>
          <a:xfrm>
            <a:off x="249496" y="1488613"/>
            <a:ext cx="8265330" cy="5213149"/>
          </a:xfrm>
        </p:spPr>
        <p:txBody>
          <a:bodyPr>
            <a:normAutofit fontScale="92500" lnSpcReduction="10000"/>
          </a:bodyPr>
          <a:lstStyle/>
          <a:p>
            <a:r>
              <a:rPr lang="lt-LT" dirty="0">
                <a:solidFill>
                  <a:schemeClr val="bg2">
                    <a:lumMod val="10000"/>
                  </a:schemeClr>
                </a:solidFill>
              </a:rPr>
              <a:t>Kontrastingi spalviniai sprendimai</a:t>
            </a:r>
          </a:p>
          <a:p>
            <a:pPr algn="just"/>
            <a:r>
              <a:rPr lang="lt-LT" b="1" dirty="0">
                <a:solidFill>
                  <a:schemeClr val="bg2">
                    <a:lumMod val="10000"/>
                  </a:schemeClr>
                </a:solidFill>
              </a:rPr>
              <a:t>Esamos statinio konstrukcijų būklės įvertinimas</a:t>
            </a:r>
            <a:endParaRPr lang="lt-LT" sz="2000" dirty="0">
              <a:solidFill>
                <a:schemeClr val="bg2">
                  <a:lumMod val="10000"/>
                </a:schemeClr>
              </a:solidFill>
            </a:endParaRPr>
          </a:p>
          <a:p>
            <a:pPr lvl="1" algn="just"/>
            <a:r>
              <a:rPr lang="lt-LT" i="1" dirty="0">
                <a:solidFill>
                  <a:schemeClr val="bg2">
                    <a:lumMod val="10000"/>
                  </a:schemeClr>
                </a:solidFill>
              </a:rPr>
              <a:t>Esamos dokumentacijos įvertinimas.</a:t>
            </a:r>
          </a:p>
          <a:p>
            <a:pPr lvl="1" algn="just"/>
            <a:r>
              <a:rPr lang="lt-LT" i="1" dirty="0">
                <a:solidFill>
                  <a:schemeClr val="bg2">
                    <a:lumMod val="10000"/>
                  </a:schemeClr>
                </a:solidFill>
              </a:rPr>
              <a:t>Esamų konstrukcijų tyrimas ,įvertinimas.</a:t>
            </a:r>
          </a:p>
          <a:p>
            <a:pPr lvl="1" algn="just"/>
            <a:r>
              <a:rPr lang="lt-LT" i="1" dirty="0">
                <a:solidFill>
                  <a:schemeClr val="bg2">
                    <a:lumMod val="10000"/>
                  </a:schemeClr>
                </a:solidFill>
              </a:rPr>
              <a:t>Pažeidimų priežasties nustatymas ir šalinimas projekto sprendiniuose.</a:t>
            </a:r>
          </a:p>
          <a:p>
            <a:r>
              <a:rPr lang="lt-LT" dirty="0">
                <a:solidFill>
                  <a:schemeClr val="bg2">
                    <a:lumMod val="10000"/>
                  </a:schemeClr>
                </a:solidFill>
              </a:rPr>
              <a:t>Esamų langų ir balkonų stiklinimo įvertinimas</a:t>
            </a:r>
            <a:r>
              <a:rPr lang="en-US" dirty="0">
                <a:solidFill>
                  <a:schemeClr val="bg2">
                    <a:lumMod val="10000"/>
                  </a:schemeClr>
                </a:solidFill>
              </a:rPr>
              <a:t>-</a:t>
            </a:r>
            <a:r>
              <a:rPr lang="en-US" dirty="0" err="1">
                <a:solidFill>
                  <a:schemeClr val="bg2">
                    <a:lumMod val="10000"/>
                  </a:schemeClr>
                </a:solidFill>
              </a:rPr>
              <a:t>problemos</a:t>
            </a:r>
            <a:r>
              <a:rPr lang="en-US" dirty="0">
                <a:solidFill>
                  <a:schemeClr val="bg2">
                    <a:lumMod val="10000"/>
                  </a:schemeClr>
                </a:solidFill>
              </a:rPr>
              <a:t> </a:t>
            </a:r>
            <a:r>
              <a:rPr lang="en-US" dirty="0" err="1">
                <a:solidFill>
                  <a:schemeClr val="bg2">
                    <a:lumMod val="10000"/>
                  </a:schemeClr>
                </a:solidFill>
              </a:rPr>
              <a:t>paliekant</a:t>
            </a:r>
            <a:r>
              <a:rPr lang="en-US" dirty="0">
                <a:solidFill>
                  <a:schemeClr val="bg2">
                    <a:lumMod val="10000"/>
                  </a:schemeClr>
                </a:solidFill>
              </a:rPr>
              <a:t> </a:t>
            </a:r>
            <a:r>
              <a:rPr lang="en-US" dirty="0" err="1">
                <a:solidFill>
                  <a:schemeClr val="bg2">
                    <a:lumMod val="10000"/>
                  </a:schemeClr>
                </a:solidFill>
              </a:rPr>
              <a:t>esamus</a:t>
            </a:r>
            <a:r>
              <a:rPr lang="en-US" dirty="0">
                <a:solidFill>
                  <a:schemeClr val="bg2">
                    <a:lumMod val="10000"/>
                  </a:schemeClr>
                </a:solidFill>
              </a:rPr>
              <a:t> </a:t>
            </a:r>
            <a:r>
              <a:rPr lang="en-US" dirty="0" err="1">
                <a:solidFill>
                  <a:schemeClr val="bg2">
                    <a:lumMod val="10000"/>
                  </a:schemeClr>
                </a:solidFill>
              </a:rPr>
              <a:t>langus</a:t>
            </a:r>
            <a:r>
              <a:rPr lang="en-US" dirty="0">
                <a:solidFill>
                  <a:schemeClr val="bg2">
                    <a:lumMod val="10000"/>
                  </a:schemeClr>
                </a:solidFill>
              </a:rPr>
              <a:t> –</a:t>
            </a:r>
            <a:r>
              <a:rPr lang="en-US" dirty="0" err="1">
                <a:solidFill>
                  <a:schemeClr val="bg2">
                    <a:lumMod val="10000"/>
                  </a:schemeClr>
                </a:solidFill>
              </a:rPr>
              <a:t>apribojamas</a:t>
            </a:r>
            <a:r>
              <a:rPr lang="en-US" dirty="0">
                <a:solidFill>
                  <a:schemeClr val="bg2">
                    <a:lumMod val="10000"/>
                  </a:schemeClr>
                </a:solidFill>
              </a:rPr>
              <a:t> </a:t>
            </a:r>
            <a:r>
              <a:rPr lang="en-US" dirty="0" err="1">
                <a:solidFill>
                  <a:schemeClr val="bg2">
                    <a:lumMod val="10000"/>
                  </a:schemeClr>
                </a:solidFill>
              </a:rPr>
              <a:t>angokra</a:t>
            </a:r>
            <a:r>
              <a:rPr lang="lt-LT" dirty="0" err="1">
                <a:solidFill>
                  <a:schemeClr val="bg2">
                    <a:lumMod val="10000"/>
                  </a:schemeClr>
                </a:solidFill>
              </a:rPr>
              <a:t>ščių</a:t>
            </a:r>
            <a:r>
              <a:rPr lang="en-US" dirty="0">
                <a:solidFill>
                  <a:schemeClr val="bg2">
                    <a:lumMod val="10000"/>
                  </a:schemeClr>
                </a:solidFill>
              </a:rPr>
              <a:t> ap</a:t>
            </a:r>
            <a:r>
              <a:rPr lang="lt-LT" dirty="0">
                <a:solidFill>
                  <a:schemeClr val="bg2">
                    <a:lumMod val="10000"/>
                  </a:schemeClr>
                </a:solidFill>
              </a:rPr>
              <a:t>š</a:t>
            </a:r>
            <a:r>
              <a:rPr lang="en-US" dirty="0" err="1">
                <a:solidFill>
                  <a:schemeClr val="bg2">
                    <a:lumMod val="10000"/>
                  </a:schemeClr>
                </a:solidFill>
              </a:rPr>
              <a:t>iltinimas</a:t>
            </a:r>
            <a:r>
              <a:rPr lang="en-US" dirty="0">
                <a:solidFill>
                  <a:schemeClr val="bg2">
                    <a:lumMod val="10000"/>
                  </a:schemeClr>
                </a:solidFill>
              </a:rPr>
              <a:t>.</a:t>
            </a:r>
            <a:endParaRPr lang="lt-LT" dirty="0">
              <a:solidFill>
                <a:schemeClr val="bg2">
                  <a:lumMod val="10000"/>
                </a:schemeClr>
              </a:solidFill>
            </a:endParaRPr>
          </a:p>
          <a:p>
            <a:pPr algn="just"/>
            <a:r>
              <a:rPr lang="lt-LT" sz="1800" dirty="0">
                <a:effectLst/>
                <a:latin typeface="Times New Roman" panose="02020603050405020304" pitchFamily="18" charset="0"/>
                <a:ea typeface="Times New Roman" panose="02020603050405020304" pitchFamily="18" charset="0"/>
              </a:rPr>
              <a:t>kai pastatų projektavimui ir statybai naudojama nevėdinama sistema, ją turi sudaryti kaip vienas vieno gamintojo statybos produktas rinkai pateiktas statybos produktų rinkinys (komplektas) 305/2011 [6.7], turintis ETĮ ir paženklintos CE ženklu;</a:t>
            </a:r>
          </a:p>
          <a:p>
            <a:pPr algn="just"/>
            <a:r>
              <a:rPr lang="lt-LT" sz="1800" dirty="0">
                <a:solidFill>
                  <a:srgbClr val="000000"/>
                </a:solidFill>
                <a:effectLst/>
                <a:latin typeface="Times New Roman" panose="02020603050405020304" pitchFamily="18" charset="0"/>
                <a:ea typeface="Times New Roman" panose="02020603050405020304" pitchFamily="18" charset="0"/>
              </a:rPr>
              <a:t>Esant vėdinamai sistemai pastatų projektavimui ir statybai galima naudoti tik turinčias ETĮ ir paženklintas CE ženklu arba turinčias NTĮ vėdinamas sistemas;</a:t>
            </a:r>
            <a:r>
              <a:rPr lang="lt-LT" sz="1800" dirty="0">
                <a:effectLst/>
                <a:latin typeface="Times New Roman" panose="02020603050405020304" pitchFamily="18" charset="0"/>
                <a:ea typeface="Times New Roman" panose="02020603050405020304" pitchFamily="18" charset="0"/>
              </a:rPr>
              <a:t> </a:t>
            </a:r>
          </a:p>
          <a:p>
            <a:pPr marL="8890" algn="just"/>
            <a:r>
              <a:rPr lang="lt-LT" sz="1800" dirty="0">
                <a:solidFill>
                  <a:srgbClr val="000000"/>
                </a:solidFill>
                <a:effectLst/>
                <a:latin typeface="Times New Roman" panose="02020603050405020304" pitchFamily="18" charset="0"/>
                <a:ea typeface="Times New Roman" panose="02020603050405020304" pitchFamily="18" charset="0"/>
              </a:rPr>
              <a:t>VETURE komplektai turi turėti ETĮ ir būti paženklinti CE ženklu arba turi turėti NTĮ</a:t>
            </a:r>
            <a:endParaRPr lang="lt-LT" dirty="0">
              <a:solidFill>
                <a:schemeClr val="bg2">
                  <a:lumMod val="10000"/>
                </a:schemeClr>
              </a:solidFill>
            </a:endParaRPr>
          </a:p>
          <a:p>
            <a:r>
              <a:rPr lang="lt-LT" dirty="0">
                <a:solidFill>
                  <a:schemeClr val="bg2">
                    <a:lumMod val="10000"/>
                  </a:schemeClr>
                </a:solidFill>
              </a:rPr>
              <a:t>Cokolio šiltinimo ir </a:t>
            </a:r>
            <a:r>
              <a:rPr lang="lt-LT" dirty="0" err="1">
                <a:solidFill>
                  <a:schemeClr val="bg2">
                    <a:lumMod val="10000"/>
                  </a:schemeClr>
                </a:solidFill>
              </a:rPr>
              <a:t>hidroizoliavimo</a:t>
            </a:r>
            <a:r>
              <a:rPr lang="lt-LT" dirty="0">
                <a:solidFill>
                  <a:schemeClr val="bg2">
                    <a:lumMod val="10000"/>
                  </a:schemeClr>
                </a:solidFill>
              </a:rPr>
              <a:t> sprendiniai numatomi neatsižvelgiant į realias vietovės sąlygas, rūsio perdangos šiltinimas dažniausiai iš viso nenumatomas, įstiklintų balkonų vidinės sienos neapšiltinamos, tambūro sienų šiltinimas nenumatomas, neatliekant skaičiavimų</a:t>
            </a:r>
          </a:p>
          <a:p>
            <a:endParaRPr lang="lt-LT" dirty="0"/>
          </a:p>
          <a:p>
            <a:endParaRPr lang="en-US" dirty="0"/>
          </a:p>
        </p:txBody>
      </p:sp>
      <p:pic>
        <p:nvPicPr>
          <p:cNvPr id="5" name="Picture 4">
            <a:extLst>
              <a:ext uri="{FF2B5EF4-FFF2-40B4-BE49-F238E27FC236}">
                <a16:creationId xmlns:a16="http://schemas.microsoft.com/office/drawing/2014/main" id="{3579DECD-1888-4896-8654-C4A418F6F657}"/>
              </a:ext>
            </a:extLst>
          </p:cNvPr>
          <p:cNvPicPr>
            <a:picLocks noChangeAspect="1"/>
          </p:cNvPicPr>
          <p:nvPr/>
        </p:nvPicPr>
        <p:blipFill>
          <a:blip r:embed="rId2"/>
          <a:stretch>
            <a:fillRect/>
          </a:stretch>
        </p:blipFill>
        <p:spPr>
          <a:xfrm>
            <a:off x="8514826" y="1753300"/>
            <a:ext cx="3584588" cy="3951957"/>
          </a:xfrm>
          <a:prstGeom prst="rect">
            <a:avLst/>
          </a:prstGeom>
        </p:spPr>
      </p:pic>
    </p:spTree>
    <p:extLst>
      <p:ext uri="{BB962C8B-B14F-4D97-AF65-F5344CB8AC3E}">
        <p14:creationId xmlns:p14="http://schemas.microsoft.com/office/powerpoint/2010/main" val="22567401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CBDA3-735E-46A9-9577-6620EBF67406}"/>
              </a:ext>
            </a:extLst>
          </p:cNvPr>
          <p:cNvSpPr>
            <a:spLocks noGrp="1"/>
          </p:cNvSpPr>
          <p:nvPr>
            <p:ph type="title"/>
          </p:nvPr>
        </p:nvSpPr>
        <p:spPr>
          <a:xfrm>
            <a:off x="249496" y="156238"/>
            <a:ext cx="9297176" cy="1320800"/>
          </a:xfrm>
        </p:spPr>
        <p:txBody>
          <a:bodyPr>
            <a:normAutofit fontScale="90000"/>
          </a:bodyPr>
          <a:lstStyle/>
          <a:p>
            <a:r>
              <a:rPr lang="lt-LT" sz="4900" b="1" dirty="0">
                <a:solidFill>
                  <a:schemeClr val="bg2">
                    <a:lumMod val="10000"/>
                  </a:schemeClr>
                </a:solidFill>
              </a:rPr>
              <a:t>Architektūros/konstrukcijų dalis</a:t>
            </a:r>
            <a:br>
              <a:rPr lang="lt-LT" dirty="0">
                <a:solidFill>
                  <a:schemeClr val="bg2">
                    <a:lumMod val="10000"/>
                  </a:schemeClr>
                </a:solidFill>
              </a:rPr>
            </a:br>
            <a:r>
              <a:rPr lang="lt-LT" i="1" dirty="0">
                <a:solidFill>
                  <a:schemeClr val="bg2">
                    <a:lumMod val="10000"/>
                  </a:schemeClr>
                </a:solidFill>
              </a:rPr>
              <a:t>Dažniausiai pasitaikančios problemos ir trūkumai</a:t>
            </a:r>
            <a:endParaRPr lang="en-US" i="1" dirty="0">
              <a:solidFill>
                <a:schemeClr val="bg2">
                  <a:lumMod val="10000"/>
                </a:schemeClr>
              </a:solidFill>
            </a:endParaRPr>
          </a:p>
        </p:txBody>
      </p:sp>
      <p:sp>
        <p:nvSpPr>
          <p:cNvPr id="3" name="Content Placeholder 2">
            <a:extLst>
              <a:ext uri="{FF2B5EF4-FFF2-40B4-BE49-F238E27FC236}">
                <a16:creationId xmlns:a16="http://schemas.microsoft.com/office/drawing/2014/main" id="{1201A49A-1092-4F4A-96B4-FDC611AD50B0}"/>
              </a:ext>
            </a:extLst>
          </p:cNvPr>
          <p:cNvSpPr>
            <a:spLocks noGrp="1"/>
          </p:cNvSpPr>
          <p:nvPr>
            <p:ph idx="1"/>
          </p:nvPr>
        </p:nvSpPr>
        <p:spPr>
          <a:xfrm>
            <a:off x="249496" y="1488613"/>
            <a:ext cx="8265330" cy="5213149"/>
          </a:xfrm>
        </p:spPr>
        <p:txBody>
          <a:bodyPr>
            <a:normAutofit/>
          </a:bodyPr>
          <a:lstStyle/>
          <a:p>
            <a:r>
              <a:rPr lang="lt-LT" dirty="0">
                <a:solidFill>
                  <a:schemeClr val="bg2">
                    <a:lumMod val="10000"/>
                  </a:schemeClr>
                </a:solidFill>
              </a:rPr>
              <a:t>Langai tvirtinami į kapitalines sienas formuojant šalčio tiltelį apie langus, kyla kondensato ir pelėsio pavojus</a:t>
            </a:r>
          </a:p>
          <a:p>
            <a:r>
              <a:rPr lang="lt-LT" dirty="0">
                <a:solidFill>
                  <a:schemeClr val="bg2">
                    <a:lumMod val="10000"/>
                  </a:schemeClr>
                </a:solidFill>
              </a:rPr>
              <a:t>Nesprendžiamas prieigų ir įėjimų į gyv. namą pritaikymas žmonėms su negalia</a:t>
            </a:r>
          </a:p>
          <a:p>
            <a:r>
              <a:rPr lang="lt-LT" dirty="0">
                <a:solidFill>
                  <a:schemeClr val="bg2">
                    <a:lumMod val="10000"/>
                  </a:schemeClr>
                </a:solidFill>
              </a:rPr>
              <a:t>Projektų sprendinių š</a:t>
            </a:r>
            <a:r>
              <a:rPr lang="en-US" dirty="0" err="1">
                <a:solidFill>
                  <a:schemeClr val="bg2">
                    <a:lumMod val="10000"/>
                  </a:schemeClr>
                </a:solidFill>
              </a:rPr>
              <a:t>ilumos</a:t>
            </a:r>
            <a:r>
              <a:rPr lang="en-US" dirty="0">
                <a:solidFill>
                  <a:schemeClr val="bg2">
                    <a:lumMod val="10000"/>
                  </a:schemeClr>
                </a:solidFill>
              </a:rPr>
              <a:t> </a:t>
            </a:r>
            <a:r>
              <a:rPr lang="en-US" dirty="0" err="1">
                <a:solidFill>
                  <a:schemeClr val="bg2">
                    <a:lumMod val="10000"/>
                  </a:schemeClr>
                </a:solidFill>
              </a:rPr>
              <a:t>perdavimo</a:t>
            </a:r>
            <a:r>
              <a:rPr lang="en-US" dirty="0">
                <a:solidFill>
                  <a:schemeClr val="bg2">
                    <a:lumMod val="10000"/>
                  </a:schemeClr>
                </a:solidFill>
              </a:rPr>
              <a:t> </a:t>
            </a:r>
            <a:r>
              <a:rPr lang="en-US" dirty="0" err="1">
                <a:solidFill>
                  <a:schemeClr val="bg2">
                    <a:lumMod val="10000"/>
                  </a:schemeClr>
                </a:solidFill>
              </a:rPr>
              <a:t>koeficient</a:t>
            </a:r>
            <a:r>
              <a:rPr lang="lt-LT" dirty="0">
                <a:solidFill>
                  <a:schemeClr val="bg2">
                    <a:lumMod val="10000"/>
                  </a:schemeClr>
                </a:solidFill>
              </a:rPr>
              <a:t>ų skaičiavimai pateikiami su klaidomis</a:t>
            </a:r>
          </a:p>
          <a:p>
            <a:r>
              <a:rPr lang="lt-LT" dirty="0">
                <a:solidFill>
                  <a:schemeClr val="bg2">
                    <a:lumMod val="10000"/>
                  </a:schemeClr>
                </a:solidFill>
              </a:rPr>
              <a:t>Konstrukcijų dalis neatitinta techninio darbo projekto lygio (brėžiniuose montavimo detalės pateikiamos schematiškai)</a:t>
            </a:r>
          </a:p>
          <a:p>
            <a:r>
              <a:rPr lang="lt-LT" dirty="0">
                <a:solidFill>
                  <a:schemeClr val="bg2">
                    <a:lumMod val="10000"/>
                  </a:schemeClr>
                </a:solidFill>
              </a:rPr>
              <a:t>Techninės specifikacijos pateikiamos nepritaikytos konkrečiam objektu- kopijavimo problema, nepateikiant konkrečių reikalavimų medžiagoms, darbams, kas vėliau labai apsunkina rangos darbų pirkimą ir kokybės iš rangovo išreikalavimą. Gaminių ,medžiagų techninės charakteristikos pateikiamos kitose projekto dalyse. Atsiradus prieštaravimui –pirmumo teisė teikiama techninėms specifikacijoms.</a:t>
            </a:r>
          </a:p>
          <a:p>
            <a:endParaRPr lang="lt-LT" dirty="0"/>
          </a:p>
          <a:p>
            <a:endParaRPr lang="en-US" dirty="0"/>
          </a:p>
        </p:txBody>
      </p:sp>
      <p:pic>
        <p:nvPicPr>
          <p:cNvPr id="9" name="Paveikslėlis 8">
            <a:extLst>
              <a:ext uri="{FF2B5EF4-FFF2-40B4-BE49-F238E27FC236}">
                <a16:creationId xmlns:a16="http://schemas.microsoft.com/office/drawing/2014/main" id="{A9647F0B-449E-7ED4-6394-AE8E31EDB334}"/>
              </a:ext>
            </a:extLst>
          </p:cNvPr>
          <p:cNvPicPr>
            <a:picLocks noChangeAspect="1"/>
          </p:cNvPicPr>
          <p:nvPr/>
        </p:nvPicPr>
        <p:blipFill>
          <a:blip r:embed="rId2"/>
          <a:stretch>
            <a:fillRect/>
          </a:stretch>
        </p:blipFill>
        <p:spPr>
          <a:xfrm>
            <a:off x="8132504" y="3234662"/>
            <a:ext cx="3810000" cy="3467100"/>
          </a:xfrm>
          <a:prstGeom prst="rect">
            <a:avLst/>
          </a:prstGeom>
        </p:spPr>
      </p:pic>
    </p:spTree>
    <p:extLst>
      <p:ext uri="{BB962C8B-B14F-4D97-AF65-F5344CB8AC3E}">
        <p14:creationId xmlns:p14="http://schemas.microsoft.com/office/powerpoint/2010/main" val="2647561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8B70C24D-E650-56CD-05BB-12EAE8208BC8}"/>
              </a:ext>
            </a:extLst>
          </p:cNvPr>
          <p:cNvSpPr>
            <a:spLocks noGrp="1"/>
          </p:cNvSpPr>
          <p:nvPr>
            <p:ph type="title"/>
          </p:nvPr>
        </p:nvSpPr>
        <p:spPr>
          <a:xfrm>
            <a:off x="521390" y="85061"/>
            <a:ext cx="8596668" cy="1320800"/>
          </a:xfrm>
        </p:spPr>
        <p:txBody>
          <a:bodyPr/>
          <a:lstStyle/>
          <a:p>
            <a:r>
              <a:rPr lang="lt-LT" b="1" dirty="0">
                <a:solidFill>
                  <a:schemeClr val="bg2">
                    <a:lumMod val="25000"/>
                  </a:schemeClr>
                </a:solidFill>
                <a:latin typeface="Times New Roman" panose="02020603050405020304" pitchFamily="18" charset="0"/>
                <a:ea typeface="Times New Roman" panose="02020603050405020304" pitchFamily="18" charset="0"/>
              </a:rPr>
              <a:t>B</a:t>
            </a:r>
            <a:r>
              <a:rPr lang="lt-LT" sz="3600" b="1" dirty="0">
                <a:solidFill>
                  <a:schemeClr val="bg2">
                    <a:lumMod val="25000"/>
                  </a:schemeClr>
                </a:solidFill>
                <a:effectLst/>
                <a:latin typeface="Times New Roman" panose="02020603050405020304" pitchFamily="18" charset="0"/>
                <a:ea typeface="Times New Roman" panose="02020603050405020304" pitchFamily="18" charset="0"/>
              </a:rPr>
              <a:t>alkonų stiklinimo dujofikuotuose daugiabučiuose pastatuose</a:t>
            </a:r>
            <a:endParaRPr lang="lt-LT" dirty="0">
              <a:solidFill>
                <a:schemeClr val="bg2">
                  <a:lumMod val="25000"/>
                </a:schemeClr>
              </a:solidFill>
            </a:endParaRPr>
          </a:p>
        </p:txBody>
      </p:sp>
      <p:sp>
        <p:nvSpPr>
          <p:cNvPr id="3" name="Turinio vietos rezervavimo ženklas 2">
            <a:extLst>
              <a:ext uri="{FF2B5EF4-FFF2-40B4-BE49-F238E27FC236}">
                <a16:creationId xmlns:a16="http://schemas.microsoft.com/office/drawing/2014/main" id="{D5937FE9-1766-5D61-1619-DA75F11A3E7B}"/>
              </a:ext>
            </a:extLst>
          </p:cNvPr>
          <p:cNvSpPr>
            <a:spLocks noGrp="1"/>
          </p:cNvSpPr>
          <p:nvPr>
            <p:ph idx="1"/>
          </p:nvPr>
        </p:nvSpPr>
        <p:spPr>
          <a:xfrm>
            <a:off x="351268" y="1281630"/>
            <a:ext cx="9132973" cy="5381440"/>
          </a:xfrm>
        </p:spPr>
        <p:txBody>
          <a:bodyPr>
            <a:normAutofit fontScale="92500"/>
          </a:bodyPr>
          <a:lstStyle/>
          <a:p>
            <a:pPr marL="457200" algn="just"/>
            <a:r>
              <a:rPr lang="lt-LT" sz="1800" dirty="0">
                <a:effectLst/>
                <a:latin typeface="Times New Roman" panose="02020603050405020304" pitchFamily="18" charset="0"/>
                <a:ea typeface="Times New Roman" panose="02020603050405020304" pitchFamily="18" charset="0"/>
              </a:rPr>
              <a:t> </a:t>
            </a:r>
            <a:r>
              <a:rPr lang="lt-LT" sz="2600" dirty="0">
                <a:effectLst/>
                <a:latin typeface="Times New Roman" panose="02020603050405020304" pitchFamily="18" charset="0"/>
                <a:ea typeface="Times New Roman" panose="02020603050405020304" pitchFamily="18" charset="0"/>
              </a:rPr>
              <a:t>Balkonų stiklinimas ties virtuvių langais neatitinka „Dujų sistemų pastatuose įrengimo taisyklių“ p. 104 reikalavimo: „</a:t>
            </a:r>
            <a:r>
              <a:rPr lang="lt-LT" sz="2600" i="1" dirty="0">
                <a:effectLst/>
                <a:latin typeface="Times New Roman" panose="02020603050405020304" pitchFamily="18" charset="0"/>
                <a:ea typeface="Times New Roman" panose="02020603050405020304" pitchFamily="18" charset="0"/>
              </a:rPr>
              <a:t>Patalpos, kuriose įrengiami dujiniai prietaisai, turi būti su varstomu langu arba langu su orlaide ir durimis. Langas turi būti išorinėje pastato sienoje (į lauką)</a:t>
            </a:r>
            <a:r>
              <a:rPr lang="lt-LT" sz="2600" dirty="0">
                <a:effectLst/>
                <a:latin typeface="Times New Roman" panose="02020603050405020304" pitchFamily="18" charset="0"/>
                <a:ea typeface="Times New Roman" panose="02020603050405020304" pitchFamily="18" charset="0"/>
              </a:rPr>
              <a:t>“. Įstiklintas balkonas nėra laukas. Projekte nenumatomos jokios kompensacinės priemonės užtikrinančios nepertraukiamą lauko oro tiekimą reikalingą  dujų degimui, degimo produktų šalinimui ir patalpos vėdinimui. Balkono varstomas langas nėra kompensacinė priemonė užtikrinanti nepertraukiamą lauko oro tiekimą.  Atkreipiame dėmesį, kad projektinei sprendiniai taip pat turi užtikrinti ir  virtuvės patalpų oro kokybę, ir neviršyti leistinos CO₂  paros DLK(didžiausią leidžiamą koncentraciją) ir vienkartinę (trumpalaikę) DLK koncentracijas. (STR 2.09.02:2005, HN: 35:2007).</a:t>
            </a:r>
          </a:p>
          <a:p>
            <a:endParaRPr lang="lt-LT" dirty="0"/>
          </a:p>
        </p:txBody>
      </p:sp>
    </p:spTree>
    <p:extLst>
      <p:ext uri="{BB962C8B-B14F-4D97-AF65-F5344CB8AC3E}">
        <p14:creationId xmlns:p14="http://schemas.microsoft.com/office/powerpoint/2010/main" val="30248676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5F35A-DA4F-403F-B71B-961510BEF01C}"/>
              </a:ext>
            </a:extLst>
          </p:cNvPr>
          <p:cNvSpPr>
            <a:spLocks noGrp="1"/>
          </p:cNvSpPr>
          <p:nvPr>
            <p:ph type="title"/>
          </p:nvPr>
        </p:nvSpPr>
        <p:spPr>
          <a:xfrm>
            <a:off x="182384" y="256977"/>
            <a:ext cx="10495948" cy="1320800"/>
          </a:xfrm>
        </p:spPr>
        <p:txBody>
          <a:bodyPr>
            <a:normAutofit fontScale="90000"/>
          </a:bodyPr>
          <a:lstStyle/>
          <a:p>
            <a:r>
              <a:rPr lang="lt-LT" sz="4400" b="1" dirty="0">
                <a:solidFill>
                  <a:schemeClr val="bg2">
                    <a:lumMod val="10000"/>
                  </a:schemeClr>
                </a:solidFill>
              </a:rPr>
              <a:t>Šildymo, vėdinimo, šilumos gamybos dalys</a:t>
            </a:r>
            <a:br>
              <a:rPr lang="lt-LT" dirty="0">
                <a:solidFill>
                  <a:schemeClr val="bg2">
                    <a:lumMod val="10000"/>
                  </a:schemeClr>
                </a:solidFill>
              </a:rPr>
            </a:br>
            <a:r>
              <a:rPr lang="lt-LT" sz="3100" i="1" dirty="0">
                <a:solidFill>
                  <a:schemeClr val="bg2">
                    <a:lumMod val="10000"/>
                  </a:schemeClr>
                </a:solidFill>
              </a:rPr>
              <a:t>Dažniausiai pasitaikančios problemos ir trūkumai</a:t>
            </a:r>
            <a:endParaRPr lang="en-US" sz="3100" i="1" dirty="0">
              <a:solidFill>
                <a:schemeClr val="bg2">
                  <a:lumMod val="10000"/>
                </a:schemeClr>
              </a:solidFill>
            </a:endParaRPr>
          </a:p>
        </p:txBody>
      </p:sp>
      <p:sp>
        <p:nvSpPr>
          <p:cNvPr id="3" name="Content Placeholder 2">
            <a:extLst>
              <a:ext uri="{FF2B5EF4-FFF2-40B4-BE49-F238E27FC236}">
                <a16:creationId xmlns:a16="http://schemas.microsoft.com/office/drawing/2014/main" id="{4DB56471-26BD-47C6-AB63-6052EF97332B}"/>
              </a:ext>
            </a:extLst>
          </p:cNvPr>
          <p:cNvSpPr>
            <a:spLocks noGrp="1"/>
          </p:cNvSpPr>
          <p:nvPr>
            <p:ph idx="1"/>
          </p:nvPr>
        </p:nvSpPr>
        <p:spPr>
          <a:xfrm>
            <a:off x="182384" y="1682416"/>
            <a:ext cx="9597047" cy="5019346"/>
          </a:xfrm>
        </p:spPr>
        <p:txBody>
          <a:bodyPr>
            <a:normAutofit fontScale="85000" lnSpcReduction="10000"/>
          </a:bodyPr>
          <a:lstStyle/>
          <a:p>
            <a:r>
              <a:rPr lang="lt-LT" sz="1900" b="1" dirty="0">
                <a:solidFill>
                  <a:srgbClr val="FF0000"/>
                </a:solidFill>
              </a:rPr>
              <a:t>Esamos situacijos įvertinimas </a:t>
            </a:r>
            <a:r>
              <a:rPr lang="lt-LT" sz="1900" dirty="0">
                <a:solidFill>
                  <a:schemeClr val="bg2">
                    <a:lumMod val="10000"/>
                  </a:schemeClr>
                </a:solidFill>
              </a:rPr>
              <a:t>(nepateikiami duomenys apie esamų šildymo įrenginių, vamzdynų techninę būklę, jų panaudojimo galimybes, atitiktį normatyviniams dokumentų reikalavimams</a:t>
            </a:r>
          </a:p>
          <a:p>
            <a:r>
              <a:rPr lang="lt-LT" sz="1900" dirty="0">
                <a:solidFill>
                  <a:schemeClr val="bg2">
                    <a:lumMod val="10000"/>
                  </a:schemeClr>
                </a:solidFill>
              </a:rPr>
              <a:t>Techninės specifikacijos  neretai pateikiamos kaip rašinėlis nukopijuotas iš reklaminių skrajučių</a:t>
            </a:r>
          </a:p>
          <a:p>
            <a:r>
              <a:rPr lang="lt-LT" sz="1900" dirty="0">
                <a:solidFill>
                  <a:schemeClr val="bg2">
                    <a:lumMod val="10000"/>
                  </a:schemeClr>
                </a:solidFill>
              </a:rPr>
              <a:t>Privalo būti pateikti reikalavimai statybos produktams (gaminiams ir medžiagoms) , įrenginiams nurodant įrenginių darbines charakteristikas, komplektiniams įrenginiams, prietaisams, uždaromai armatūrai ir t.t.</a:t>
            </a:r>
          </a:p>
          <a:p>
            <a:r>
              <a:rPr lang="lt-LT" sz="1900" dirty="0">
                <a:solidFill>
                  <a:schemeClr val="bg2">
                    <a:lumMod val="10000"/>
                  </a:schemeClr>
                </a:solidFill>
              </a:rPr>
              <a:t>Nenurodoma kaip konkrečiai atlikti šildymo sistemos hidraulinius ir šiluminius bandymus („Šilumos tinklų ir šilumos vartojimo įrenginių priežiūros (eksploatavimo) taisyklės“)</a:t>
            </a:r>
          </a:p>
          <a:p>
            <a:r>
              <a:rPr lang="lt-LT" sz="1900" dirty="0">
                <a:solidFill>
                  <a:schemeClr val="bg2">
                    <a:lumMod val="10000"/>
                  </a:schemeClr>
                </a:solidFill>
              </a:rPr>
              <a:t>Oro pritekėjimo į patalpas sprendiniai – apsiribojama vėdinimu atidarant langus</a:t>
            </a:r>
          </a:p>
          <a:p>
            <a:r>
              <a:rPr lang="lt-LT" sz="1900" dirty="0">
                <a:solidFill>
                  <a:schemeClr val="bg2">
                    <a:lumMod val="10000"/>
                  </a:schemeClr>
                </a:solidFill>
              </a:rPr>
              <a:t>Nepateikiamos techninės specifikacijos vėdinimo kanalų valymui, dezinfekcijai ir biologinio apdorojimo priemonėms(darbus turi atlikti tik licenciją dezinfekavimo darbams turinti įmonė)</a:t>
            </a:r>
          </a:p>
          <a:p>
            <a:r>
              <a:rPr lang="lt-LT" sz="1900" dirty="0">
                <a:solidFill>
                  <a:schemeClr val="bg2">
                    <a:lumMod val="10000"/>
                  </a:schemeClr>
                </a:solidFill>
              </a:rPr>
              <a:t>Šildymo sistemos planai ,</a:t>
            </a:r>
            <a:r>
              <a:rPr lang="lt-LT" sz="1900" dirty="0" err="1">
                <a:solidFill>
                  <a:schemeClr val="bg2">
                    <a:lumMod val="10000"/>
                  </a:schemeClr>
                </a:solidFill>
              </a:rPr>
              <a:t>aksanometrijos</a:t>
            </a:r>
            <a:r>
              <a:rPr lang="lt-LT" sz="1900" dirty="0">
                <a:solidFill>
                  <a:schemeClr val="bg2">
                    <a:lumMod val="10000"/>
                  </a:schemeClr>
                </a:solidFill>
              </a:rPr>
              <a:t> pateikiamos be </a:t>
            </a:r>
            <a:r>
              <a:rPr lang="lt-LT" sz="1900" dirty="0" err="1">
                <a:solidFill>
                  <a:schemeClr val="bg2">
                    <a:lumMod val="10000"/>
                  </a:schemeClr>
                </a:solidFill>
              </a:rPr>
              <a:t>altitudžių</a:t>
            </a:r>
            <a:r>
              <a:rPr lang="lt-LT" sz="1900" dirty="0">
                <a:solidFill>
                  <a:schemeClr val="bg2">
                    <a:lumMod val="10000"/>
                  </a:schemeClr>
                </a:solidFill>
              </a:rPr>
              <a:t>, nenurodomas </a:t>
            </a:r>
            <a:r>
              <a:rPr lang="lt-LT" sz="1900" dirty="0" err="1">
                <a:solidFill>
                  <a:schemeClr val="bg2">
                    <a:lumMod val="10000"/>
                  </a:schemeClr>
                </a:solidFill>
              </a:rPr>
              <a:t>šilumnešio</a:t>
            </a:r>
            <a:r>
              <a:rPr lang="lt-LT" sz="1900" dirty="0">
                <a:solidFill>
                  <a:schemeClr val="bg2">
                    <a:lumMod val="10000"/>
                  </a:schemeClr>
                </a:solidFill>
              </a:rPr>
              <a:t> debetas, temperatūros, oro išleidimo iš sistemos sprendiniai, balansavimo armatūros išankstinio nustatymo pozicijos, projektiniai sprendiniai nepagrindžiami skaičiavimais – tokiu atveju visa dauguma sprendinių paliekama rangovui</a:t>
            </a:r>
          </a:p>
          <a:p>
            <a:r>
              <a:rPr lang="lt-LT" sz="1900" dirty="0">
                <a:solidFill>
                  <a:schemeClr val="bg2">
                    <a:lumMod val="10000"/>
                  </a:schemeClr>
                </a:solidFill>
              </a:rPr>
              <a:t>Atsinaujinantys energijos šaltiniai – projektuose nėra ekonominio pagrindimo, įvertinus pagaminamos šilumos kiekiui elektros sąnaudas, eksploatacinį aptarnavimą, amortizacinius </a:t>
            </a:r>
            <a:r>
              <a:rPr lang="lt-LT" sz="1900" dirty="0" err="1">
                <a:solidFill>
                  <a:schemeClr val="bg2">
                    <a:lumMod val="10000"/>
                  </a:schemeClr>
                </a:solidFill>
              </a:rPr>
              <a:t>atskaitymus</a:t>
            </a:r>
            <a:r>
              <a:rPr lang="lt-LT" sz="1900" dirty="0">
                <a:solidFill>
                  <a:schemeClr val="bg2">
                    <a:lumMod val="10000"/>
                  </a:schemeClr>
                </a:solidFill>
              </a:rPr>
              <a:t>, nėra nurodomas įrangos tarnavimo laiką.</a:t>
            </a:r>
          </a:p>
          <a:p>
            <a:endParaRPr lang="lt-LT" dirty="0">
              <a:solidFill>
                <a:schemeClr val="accent6">
                  <a:lumMod val="75000"/>
                </a:schemeClr>
              </a:solidFill>
            </a:endParaRPr>
          </a:p>
          <a:p>
            <a:endParaRPr lang="lt-LT" dirty="0">
              <a:solidFill>
                <a:schemeClr val="accent6">
                  <a:lumMod val="75000"/>
                </a:schemeClr>
              </a:solidFill>
            </a:endParaRPr>
          </a:p>
          <a:p>
            <a:endParaRPr lang="lt-LT" b="1" dirty="0">
              <a:solidFill>
                <a:schemeClr val="accent6">
                  <a:lumMod val="75000"/>
                </a:schemeClr>
              </a:solidFill>
            </a:endParaRPr>
          </a:p>
          <a:p>
            <a:endParaRPr lang="en-US" dirty="0"/>
          </a:p>
        </p:txBody>
      </p:sp>
    </p:spTree>
    <p:extLst>
      <p:ext uri="{BB962C8B-B14F-4D97-AF65-F5344CB8AC3E}">
        <p14:creationId xmlns:p14="http://schemas.microsoft.com/office/powerpoint/2010/main" val="1993451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54AA6AFF-30FD-CAF5-A12D-B2F56C915C79}"/>
              </a:ext>
            </a:extLst>
          </p:cNvPr>
          <p:cNvSpPr>
            <a:spLocks noGrp="1"/>
          </p:cNvSpPr>
          <p:nvPr>
            <p:ph type="title"/>
          </p:nvPr>
        </p:nvSpPr>
        <p:spPr>
          <a:xfrm>
            <a:off x="294562" y="156238"/>
            <a:ext cx="8596668" cy="1218906"/>
          </a:xfrm>
        </p:spPr>
        <p:txBody>
          <a:bodyPr/>
          <a:lstStyle/>
          <a:p>
            <a:r>
              <a:rPr lang="lt-LT" b="1" dirty="0">
                <a:solidFill>
                  <a:schemeClr val="bg2">
                    <a:lumMod val="25000"/>
                  </a:schemeClr>
                </a:solidFill>
                <a:latin typeface="Times New Roman" panose="02020603050405020304" pitchFamily="18" charset="0"/>
                <a:ea typeface="Times New Roman" panose="02020603050405020304" pitchFamily="18" charset="0"/>
              </a:rPr>
              <a:t>Šildymas d</a:t>
            </a:r>
            <a:r>
              <a:rPr lang="lt-LT" sz="3600" b="1" dirty="0">
                <a:solidFill>
                  <a:schemeClr val="bg2">
                    <a:lumMod val="25000"/>
                  </a:schemeClr>
                </a:solidFill>
                <a:effectLst/>
                <a:latin typeface="Times New Roman" panose="02020603050405020304" pitchFamily="18" charset="0"/>
                <a:ea typeface="Times New Roman" panose="02020603050405020304" pitchFamily="18" charset="0"/>
              </a:rPr>
              <a:t>ecentralizuotais vietiniais šilumos įrenginiais</a:t>
            </a:r>
            <a:endParaRPr lang="lt-LT" b="1" dirty="0">
              <a:solidFill>
                <a:schemeClr val="bg2">
                  <a:lumMod val="25000"/>
                </a:schemeClr>
              </a:solidFill>
            </a:endParaRPr>
          </a:p>
        </p:txBody>
      </p:sp>
      <p:sp>
        <p:nvSpPr>
          <p:cNvPr id="3" name="Turinio vietos rezervavimo ženklas 2">
            <a:extLst>
              <a:ext uri="{FF2B5EF4-FFF2-40B4-BE49-F238E27FC236}">
                <a16:creationId xmlns:a16="http://schemas.microsoft.com/office/drawing/2014/main" id="{E14E6641-0CB8-EB08-23CE-4214F3403248}"/>
              </a:ext>
            </a:extLst>
          </p:cNvPr>
          <p:cNvSpPr>
            <a:spLocks noGrp="1"/>
          </p:cNvSpPr>
          <p:nvPr>
            <p:ph idx="1"/>
          </p:nvPr>
        </p:nvSpPr>
        <p:spPr>
          <a:xfrm>
            <a:off x="120502" y="1288719"/>
            <a:ext cx="9626010" cy="3880773"/>
          </a:xfrm>
        </p:spPr>
        <p:txBody>
          <a:bodyPr>
            <a:noAutofit/>
          </a:bodyPr>
          <a:lstStyle/>
          <a:p>
            <a:pPr algn="just"/>
            <a:r>
              <a:rPr lang="lt-LT" b="1" dirty="0">
                <a:effectLst/>
                <a:latin typeface="Times New Roman" panose="02020603050405020304" pitchFamily="18" charset="0"/>
                <a:ea typeface="Times New Roman" panose="02020603050405020304" pitchFamily="18" charset="0"/>
              </a:rPr>
              <a:t>Jei pastatas šildomas decentralizuotais vietiniais šilumos įrenginiais ( kieto kuro katilai, krosnys,  dujiniai vandens šildymo katilai)  pagal „Daugiabučių namų atnaujinimo (modernizavimo) projektų specialieji techniniai reikalavimai“ p.3.2 (</a:t>
            </a:r>
            <a:r>
              <a:rPr lang="lt-LT" b="1" i="1" dirty="0">
                <a:effectLst/>
                <a:latin typeface="Times New Roman" panose="02020603050405020304" pitchFamily="18" charset="0"/>
                <a:ea typeface="Times New Roman" panose="02020603050405020304" pitchFamily="18" charset="0"/>
              </a:rPr>
              <a:t>jeigu numatoma šiltinti išorines sienas, keisti langus, Projekte turi būti numatyta, kaip derinti pastato šildymo sistemą pagal pakitusį šilumos poreikį ir sutvarkyti patalpų vėdinimą</a:t>
            </a:r>
            <a:r>
              <a:rPr lang="lt-LT" b="1" dirty="0">
                <a:effectLst/>
                <a:latin typeface="Times New Roman" panose="02020603050405020304" pitchFamily="18" charset="0"/>
                <a:ea typeface="Times New Roman" panose="02020603050405020304" pitchFamily="18" charset="0"/>
              </a:rPr>
              <a:t>) privaloma projekto šildymo, vėdinimo dalis</a:t>
            </a:r>
            <a:r>
              <a:rPr lang="lt-LT" dirty="0">
                <a:effectLst/>
                <a:latin typeface="Times New Roman" panose="02020603050405020304" pitchFamily="18" charset="0"/>
                <a:ea typeface="Times New Roman" panose="02020603050405020304" pitchFamily="18" charset="0"/>
              </a:rPr>
              <a:t>.  Projekto dalyje turi būti nurodyta kaip vietiniais šilumos įrenginiai,  patalpos, patalpų šildymas, vėdinimas ir oro pritekėjimas degimui atitiks STR 2.01.02:2016; STR 2.02.01:2004; STR 2.09.02:2005;  „Gyvenamųjų pastatų gaisrinės saugos taisyklės“; „Šildymo sistemų, naudojančių kietąjį kurą, gaisrinės saugos taisyklės“; „Dujų sistemų pastatuose įrengimo taisyklės“; „Daugiabučio namo šildymo ir karšto vandens sistemos privalomieji reikalavimai“ HN 35:2007 „Didžiausia leidžiama cheminių medžiagų (teršalų) koncentracija gyvenamosios aplinkos“;  HN 42:2009 „Gyvenamųjų ir viešojo naudojimo pastatų mikroklimatas“ reikalavimus. Privaloma pateikti esamų natūralios traukos vėdinimo kanalų aerodinaminį skaičiavimą. Tikslinti atitiktis normatyvinių dokumentų reikalavimams. Nurodyti, jei reikia, kompensacines priemones. (STR 2.09.02:2005 11 priedas, STR 1.04.04:2017, 11 priedo, p.10.2.2.)</a:t>
            </a:r>
          </a:p>
          <a:p>
            <a:pPr marL="0" indent="0" algn="just">
              <a:buNone/>
            </a:pPr>
            <a:r>
              <a:rPr lang="lt-LT" sz="1900" dirty="0">
                <a:effectLst/>
                <a:latin typeface="Times New Roman" panose="02020603050405020304" pitchFamily="18" charset="0"/>
                <a:ea typeface="Times New Roman" panose="02020603050405020304" pitchFamily="18" charset="0"/>
              </a:rPr>
              <a:t>         Pastatuose su kieto kuro katilais, krosnimis, dujiniais vandens šildymo katilais  prieš atliekant modernizavimo darbus, turi būti išvalomi dūmtraukiai, pateikiama dūmtraukių apžiūros aktai. Jei reikia, keičiami ar įrengiami dūmtraukių įdėklai.</a:t>
            </a:r>
          </a:p>
        </p:txBody>
      </p:sp>
    </p:spTree>
    <p:extLst>
      <p:ext uri="{BB962C8B-B14F-4D97-AF65-F5344CB8AC3E}">
        <p14:creationId xmlns:p14="http://schemas.microsoft.com/office/powerpoint/2010/main" val="3301739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21964770-659F-D891-D71A-9791237E0BF5}"/>
              </a:ext>
            </a:extLst>
          </p:cNvPr>
          <p:cNvSpPr>
            <a:spLocks noGrp="1"/>
          </p:cNvSpPr>
          <p:nvPr>
            <p:ph type="title"/>
          </p:nvPr>
        </p:nvSpPr>
        <p:spPr/>
        <p:txBody>
          <a:bodyPr/>
          <a:lstStyle/>
          <a:p>
            <a:r>
              <a:rPr lang="lt-LT" b="1" dirty="0">
                <a:solidFill>
                  <a:schemeClr val="bg2">
                    <a:lumMod val="25000"/>
                  </a:schemeClr>
                </a:solidFill>
              </a:rPr>
              <a:t>Procesų valdymo ir automatizacijos dalis</a:t>
            </a:r>
          </a:p>
        </p:txBody>
      </p:sp>
      <p:sp>
        <p:nvSpPr>
          <p:cNvPr id="3" name="Turinio vietos rezervavimo ženklas 2">
            <a:extLst>
              <a:ext uri="{FF2B5EF4-FFF2-40B4-BE49-F238E27FC236}">
                <a16:creationId xmlns:a16="http://schemas.microsoft.com/office/drawing/2014/main" id="{D8D9B110-4151-672A-FE64-03C920716CBA}"/>
              </a:ext>
            </a:extLst>
          </p:cNvPr>
          <p:cNvSpPr>
            <a:spLocks noGrp="1"/>
          </p:cNvSpPr>
          <p:nvPr>
            <p:ph idx="1"/>
          </p:nvPr>
        </p:nvSpPr>
        <p:spPr/>
        <p:txBody>
          <a:bodyPr>
            <a:normAutofit/>
          </a:bodyPr>
          <a:lstStyle/>
          <a:p>
            <a:r>
              <a:rPr lang="lt-LT" sz="2400" dirty="0">
                <a:effectLst/>
                <a:latin typeface="Times New Roman" panose="02020603050405020304" pitchFamily="18" charset="0"/>
                <a:ea typeface="Times New Roman" panose="02020603050405020304" pitchFamily="18" charset="0"/>
              </a:rPr>
              <a:t>Nepateikiama  statinio projekto procesų valdymo ir automatizacijos dalis pagal projekto ŠV, ŠGT dalių sprendinius, šilumos tiekėjo išduotas pastato šilumos įrenginių pertvarkymo projektavimo  sąlygas. Šilumos punkto automatizavimo ir šilumos apskaitos įrenginių informacijos signalų surinkimo, kaupimo, perdavimo, priėmimo į registravimo įrenginius ir ryšio priemones, sprendiniai turi būti pateikti statinio projekto procesų valdymo ir automatizacijos dalyje.</a:t>
            </a:r>
            <a:endParaRPr lang="lt-LT" sz="2400" dirty="0"/>
          </a:p>
        </p:txBody>
      </p:sp>
    </p:spTree>
    <p:extLst>
      <p:ext uri="{BB962C8B-B14F-4D97-AF65-F5344CB8AC3E}">
        <p14:creationId xmlns:p14="http://schemas.microsoft.com/office/powerpoint/2010/main" val="25485392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060D2A25-205B-0791-A3F5-A48718A04C3A}"/>
              </a:ext>
            </a:extLst>
          </p:cNvPr>
          <p:cNvSpPr>
            <a:spLocks noGrp="1"/>
          </p:cNvSpPr>
          <p:nvPr>
            <p:ph type="title"/>
          </p:nvPr>
        </p:nvSpPr>
        <p:spPr/>
        <p:txBody>
          <a:bodyPr/>
          <a:lstStyle/>
          <a:p>
            <a:r>
              <a:rPr lang="lt-LT" b="1" dirty="0">
                <a:solidFill>
                  <a:schemeClr val="bg2">
                    <a:lumMod val="25000"/>
                  </a:schemeClr>
                </a:solidFill>
              </a:rPr>
              <a:t>Dujotiekio dalis</a:t>
            </a:r>
          </a:p>
        </p:txBody>
      </p:sp>
      <p:sp>
        <p:nvSpPr>
          <p:cNvPr id="3" name="Turinio vietos rezervavimo ženklas 2">
            <a:extLst>
              <a:ext uri="{FF2B5EF4-FFF2-40B4-BE49-F238E27FC236}">
                <a16:creationId xmlns:a16="http://schemas.microsoft.com/office/drawing/2014/main" id="{C3A5B193-A852-5502-23B6-BEFB976F3FC2}"/>
              </a:ext>
            </a:extLst>
          </p:cNvPr>
          <p:cNvSpPr>
            <a:spLocks noGrp="1"/>
          </p:cNvSpPr>
          <p:nvPr>
            <p:ph idx="1"/>
          </p:nvPr>
        </p:nvSpPr>
        <p:spPr/>
        <p:txBody>
          <a:bodyPr/>
          <a:lstStyle/>
          <a:p>
            <a:r>
              <a:rPr lang="lt-LT" sz="2400" dirty="0">
                <a:effectLst/>
                <a:latin typeface="Times New Roman" panose="02020603050405020304" pitchFamily="18" charset="0"/>
                <a:ea typeface="Times New Roman" panose="02020603050405020304" pitchFamily="18" charset="0"/>
              </a:rPr>
              <a:t>Jei numatoma dujotiekio atitraukimas nuo apšiltinamos pastato sienos, privaloma statinio projekto vidaus ir skirstomojo dujotiekio dalys, dujų tiekėjo išduotos dujotiekio prisijungimo (rekonstravimo) sąlygos (</a:t>
            </a:r>
            <a:r>
              <a:rPr lang="lt-LT" sz="2400" dirty="0" err="1">
                <a:effectLst/>
                <a:latin typeface="Times New Roman" panose="02020603050405020304" pitchFamily="18" charset="0"/>
                <a:ea typeface="Times New Roman" panose="02020603050405020304" pitchFamily="18" charset="0"/>
              </a:rPr>
              <a:t>pgr</a:t>
            </a:r>
            <a:r>
              <a:rPr lang="lt-LT" sz="2400" dirty="0">
                <a:effectLst/>
                <a:latin typeface="Times New Roman" panose="02020603050405020304" pitchFamily="18" charset="0"/>
                <a:ea typeface="Times New Roman" panose="02020603050405020304" pitchFamily="18" charset="0"/>
              </a:rPr>
              <a:t>.: Statybos įstatymas 24 str. 3 dalis, 27str.  1 dalis 3 punktas; STR 1.04.04:2017, punktas 24, 8 priedo punktas 2; 11 priedo punktas 1, punktas 2, punktas 9, punktas 11; „Dujų sistemų pastatuose įrengimo taisyklių“ punktas 9, punktas 10, punktas 11, punktas 13¹).</a:t>
            </a:r>
          </a:p>
          <a:p>
            <a:endParaRPr lang="lt-LT" dirty="0"/>
          </a:p>
        </p:txBody>
      </p:sp>
    </p:spTree>
    <p:extLst>
      <p:ext uri="{BB962C8B-B14F-4D97-AF65-F5344CB8AC3E}">
        <p14:creationId xmlns:p14="http://schemas.microsoft.com/office/powerpoint/2010/main" val="3994965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D5DCC-5C5F-4CD5-BE7F-20CD6623D2CA}"/>
              </a:ext>
            </a:extLst>
          </p:cNvPr>
          <p:cNvSpPr>
            <a:spLocks noGrp="1"/>
          </p:cNvSpPr>
          <p:nvPr>
            <p:ph type="title"/>
          </p:nvPr>
        </p:nvSpPr>
        <p:spPr>
          <a:xfrm>
            <a:off x="215939" y="377987"/>
            <a:ext cx="10214420" cy="1320800"/>
          </a:xfrm>
        </p:spPr>
        <p:txBody>
          <a:bodyPr>
            <a:normAutofit fontScale="90000"/>
          </a:bodyPr>
          <a:lstStyle/>
          <a:p>
            <a:r>
              <a:rPr lang="lt-LT" sz="4800" b="1" dirty="0">
                <a:solidFill>
                  <a:schemeClr val="bg2">
                    <a:lumMod val="10000"/>
                  </a:schemeClr>
                </a:solidFill>
              </a:rPr>
              <a:t>Vandentiekio ir nuotekų šalinimo dalis</a:t>
            </a:r>
            <a:br>
              <a:rPr lang="lt-LT" dirty="0">
                <a:solidFill>
                  <a:schemeClr val="bg2">
                    <a:lumMod val="10000"/>
                  </a:schemeClr>
                </a:solidFill>
              </a:rPr>
            </a:br>
            <a:r>
              <a:rPr lang="lt-LT" i="1" dirty="0">
                <a:solidFill>
                  <a:schemeClr val="bg2">
                    <a:lumMod val="10000"/>
                  </a:schemeClr>
                </a:solidFill>
              </a:rPr>
              <a:t>Dažniausiai pasitaikančios problemos ir trūkumai</a:t>
            </a:r>
            <a:endParaRPr lang="en-US" i="1" dirty="0">
              <a:solidFill>
                <a:schemeClr val="bg2">
                  <a:lumMod val="10000"/>
                </a:schemeClr>
              </a:solidFill>
            </a:endParaRPr>
          </a:p>
        </p:txBody>
      </p:sp>
      <p:sp>
        <p:nvSpPr>
          <p:cNvPr id="3" name="Content Placeholder 2">
            <a:extLst>
              <a:ext uri="{FF2B5EF4-FFF2-40B4-BE49-F238E27FC236}">
                <a16:creationId xmlns:a16="http://schemas.microsoft.com/office/drawing/2014/main" id="{130EF741-14E2-4D18-9F42-263A85C8C881}"/>
              </a:ext>
            </a:extLst>
          </p:cNvPr>
          <p:cNvSpPr>
            <a:spLocks noGrp="1"/>
          </p:cNvSpPr>
          <p:nvPr>
            <p:ph idx="1"/>
          </p:nvPr>
        </p:nvSpPr>
        <p:spPr>
          <a:xfrm>
            <a:off x="302217" y="1852047"/>
            <a:ext cx="9756183" cy="4812223"/>
          </a:xfrm>
        </p:spPr>
        <p:txBody>
          <a:bodyPr>
            <a:normAutofit fontScale="92500" lnSpcReduction="10000"/>
          </a:bodyPr>
          <a:lstStyle/>
          <a:p>
            <a:r>
              <a:rPr lang="lt-LT" sz="2800" b="1" dirty="0">
                <a:solidFill>
                  <a:srgbClr val="FF0000"/>
                </a:solidFill>
              </a:rPr>
              <a:t>Esamos situacijos įvertinimas </a:t>
            </a:r>
            <a:r>
              <a:rPr lang="lt-LT" sz="2800" dirty="0">
                <a:solidFill>
                  <a:schemeClr val="bg2">
                    <a:lumMod val="10000"/>
                  </a:schemeClr>
                </a:solidFill>
              </a:rPr>
              <a:t>(nepateikiami duomenys apie esamų vandens tiekimo, nuotekų šalinimo sistemų, įrenginių ir tinklų techninę būklę, jų panaudojimo galimybes, atitiktį normatyvinių dokumentų, taisyklių reikalavimams)</a:t>
            </a:r>
          </a:p>
          <a:p>
            <a:r>
              <a:rPr lang="lt-LT" sz="2800" dirty="0">
                <a:solidFill>
                  <a:schemeClr val="bg2">
                    <a:lumMod val="10000"/>
                  </a:schemeClr>
                </a:solidFill>
              </a:rPr>
              <a:t>Nėra </a:t>
            </a:r>
            <a:r>
              <a:rPr lang="lt-LT" sz="2800" dirty="0" err="1">
                <a:solidFill>
                  <a:schemeClr val="bg2">
                    <a:lumMod val="10000"/>
                  </a:schemeClr>
                </a:solidFill>
              </a:rPr>
              <a:t>legioneliozės</a:t>
            </a:r>
            <a:r>
              <a:rPr lang="lt-LT" sz="2800" dirty="0">
                <a:solidFill>
                  <a:schemeClr val="bg2">
                    <a:lumMod val="10000"/>
                  </a:schemeClr>
                </a:solidFill>
              </a:rPr>
              <a:t> prevencijos priemonių aprašymo (HN 24:2017 IX skyrius)</a:t>
            </a:r>
          </a:p>
          <a:p>
            <a:r>
              <a:rPr lang="lt-LT" sz="2800" dirty="0">
                <a:solidFill>
                  <a:schemeClr val="bg2">
                    <a:lumMod val="10000"/>
                  </a:schemeClr>
                </a:solidFill>
              </a:rPr>
              <a:t>Nenumatoma apsaugoti įgilintas patalpas, kad jų neužlietų nuotekos iš lauko ir pastato inžinerinių tinklų (uždarymo įtaisai su automatizuota pavara)</a:t>
            </a:r>
          </a:p>
          <a:p>
            <a:r>
              <a:rPr lang="lt-LT" sz="2800" dirty="0">
                <a:solidFill>
                  <a:schemeClr val="bg2">
                    <a:lumMod val="10000"/>
                  </a:schemeClr>
                </a:solidFill>
              </a:rPr>
              <a:t>Nepateikiamas slėgis vandentiekio įvade, nepateikiami hidrauliniai skaičiavimai</a:t>
            </a:r>
          </a:p>
          <a:p>
            <a:pPr marL="0" indent="0">
              <a:buNone/>
            </a:pPr>
            <a:endParaRPr lang="lt-LT" dirty="0">
              <a:solidFill>
                <a:srgbClr val="FF0000"/>
              </a:solidFill>
            </a:endParaRPr>
          </a:p>
          <a:p>
            <a:endParaRPr lang="en-US" dirty="0"/>
          </a:p>
        </p:txBody>
      </p:sp>
    </p:spTree>
    <p:extLst>
      <p:ext uri="{BB962C8B-B14F-4D97-AF65-F5344CB8AC3E}">
        <p14:creationId xmlns:p14="http://schemas.microsoft.com/office/powerpoint/2010/main" val="21089471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826B7-C185-41F1-B152-A4118942AD13}"/>
              </a:ext>
            </a:extLst>
          </p:cNvPr>
          <p:cNvSpPr>
            <a:spLocks noGrp="1"/>
          </p:cNvSpPr>
          <p:nvPr>
            <p:ph type="title"/>
          </p:nvPr>
        </p:nvSpPr>
        <p:spPr>
          <a:xfrm>
            <a:off x="255773" y="365963"/>
            <a:ext cx="9439789" cy="1320800"/>
          </a:xfrm>
        </p:spPr>
        <p:txBody>
          <a:bodyPr>
            <a:normAutofit fontScale="90000"/>
          </a:bodyPr>
          <a:lstStyle/>
          <a:p>
            <a:r>
              <a:rPr lang="lt-LT" sz="4800" b="1" dirty="0">
                <a:solidFill>
                  <a:schemeClr val="bg2">
                    <a:lumMod val="10000"/>
                  </a:schemeClr>
                </a:solidFill>
              </a:rPr>
              <a:t>Elektrotechnikos (</a:t>
            </a:r>
            <a:r>
              <a:rPr lang="lt-LT" sz="4800" b="1" dirty="0" err="1">
                <a:solidFill>
                  <a:schemeClr val="bg2">
                    <a:lumMod val="10000"/>
                  </a:schemeClr>
                </a:solidFill>
              </a:rPr>
              <a:t>žaibosaugos</a:t>
            </a:r>
            <a:r>
              <a:rPr lang="lt-LT" sz="4800" b="1" dirty="0">
                <a:solidFill>
                  <a:schemeClr val="bg2">
                    <a:lumMod val="10000"/>
                  </a:schemeClr>
                </a:solidFill>
              </a:rPr>
              <a:t>) dalis</a:t>
            </a:r>
            <a:br>
              <a:rPr lang="lt-LT" dirty="0">
                <a:solidFill>
                  <a:schemeClr val="bg2">
                    <a:lumMod val="10000"/>
                  </a:schemeClr>
                </a:solidFill>
              </a:rPr>
            </a:br>
            <a:r>
              <a:rPr lang="lt-LT" i="1" dirty="0">
                <a:solidFill>
                  <a:schemeClr val="bg2">
                    <a:lumMod val="10000"/>
                  </a:schemeClr>
                </a:solidFill>
              </a:rPr>
              <a:t>Dažniausiai pasitaikančios problemos ir trūkumai</a:t>
            </a:r>
            <a:endParaRPr lang="en-US" i="1" dirty="0">
              <a:solidFill>
                <a:schemeClr val="bg2">
                  <a:lumMod val="10000"/>
                </a:schemeClr>
              </a:solidFill>
            </a:endParaRPr>
          </a:p>
        </p:txBody>
      </p:sp>
      <p:sp>
        <p:nvSpPr>
          <p:cNvPr id="3" name="Content Placeholder 2">
            <a:extLst>
              <a:ext uri="{FF2B5EF4-FFF2-40B4-BE49-F238E27FC236}">
                <a16:creationId xmlns:a16="http://schemas.microsoft.com/office/drawing/2014/main" id="{2CA00C51-31AD-4FCA-A9CE-18F9151690E1}"/>
              </a:ext>
            </a:extLst>
          </p:cNvPr>
          <p:cNvSpPr>
            <a:spLocks noGrp="1"/>
          </p:cNvSpPr>
          <p:nvPr>
            <p:ph idx="1"/>
          </p:nvPr>
        </p:nvSpPr>
        <p:spPr>
          <a:xfrm>
            <a:off x="412995" y="1826248"/>
            <a:ext cx="9125344" cy="4426191"/>
          </a:xfrm>
        </p:spPr>
        <p:txBody>
          <a:bodyPr>
            <a:normAutofit fontScale="92500" lnSpcReduction="20000"/>
          </a:bodyPr>
          <a:lstStyle/>
          <a:p>
            <a:r>
              <a:rPr lang="lt-LT" sz="2800" b="1" dirty="0">
                <a:solidFill>
                  <a:srgbClr val="FF0000"/>
                </a:solidFill>
              </a:rPr>
              <a:t>Esamos situacijos įvertinimas </a:t>
            </a:r>
            <a:r>
              <a:rPr lang="lt-LT" sz="2800" dirty="0">
                <a:solidFill>
                  <a:schemeClr val="bg2">
                    <a:lumMod val="10000"/>
                  </a:schemeClr>
                </a:solidFill>
              </a:rPr>
              <a:t>(nepateikiami duomenys apie esamų elektros tinklų, įrenginių techninę būklę, jų panaudojimo galimybes, atitiktį normatyviniams dokumentų reikalavimams, </a:t>
            </a:r>
            <a:r>
              <a:rPr lang="lt-LT" sz="2800" dirty="0" err="1">
                <a:solidFill>
                  <a:schemeClr val="bg2">
                    <a:lumMod val="10000"/>
                  </a:schemeClr>
                </a:solidFill>
              </a:rPr>
              <a:t>galingumus</a:t>
            </a:r>
            <a:r>
              <a:rPr lang="lt-LT" sz="2800" dirty="0">
                <a:solidFill>
                  <a:schemeClr val="bg2">
                    <a:lumMod val="10000"/>
                  </a:schemeClr>
                </a:solidFill>
              </a:rPr>
              <a:t>).</a:t>
            </a:r>
          </a:p>
          <a:p>
            <a:r>
              <a:rPr lang="lt-LT" sz="2800" dirty="0">
                <a:solidFill>
                  <a:schemeClr val="bg2">
                    <a:lumMod val="10000"/>
                  </a:schemeClr>
                </a:solidFill>
              </a:rPr>
              <a:t>Atnaujinamo (modernizuojamo) namo pagrindas yra techninė užduotis, kurioje turėtų būti nurodyta namo kategorija (su dujinėmis ar elektrinėmis viryklėmis), nurodant ar didinama gyventojų butų pareikalaujama galia, įvertinus dabartinius poreikius</a:t>
            </a:r>
          </a:p>
          <a:p>
            <a:r>
              <a:rPr lang="lt-LT" sz="2800" dirty="0">
                <a:solidFill>
                  <a:schemeClr val="bg2">
                    <a:lumMod val="10000"/>
                  </a:schemeClr>
                </a:solidFill>
              </a:rPr>
              <a:t>Elektrotechnikos dalies modernizavimo projektuose </a:t>
            </a:r>
            <a:r>
              <a:rPr lang="lt-LT" sz="2800" dirty="0" err="1">
                <a:solidFill>
                  <a:schemeClr val="bg2">
                    <a:lumMod val="10000"/>
                  </a:schemeClr>
                </a:solidFill>
              </a:rPr>
              <a:t>žaibosauga</a:t>
            </a:r>
            <a:r>
              <a:rPr lang="lt-LT" sz="2800" dirty="0">
                <a:solidFill>
                  <a:schemeClr val="bg2">
                    <a:lumMod val="10000"/>
                  </a:schemeClr>
                </a:solidFill>
              </a:rPr>
              <a:t> turi būti projektuojama pagal LST EN 62305-1, 2, 3 nurodymus</a:t>
            </a:r>
          </a:p>
          <a:p>
            <a:endParaRPr lang="en-US" dirty="0"/>
          </a:p>
        </p:txBody>
      </p:sp>
    </p:spTree>
    <p:extLst>
      <p:ext uri="{BB962C8B-B14F-4D97-AF65-F5344CB8AC3E}">
        <p14:creationId xmlns:p14="http://schemas.microsoft.com/office/powerpoint/2010/main" val="38513756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1DCD5-C92E-403E-BDE2-3115781B0C43}"/>
              </a:ext>
            </a:extLst>
          </p:cNvPr>
          <p:cNvSpPr>
            <a:spLocks noGrp="1"/>
          </p:cNvSpPr>
          <p:nvPr>
            <p:ph type="title"/>
          </p:nvPr>
        </p:nvSpPr>
        <p:spPr>
          <a:xfrm>
            <a:off x="136369" y="0"/>
            <a:ext cx="10478347" cy="1320800"/>
          </a:xfrm>
        </p:spPr>
        <p:txBody>
          <a:bodyPr>
            <a:normAutofit fontScale="90000"/>
          </a:bodyPr>
          <a:lstStyle/>
          <a:p>
            <a:r>
              <a:rPr lang="lt-LT" sz="4400" b="1" dirty="0">
                <a:solidFill>
                  <a:schemeClr val="bg2">
                    <a:lumMod val="10000"/>
                  </a:schemeClr>
                </a:solidFill>
              </a:rPr>
              <a:t>Pasirengimo statybai ir statybos darbų organizavimo dalis</a:t>
            </a:r>
            <a:br>
              <a:rPr lang="lt-LT" dirty="0">
                <a:solidFill>
                  <a:schemeClr val="bg2">
                    <a:lumMod val="10000"/>
                  </a:schemeClr>
                </a:solidFill>
              </a:rPr>
            </a:br>
            <a:r>
              <a:rPr lang="lt-LT" sz="3100" i="1" dirty="0">
                <a:solidFill>
                  <a:schemeClr val="bg2">
                    <a:lumMod val="10000"/>
                  </a:schemeClr>
                </a:solidFill>
              </a:rPr>
              <a:t>Dažniausiai pasitaikančios problemos ir trūkumai</a:t>
            </a:r>
            <a:endParaRPr lang="en-US" sz="3100" i="1" dirty="0">
              <a:solidFill>
                <a:schemeClr val="bg2">
                  <a:lumMod val="10000"/>
                </a:schemeClr>
              </a:solidFill>
            </a:endParaRPr>
          </a:p>
        </p:txBody>
      </p:sp>
      <p:sp>
        <p:nvSpPr>
          <p:cNvPr id="3" name="Content Placeholder 2">
            <a:extLst>
              <a:ext uri="{FF2B5EF4-FFF2-40B4-BE49-F238E27FC236}">
                <a16:creationId xmlns:a16="http://schemas.microsoft.com/office/drawing/2014/main" id="{D246A34F-D1DE-4711-A2EF-A5E7D0BDB0A0}"/>
              </a:ext>
            </a:extLst>
          </p:cNvPr>
          <p:cNvSpPr>
            <a:spLocks noGrp="1"/>
          </p:cNvSpPr>
          <p:nvPr>
            <p:ph idx="1"/>
          </p:nvPr>
        </p:nvSpPr>
        <p:spPr>
          <a:xfrm>
            <a:off x="320847" y="1818072"/>
            <a:ext cx="8596668" cy="4937147"/>
          </a:xfrm>
        </p:spPr>
        <p:txBody>
          <a:bodyPr>
            <a:noAutofit/>
          </a:bodyPr>
          <a:lstStyle/>
          <a:p>
            <a:r>
              <a:rPr lang="lt-LT" sz="2800" b="1" dirty="0">
                <a:solidFill>
                  <a:srgbClr val="FF0000"/>
                </a:solidFill>
              </a:rPr>
              <a:t>Esamos situacijos įvertinimas </a:t>
            </a:r>
            <a:r>
              <a:rPr lang="lt-LT" sz="2800" dirty="0">
                <a:solidFill>
                  <a:schemeClr val="bg2">
                    <a:lumMod val="10000"/>
                  </a:schemeClr>
                </a:solidFill>
              </a:rPr>
              <a:t>(privažiavimo keliai, esami kiemo statiniai, mažosios architektūros ir kt.)</a:t>
            </a:r>
          </a:p>
          <a:p>
            <a:r>
              <a:rPr lang="lt-LT" sz="2800" dirty="0">
                <a:solidFill>
                  <a:schemeClr val="bg2">
                    <a:lumMod val="10000"/>
                  </a:schemeClr>
                </a:solidFill>
              </a:rPr>
              <a:t>Neparengiama topo nuotrauka</a:t>
            </a:r>
          </a:p>
          <a:p>
            <a:r>
              <a:rPr lang="lt-LT" sz="2800" dirty="0">
                <a:solidFill>
                  <a:schemeClr val="bg2">
                    <a:lumMod val="10000"/>
                  </a:schemeClr>
                </a:solidFill>
              </a:rPr>
              <a:t>Gyventojų ir statybininkų srautų atskyrimas, nes statyba vyksta neiškeliant gyventojų</a:t>
            </a:r>
          </a:p>
          <a:p>
            <a:r>
              <a:rPr lang="lt-LT" sz="2800" dirty="0" err="1">
                <a:solidFill>
                  <a:schemeClr val="bg2">
                    <a:lumMod val="10000"/>
                  </a:schemeClr>
                </a:solidFill>
              </a:rPr>
              <a:t>Genplane</a:t>
            </a:r>
            <a:r>
              <a:rPr lang="lt-LT" sz="2800" dirty="0">
                <a:solidFill>
                  <a:schemeClr val="bg2">
                    <a:lumMod val="10000"/>
                  </a:schemeClr>
                </a:solidFill>
              </a:rPr>
              <a:t> neišskiriamos pavojingos zonos</a:t>
            </a:r>
          </a:p>
          <a:p>
            <a:r>
              <a:rPr lang="lt-LT" sz="2800" dirty="0">
                <a:solidFill>
                  <a:schemeClr val="bg2">
                    <a:lumMod val="10000"/>
                  </a:schemeClr>
                </a:solidFill>
              </a:rPr>
              <a:t>Nenurodomas kalendorinis darbų grafikas, bendra statybos darbų trukmė, </a:t>
            </a:r>
            <a:r>
              <a:rPr lang="lt-LT" sz="2800" dirty="0" err="1">
                <a:solidFill>
                  <a:schemeClr val="bg2">
                    <a:lumMod val="10000"/>
                  </a:schemeClr>
                </a:solidFill>
              </a:rPr>
              <a:t>nėa</a:t>
            </a:r>
            <a:r>
              <a:rPr lang="lt-LT" sz="2800" dirty="0">
                <a:solidFill>
                  <a:schemeClr val="bg2">
                    <a:lumMod val="10000"/>
                  </a:schemeClr>
                </a:solidFill>
              </a:rPr>
              <a:t> galimybės įvertinti sezoniškumą</a:t>
            </a:r>
          </a:p>
        </p:txBody>
      </p:sp>
    </p:spTree>
    <p:extLst>
      <p:ext uri="{BB962C8B-B14F-4D97-AF65-F5344CB8AC3E}">
        <p14:creationId xmlns:p14="http://schemas.microsoft.com/office/powerpoint/2010/main" val="42190222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A24F6-7BCC-4194-AA7B-C851030AF9EE}"/>
              </a:ext>
            </a:extLst>
          </p:cNvPr>
          <p:cNvSpPr>
            <a:spLocks noGrp="1"/>
          </p:cNvSpPr>
          <p:nvPr>
            <p:ph type="title"/>
          </p:nvPr>
        </p:nvSpPr>
        <p:spPr>
          <a:xfrm>
            <a:off x="413863" y="59410"/>
            <a:ext cx="8923866" cy="792997"/>
          </a:xfrm>
        </p:spPr>
        <p:txBody>
          <a:bodyPr>
            <a:normAutofit fontScale="90000"/>
          </a:bodyPr>
          <a:lstStyle/>
          <a:p>
            <a:r>
              <a:rPr lang="lt-LT" b="1" dirty="0">
                <a:solidFill>
                  <a:schemeClr val="bg2">
                    <a:lumMod val="25000"/>
                  </a:schemeClr>
                </a:solidFill>
              </a:rPr>
              <a:t>Statybos skaičiuojamosios kainos nustatymo dalies trūkumai </a:t>
            </a:r>
            <a:endParaRPr lang="en-US" sz="4000" b="1" dirty="0">
              <a:solidFill>
                <a:schemeClr val="bg2">
                  <a:lumMod val="25000"/>
                </a:schemeClr>
              </a:solidFill>
            </a:endParaRPr>
          </a:p>
        </p:txBody>
      </p:sp>
      <p:sp>
        <p:nvSpPr>
          <p:cNvPr id="3" name="Content Placeholder 2">
            <a:extLst>
              <a:ext uri="{FF2B5EF4-FFF2-40B4-BE49-F238E27FC236}">
                <a16:creationId xmlns:a16="http://schemas.microsoft.com/office/drawing/2014/main" id="{305EF211-0EA8-4549-A812-45FCB313FDBF}"/>
              </a:ext>
            </a:extLst>
          </p:cNvPr>
          <p:cNvSpPr>
            <a:spLocks noGrp="1"/>
          </p:cNvSpPr>
          <p:nvPr>
            <p:ph idx="1"/>
          </p:nvPr>
        </p:nvSpPr>
        <p:spPr>
          <a:xfrm>
            <a:off x="324748" y="1154624"/>
            <a:ext cx="9206710" cy="5517396"/>
          </a:xfrm>
        </p:spPr>
        <p:txBody>
          <a:bodyPr>
            <a:normAutofit/>
          </a:bodyPr>
          <a:lstStyle/>
          <a:p>
            <a:pPr algn="just"/>
            <a:r>
              <a:rPr lang="lt-LT" sz="2000" dirty="0">
                <a:solidFill>
                  <a:schemeClr val="bg2">
                    <a:lumMod val="10000"/>
                  </a:schemeClr>
                </a:solidFill>
              </a:rPr>
              <a:t>PDV neskaito normatyvais įvertinamų darbų sudėties. Todėl tos pačios darbų rūšys įvertinamos kelis kartus, pvz.:</a:t>
            </a:r>
            <a:endParaRPr lang="lt-LT" dirty="0">
              <a:solidFill>
                <a:schemeClr val="bg2">
                  <a:lumMod val="10000"/>
                </a:schemeClr>
              </a:solidFill>
            </a:endParaRPr>
          </a:p>
          <a:p>
            <a:pPr lvl="1" algn="just"/>
            <a:r>
              <a:rPr lang="lt-LT" sz="1800" i="1" dirty="0">
                <a:solidFill>
                  <a:schemeClr val="bg2">
                    <a:lumMod val="10000"/>
                  </a:schemeClr>
                </a:solidFill>
              </a:rPr>
              <a:t>Apdailos darbuose atskirai įvertinamos glaistymo, gruntavimo sąnaudos ir po to gero ar labai gero dažymo darbų įvertinimui taikomi „N15“ rinkinio normatyvai, kurių dabų sudėtyje įvertintos glaistymo ir gruntavimo sąnaudos;</a:t>
            </a:r>
          </a:p>
          <a:p>
            <a:pPr lvl="1" algn="just"/>
            <a:r>
              <a:rPr lang="lt-LT" sz="1800" i="1" dirty="0">
                <a:solidFill>
                  <a:schemeClr val="bg2">
                    <a:lumMod val="10000"/>
                  </a:schemeClr>
                </a:solidFill>
              </a:rPr>
              <a:t>Įkainojant grunto užpylimo rankiniu būdu darbus, normatyvai įvertina ir sutankinimo sąnaudas, o sąmatose sutankinimas įvertinamas dar kartą atskiru normatyvu.</a:t>
            </a:r>
          </a:p>
          <a:p>
            <a:pPr algn="just"/>
            <a:r>
              <a:rPr lang="lt-LT" sz="2000" dirty="0">
                <a:solidFill>
                  <a:schemeClr val="bg2">
                    <a:lumMod val="10000"/>
                  </a:schemeClr>
                </a:solidFill>
              </a:rPr>
              <a:t>Dažnai keičiami normatyvų tekstai.</a:t>
            </a:r>
          </a:p>
          <a:p>
            <a:pPr lvl="1" algn="just"/>
            <a:r>
              <a:rPr lang="lt-LT" sz="1800" i="1" dirty="0">
                <a:solidFill>
                  <a:schemeClr val="bg2">
                    <a:lumMod val="10000"/>
                  </a:schemeClr>
                </a:solidFill>
              </a:rPr>
              <a:t>Būtų gerai, kad PDV nekeistų normatyvų tekstų, bet darbų paaiškinimą įrašytų pastaboje po normatyvo tekstu.</a:t>
            </a:r>
          </a:p>
          <a:p>
            <a:endParaRPr lang="lt-LT" sz="2000" dirty="0">
              <a:solidFill>
                <a:schemeClr val="tx1">
                  <a:lumMod val="95000"/>
                  <a:lumOff val="5000"/>
                </a:schemeClr>
              </a:solidFill>
            </a:endParaRPr>
          </a:p>
        </p:txBody>
      </p:sp>
    </p:spTree>
    <p:extLst>
      <p:ext uri="{BB962C8B-B14F-4D97-AF65-F5344CB8AC3E}">
        <p14:creationId xmlns:p14="http://schemas.microsoft.com/office/powerpoint/2010/main" val="15928738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75EA68B7-E0BF-D89A-7CB4-7534911231F4}"/>
              </a:ext>
            </a:extLst>
          </p:cNvPr>
          <p:cNvSpPr>
            <a:spLocks noGrp="1"/>
          </p:cNvSpPr>
          <p:nvPr>
            <p:ph type="title"/>
          </p:nvPr>
        </p:nvSpPr>
        <p:spPr/>
        <p:txBody>
          <a:bodyPr/>
          <a:lstStyle/>
          <a:p>
            <a:r>
              <a:rPr lang="lt-LT" b="1" dirty="0">
                <a:solidFill>
                  <a:schemeClr val="bg2">
                    <a:lumMod val="25000"/>
                  </a:schemeClr>
                </a:solidFill>
              </a:rPr>
              <a:t>Projekto vykdymo priežiūra</a:t>
            </a:r>
          </a:p>
        </p:txBody>
      </p:sp>
      <p:sp>
        <p:nvSpPr>
          <p:cNvPr id="3" name="Turinio vietos rezervavimo ženklas 2">
            <a:extLst>
              <a:ext uri="{FF2B5EF4-FFF2-40B4-BE49-F238E27FC236}">
                <a16:creationId xmlns:a16="http://schemas.microsoft.com/office/drawing/2014/main" id="{6A02C6B8-F115-1BAE-25F9-A5CFAB885F3D}"/>
              </a:ext>
            </a:extLst>
          </p:cNvPr>
          <p:cNvSpPr>
            <a:spLocks noGrp="1"/>
          </p:cNvSpPr>
          <p:nvPr>
            <p:ph idx="1"/>
          </p:nvPr>
        </p:nvSpPr>
        <p:spPr>
          <a:xfrm>
            <a:off x="677334" y="1706933"/>
            <a:ext cx="8596668" cy="3880773"/>
          </a:xfrm>
        </p:spPr>
        <p:txBody>
          <a:bodyPr>
            <a:normAutofit/>
          </a:bodyPr>
          <a:lstStyle/>
          <a:p>
            <a:r>
              <a:rPr lang="lt-LT" sz="2800" dirty="0"/>
              <a:t>Projektavimas nesibaigia statybos leidimo gavimu.</a:t>
            </a:r>
          </a:p>
          <a:p>
            <a:r>
              <a:rPr lang="lt-LT" sz="2800" dirty="0"/>
              <a:t>Labai svarbu projekto vykdymo priežiūra, projektinių sprendinių korektūra atsižvelgiant į realias sąlygas, atsiradusias atidengiant mazgus, detales, esamus tvirtinimus, jų realią laikomąją galią.</a:t>
            </a:r>
          </a:p>
        </p:txBody>
      </p:sp>
    </p:spTree>
    <p:extLst>
      <p:ext uri="{BB962C8B-B14F-4D97-AF65-F5344CB8AC3E}">
        <p14:creationId xmlns:p14="http://schemas.microsoft.com/office/powerpoint/2010/main" val="10589405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97EEDC7E-FD3E-942B-CDB7-B03C254F0611}"/>
              </a:ext>
            </a:extLst>
          </p:cNvPr>
          <p:cNvSpPr>
            <a:spLocks noGrp="1"/>
          </p:cNvSpPr>
          <p:nvPr>
            <p:ph idx="1"/>
          </p:nvPr>
        </p:nvSpPr>
        <p:spPr>
          <a:xfrm>
            <a:off x="2293483" y="2336026"/>
            <a:ext cx="5886499" cy="1092974"/>
          </a:xfrm>
        </p:spPr>
        <p:txBody>
          <a:bodyPr>
            <a:normAutofit/>
          </a:bodyPr>
          <a:lstStyle/>
          <a:p>
            <a:pPr marL="0" indent="0">
              <a:buNone/>
            </a:pPr>
            <a:r>
              <a:rPr lang="lt-LT" sz="6000" dirty="0"/>
              <a:t>Ačiū už dėmesį</a:t>
            </a:r>
            <a:r>
              <a:rPr lang="en-US" sz="6000" dirty="0"/>
              <a:t>!</a:t>
            </a:r>
            <a:endParaRPr lang="lt-LT" sz="6000" dirty="0"/>
          </a:p>
        </p:txBody>
      </p:sp>
    </p:spTree>
    <p:extLst>
      <p:ext uri="{BB962C8B-B14F-4D97-AF65-F5344CB8AC3E}">
        <p14:creationId xmlns:p14="http://schemas.microsoft.com/office/powerpoint/2010/main" val="192046709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684</TotalTime>
  <Words>1808</Words>
  <Application>Microsoft Office PowerPoint</Application>
  <PresentationFormat>Plačiaekranė</PresentationFormat>
  <Paragraphs>109</Paragraphs>
  <Slides>19</Slides>
  <Notes>0</Notes>
  <HiddenSlides>0</HiddenSlides>
  <MMClips>0</MMClips>
  <ScaleCrop>false</ScaleCrop>
  <HeadingPairs>
    <vt:vector size="6" baseType="variant">
      <vt:variant>
        <vt:lpstr>Naudojami šriftai</vt:lpstr>
      </vt:variant>
      <vt:variant>
        <vt:i4>4</vt:i4>
      </vt:variant>
      <vt:variant>
        <vt:lpstr>Tema</vt:lpstr>
      </vt:variant>
      <vt:variant>
        <vt:i4>1</vt:i4>
      </vt:variant>
      <vt:variant>
        <vt:lpstr>Skaidrių pavadinimai</vt:lpstr>
      </vt:variant>
      <vt:variant>
        <vt:i4>19</vt:i4>
      </vt:variant>
    </vt:vector>
  </HeadingPairs>
  <TitlesOfParts>
    <vt:vector size="24" baseType="lpstr">
      <vt:lpstr>Arial</vt:lpstr>
      <vt:lpstr>Times New Roman</vt:lpstr>
      <vt:lpstr>Trebuchet MS</vt:lpstr>
      <vt:lpstr>Wingdings 3</vt:lpstr>
      <vt:lpstr>Facet</vt:lpstr>
      <vt:lpstr>Techninių darbo projektų ekspertizių išvados: reikalavimai kokybei nuo investicijų plano iki statybos leidimo</vt:lpstr>
      <vt:lpstr>Daugiabučių gyvenamųjų namų Atnaujinimo (modernizavimo) projektai</vt:lpstr>
      <vt:lpstr>Pagrindinės projekto dalys: STR 1.04.04:2017 10 priedas </vt:lpstr>
      <vt:lpstr>Bendroji dalis Dažniausiai pasitaikančios problemos ir trūkumai</vt:lpstr>
      <vt:lpstr>Bendri projektų trūkumai –  Specialieji reikalavimai</vt:lpstr>
      <vt:lpstr>Architektūros dalis Dažniausiai pasitaikančios problemos ir trūkumai</vt:lpstr>
      <vt:lpstr>Architektūros/konstrukcijų dalis Dažniausiai pasitaikančios problemos ir trūkumai</vt:lpstr>
      <vt:lpstr>Architektūros/konstrukcijų dalis Dažniausiai pasitaikančios problemos ir trūkumai</vt:lpstr>
      <vt:lpstr>Balkonų stiklinimo dujofikuotuose daugiabučiuose pastatuose</vt:lpstr>
      <vt:lpstr>Šildymo, vėdinimo, šilumos gamybos dalys Dažniausiai pasitaikančios problemos ir trūkumai</vt:lpstr>
      <vt:lpstr>Šildymas decentralizuotais vietiniais šilumos įrenginiais</vt:lpstr>
      <vt:lpstr>Procesų valdymo ir automatizacijos dalis</vt:lpstr>
      <vt:lpstr>Dujotiekio dalis</vt:lpstr>
      <vt:lpstr>Vandentiekio ir nuotekų šalinimo dalis Dažniausiai pasitaikančios problemos ir trūkumai</vt:lpstr>
      <vt:lpstr>Elektrotechnikos (žaibosaugos) dalis Dažniausiai pasitaikančios problemos ir trūkumai</vt:lpstr>
      <vt:lpstr>Pasirengimo statybai ir statybos darbų organizavimo dalis Dažniausiai pasitaikančios problemos ir trūkumai</vt:lpstr>
      <vt:lpstr>Statybos skaičiuojamosios kainos nustatymo dalies trūkumai </vt:lpstr>
      <vt:lpstr>Projekto vykdymo priežiūra</vt:lpstr>
      <vt:lpstr>„PowerPoint“ pateiktis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Techninio darbo projekto rengimas</dc:title>
  <dc:creator>Arvydas Kuralavičius</dc:creator>
  <cp:lastModifiedBy>projektu ekspertize</cp:lastModifiedBy>
  <cp:revision>63</cp:revision>
  <dcterms:created xsi:type="dcterms:W3CDTF">2019-04-05T08:12:11Z</dcterms:created>
  <dcterms:modified xsi:type="dcterms:W3CDTF">2023-05-02T11:30:49Z</dcterms:modified>
</cp:coreProperties>
</file>